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notesSlides/notesSlide1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1.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6067" r:id="rId4"/>
  </p:sldMasterIdLst>
  <p:notesMasterIdLst>
    <p:notesMasterId r:id="rId55"/>
  </p:notesMasterIdLst>
  <p:sldIdLst>
    <p:sldId id="2147482250" r:id="rId5"/>
    <p:sldId id="269" r:id="rId6"/>
    <p:sldId id="257" r:id="rId7"/>
    <p:sldId id="276" r:id="rId8"/>
    <p:sldId id="266" r:id="rId9"/>
    <p:sldId id="280" r:id="rId10"/>
    <p:sldId id="281" r:id="rId11"/>
    <p:sldId id="264" r:id="rId12"/>
    <p:sldId id="265" r:id="rId13"/>
    <p:sldId id="2147474147" r:id="rId14"/>
    <p:sldId id="270" r:id="rId15"/>
    <p:sldId id="271" r:id="rId16"/>
    <p:sldId id="2147474459" r:id="rId17"/>
    <p:sldId id="279" r:id="rId18"/>
    <p:sldId id="2147483644" r:id="rId19"/>
    <p:sldId id="2147483645" r:id="rId20"/>
    <p:sldId id="2147481364" r:id="rId21"/>
    <p:sldId id="2147483646" r:id="rId22"/>
    <p:sldId id="2147483647" r:id="rId23"/>
    <p:sldId id="256" r:id="rId24"/>
    <p:sldId id="261" r:id="rId25"/>
    <p:sldId id="258" r:id="rId26"/>
    <p:sldId id="262" r:id="rId27"/>
    <p:sldId id="284" r:id="rId28"/>
    <p:sldId id="259" r:id="rId29"/>
    <p:sldId id="2147481736" r:id="rId30"/>
    <p:sldId id="2147482287" r:id="rId31"/>
    <p:sldId id="260" r:id="rId32"/>
    <p:sldId id="272" r:id="rId33"/>
    <p:sldId id="310" r:id="rId34"/>
    <p:sldId id="2147482269" r:id="rId35"/>
    <p:sldId id="2629" r:id="rId36"/>
    <p:sldId id="263" r:id="rId37"/>
    <p:sldId id="2640" r:id="rId38"/>
    <p:sldId id="275" r:id="rId39"/>
    <p:sldId id="2147482284" r:id="rId40"/>
    <p:sldId id="2147482285" r:id="rId41"/>
    <p:sldId id="2147482286" r:id="rId42"/>
    <p:sldId id="2147474180" r:id="rId43"/>
    <p:sldId id="2147483637" r:id="rId44"/>
    <p:sldId id="274" r:id="rId45"/>
    <p:sldId id="277" r:id="rId46"/>
    <p:sldId id="2147483614" r:id="rId47"/>
    <p:sldId id="2147474264" r:id="rId48"/>
    <p:sldId id="2147482159" r:id="rId49"/>
    <p:sldId id="2147483616" r:id="rId50"/>
    <p:sldId id="268" r:id="rId51"/>
    <p:sldId id="273" r:id="rId52"/>
    <p:sldId id="267" r:id="rId53"/>
    <p:sldId id="278"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id="{F86EA034-E76E-41E9-A292-2D675D23422B}">
          <p14:sldIdLst>
            <p14:sldId id="2147482250"/>
            <p14:sldId id="269"/>
            <p14:sldId id="257"/>
          </p14:sldIdLst>
        </p14:section>
        <p14:section name="Trends &amp; Insights" id="{A578CE88-E442-4DA7-A3DD-E0DD8F09ED36}">
          <p14:sldIdLst>
            <p14:sldId id="276"/>
            <p14:sldId id="266"/>
            <p14:sldId id="280"/>
            <p14:sldId id="281"/>
            <p14:sldId id="264"/>
            <p14:sldId id="265"/>
            <p14:sldId id="2147474147"/>
            <p14:sldId id="270"/>
            <p14:sldId id="271"/>
            <p14:sldId id="2147474459"/>
          </p14:sldIdLst>
        </p14:section>
        <p14:section name="Strategic B2B Audiences" id="{EAD9602E-EF73-4DA8-9A7C-300A1D7F54EF}">
          <p14:sldIdLst>
            <p14:sldId id="279"/>
            <p14:sldId id="2147483644"/>
            <p14:sldId id="2147483645"/>
            <p14:sldId id="2147481364"/>
            <p14:sldId id="2147483646"/>
            <p14:sldId id="2147483647"/>
            <p14:sldId id="256"/>
            <p14:sldId id="261"/>
            <p14:sldId id="258"/>
            <p14:sldId id="262"/>
            <p14:sldId id="284"/>
          </p14:sldIdLst>
        </p14:section>
        <p14:section name="Informed &amp; Entertained Framework" id="{925C1B5C-CA56-3447-A6C0-4A28D09D0797}">
          <p14:sldIdLst>
            <p14:sldId id="259"/>
            <p14:sldId id="2147481736"/>
            <p14:sldId id="2147482287"/>
            <p14:sldId id="260"/>
          </p14:sldIdLst>
        </p14:section>
        <p14:section name="Power of Premium (Live &amp; Sports)" id="{34EDC85C-22D3-4779-AF52-39A693BE4784}">
          <p14:sldIdLst>
            <p14:sldId id="272"/>
            <p14:sldId id="310"/>
          </p14:sldIdLst>
        </p14:section>
        <p14:section name="Peacock" id="{41ACD6E7-CF55-4167-9F39-578360D39658}">
          <p14:sldIdLst>
            <p14:sldId id="2147482269"/>
          </p14:sldIdLst>
        </p14:section>
        <p14:section name="Endemic B2B Programming" id="{DC94170A-F92E-4A3B-8677-7636B04E3E00}">
          <p14:sldIdLst>
            <p14:sldId id="2629"/>
            <p14:sldId id="263"/>
          </p14:sldIdLst>
        </p14:section>
        <p14:section name="Branded Storytelling" id="{EB167E58-9345-45BE-B2F2-DE2C1490086F}">
          <p14:sldIdLst>
            <p14:sldId id="2640"/>
          </p14:sldIdLst>
        </p14:section>
        <p14:section name="Case Studies &amp; Benchmarks" id="{60F554A2-A1A9-9745-B31E-FC322793DCEB}">
          <p14:sldIdLst>
            <p14:sldId id="275"/>
            <p14:sldId id="2147482284"/>
            <p14:sldId id="2147482285"/>
            <p14:sldId id="2147482286"/>
            <p14:sldId id="2147474180"/>
            <p14:sldId id="2147483637"/>
            <p14:sldId id="274"/>
            <p14:sldId id="277"/>
            <p14:sldId id="2147483614"/>
            <p14:sldId id="2147474264"/>
            <p14:sldId id="2147482159"/>
            <p14:sldId id="2147483616"/>
            <p14:sldId id="268"/>
            <p14:sldId id="273"/>
          </p14:sldIdLst>
        </p14:section>
        <p14:section name="Closing" id="{51E90E74-0B5B-4AA7-B846-A54A9A97F704}">
          <p14:sldIdLst>
            <p14:sldId id="267"/>
            <p14:sldId id="278"/>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D031CAB-2815-107F-0959-34E89245334E}" name="Jones1, Tiffany (NBCUniversal)" initials="JT(" userId="S::206733029@tfayd.com::eeffb02c-58be-4512-a22c-09e52667ba98" providerId="AD"/>
  <p188:author id="{68E713B2-1F23-8F88-F363-37C7B66FF63B}" name="Folacci, Dominique (NBCUniversal)" initials="DF" userId="S::206705072@tfayd.com::e138ba41-ee48-481f-b568-da6f666b219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0FCF"/>
    <a:srgbClr val="0A05CE"/>
    <a:srgbClr val="A9A9F9"/>
    <a:srgbClr val="0904FF"/>
    <a:srgbClr val="FFAB00"/>
    <a:srgbClr val="D8D8FC"/>
    <a:srgbClr val="ECECFE"/>
    <a:srgbClr val="3D3DF1"/>
    <a:srgbClr val="3B3BF1"/>
    <a:srgbClr val="2525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E176A61-7E2F-67DA-01FA-A4FE02756FC2}" v="6" dt="2025-12-02T18:48:24.93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533"/>
    <p:restoredTop sz="74787"/>
  </p:normalViewPr>
  <p:slideViewPr>
    <p:cSldViewPr snapToGrid="0">
      <p:cViewPr varScale="1">
        <p:scale>
          <a:sx n="101" d="100"/>
          <a:sy n="101" d="100"/>
        </p:scale>
        <p:origin x="2560"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heme" Target="theme/theme1.xml"/><Relationship Id="rId5" Type="http://schemas.openxmlformats.org/officeDocument/2006/relationships/slide" Target="slides/slide1.xml"/><Relationship Id="rId61" Type="http://schemas.microsoft.com/office/2018/10/relationships/authors" Target="author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085101750210008E-2"/>
          <c:y val="0"/>
          <c:w val="0.90592438726566649"/>
          <c:h val="1"/>
        </c:manualLayout>
      </c:layout>
      <c:pieChart>
        <c:varyColors val="1"/>
        <c:ser>
          <c:idx val="0"/>
          <c:order val="0"/>
          <c:tx>
            <c:strRef>
              <c:f>Sheet1!$B$1</c:f>
              <c:strCache>
                <c:ptCount val="1"/>
                <c:pt idx="0">
                  <c:v>Sales</c:v>
                </c:pt>
              </c:strCache>
            </c:strRef>
          </c:tx>
          <c:spPr>
            <a:solidFill>
              <a:srgbClr val="499BFC">
                <a:lumMod val="40000"/>
                <a:lumOff val="60000"/>
              </a:srgbClr>
            </a:solidFill>
            <a:ln>
              <a:noFill/>
            </a:ln>
          </c:spPr>
          <c:dPt>
            <c:idx val="0"/>
            <c:bubble3D val="0"/>
            <c:spPr>
              <a:solidFill>
                <a:srgbClr val="499BFC"/>
              </a:solidFill>
              <a:ln w="19050">
                <a:noFill/>
              </a:ln>
              <a:effectLst/>
            </c:spPr>
            <c:extLst>
              <c:ext xmlns:c16="http://schemas.microsoft.com/office/drawing/2014/chart" uri="{C3380CC4-5D6E-409C-BE32-E72D297353CC}">
                <c16:uniqueId val="{00000001-F9DB-DF45-B9BA-6FD8D0C51B24}"/>
              </c:ext>
            </c:extLst>
          </c:dPt>
          <c:dPt>
            <c:idx val="1"/>
            <c:bubble3D val="0"/>
            <c:spPr>
              <a:solidFill>
                <a:srgbClr val="499BFC">
                  <a:lumMod val="40000"/>
                  <a:lumOff val="60000"/>
                </a:srgbClr>
              </a:solidFill>
              <a:ln w="19050">
                <a:noFill/>
              </a:ln>
              <a:effectLst/>
            </c:spPr>
            <c:extLst>
              <c:ext xmlns:c16="http://schemas.microsoft.com/office/drawing/2014/chart" uri="{C3380CC4-5D6E-409C-BE32-E72D297353CC}">
                <c16:uniqueId val="{00000003-F9DB-DF45-B9BA-6FD8D0C51B24}"/>
              </c:ext>
            </c:extLst>
          </c:dPt>
          <c:cat>
            <c:strRef>
              <c:f>Sheet1!$A$2:$A$3</c:f>
              <c:strCache>
                <c:ptCount val="2"/>
                <c:pt idx="0">
                  <c:v>1st Qtr</c:v>
                </c:pt>
                <c:pt idx="1">
                  <c:v>2nd Qtr</c:v>
                </c:pt>
              </c:strCache>
            </c:strRef>
          </c:cat>
          <c:val>
            <c:numRef>
              <c:f>Sheet1!$B$2:$B$3</c:f>
              <c:numCache>
                <c:formatCode>General</c:formatCode>
                <c:ptCount val="2"/>
                <c:pt idx="0">
                  <c:v>5</c:v>
                </c:pt>
                <c:pt idx="1">
                  <c:v>95</c:v>
                </c:pt>
              </c:numCache>
            </c:numRef>
          </c:val>
          <c:extLst>
            <c:ext xmlns:c16="http://schemas.microsoft.com/office/drawing/2014/chart" uri="{C3380CC4-5D6E-409C-BE32-E72D297353CC}">
              <c16:uniqueId val="{00000004-F9DB-DF45-B9BA-6FD8D0C51B24}"/>
            </c:ext>
          </c:extLst>
        </c:ser>
        <c:dLbls>
          <c:showLegendKey val="0"/>
          <c:showVal val="0"/>
          <c:showCatName val="0"/>
          <c:showSerName val="0"/>
          <c:showPercent val="0"/>
          <c:showBubbleSize val="0"/>
          <c:showLeaderLines val="1"/>
        </c:dLbls>
        <c:firstSliceAng val="15"/>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explosion val="1"/>
          <c:dPt>
            <c:idx val="0"/>
            <c:bubble3D val="0"/>
            <c:spPr>
              <a:solidFill>
                <a:schemeClr val="accent5"/>
              </a:solidFill>
              <a:ln w="19050">
                <a:solidFill>
                  <a:schemeClr val="lt1"/>
                </a:solidFill>
              </a:ln>
              <a:effectLst/>
            </c:spPr>
            <c:extLst>
              <c:ext xmlns:c16="http://schemas.microsoft.com/office/drawing/2014/chart" uri="{C3380CC4-5D6E-409C-BE32-E72D297353CC}">
                <c16:uniqueId val="{00000001-85B7-5C4F-9B12-955491B9426D}"/>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3-85B7-5C4F-9B12-955491B9426D}"/>
              </c:ext>
            </c:extLst>
          </c:dPt>
          <c:dPt>
            <c:idx val="2"/>
            <c:bubble3D val="0"/>
            <c:spPr>
              <a:solidFill>
                <a:schemeClr val="bg2">
                  <a:lumMod val="60000"/>
                  <a:lumOff val="40000"/>
                </a:schemeClr>
              </a:solidFill>
              <a:ln w="19050">
                <a:solidFill>
                  <a:schemeClr val="lt1"/>
                </a:solidFill>
              </a:ln>
              <a:effectLst/>
            </c:spPr>
            <c:extLst>
              <c:ext xmlns:c16="http://schemas.microsoft.com/office/drawing/2014/chart" uri="{C3380CC4-5D6E-409C-BE32-E72D297353CC}">
                <c16:uniqueId val="{00000005-85B7-5C4F-9B12-955491B9426D}"/>
              </c:ext>
            </c:extLst>
          </c:dPt>
          <c:dPt>
            <c:idx val="3"/>
            <c:bubble3D val="0"/>
            <c:spPr>
              <a:solidFill>
                <a:schemeClr val="accent3"/>
              </a:solidFill>
              <a:ln w="19050">
                <a:solidFill>
                  <a:schemeClr val="lt1"/>
                </a:solidFill>
              </a:ln>
              <a:effectLst/>
            </c:spPr>
            <c:extLst>
              <c:ext xmlns:c16="http://schemas.microsoft.com/office/drawing/2014/chart" uri="{C3380CC4-5D6E-409C-BE32-E72D297353CC}">
                <c16:uniqueId val="{00000007-85B7-5C4F-9B12-955491B9426D}"/>
              </c:ext>
            </c:extLst>
          </c:dPt>
          <c:dPt>
            <c:idx val="4"/>
            <c:bubble3D val="0"/>
            <c:spPr>
              <a:solidFill>
                <a:schemeClr val="accent6"/>
              </a:solidFill>
              <a:ln w="19050">
                <a:solidFill>
                  <a:schemeClr val="lt1"/>
                </a:solidFill>
              </a:ln>
              <a:effectLst/>
            </c:spPr>
            <c:extLst>
              <c:ext xmlns:c16="http://schemas.microsoft.com/office/drawing/2014/chart" uri="{C3380CC4-5D6E-409C-BE32-E72D297353CC}">
                <c16:uniqueId val="{00000009-85B7-5C4F-9B12-955491B9426D}"/>
              </c:ext>
            </c:extLst>
          </c:dPt>
          <c:dPt>
            <c:idx val="5"/>
            <c:bubble3D val="0"/>
            <c:spPr>
              <a:solidFill>
                <a:schemeClr val="accent4"/>
              </a:solidFill>
              <a:ln w="19050">
                <a:solidFill>
                  <a:schemeClr val="lt1"/>
                </a:solidFill>
              </a:ln>
              <a:effectLst/>
            </c:spPr>
            <c:extLst>
              <c:ext xmlns:c16="http://schemas.microsoft.com/office/drawing/2014/chart" uri="{C3380CC4-5D6E-409C-BE32-E72D297353CC}">
                <c16:uniqueId val="{0000000B-85B7-5C4F-9B12-955491B9426D}"/>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85B7-5C4F-9B12-955491B9426D}"/>
              </c:ext>
            </c:extLst>
          </c:dPt>
          <c:dPt>
            <c:idx val="7"/>
            <c:bubble3D val="0"/>
            <c:spPr>
              <a:solidFill>
                <a:schemeClr val="accent2"/>
              </a:solidFill>
              <a:ln w="19050">
                <a:solidFill>
                  <a:schemeClr val="lt1"/>
                </a:solidFill>
              </a:ln>
              <a:effectLst/>
            </c:spPr>
            <c:extLst>
              <c:ext xmlns:c16="http://schemas.microsoft.com/office/drawing/2014/chart" uri="{C3380CC4-5D6E-409C-BE32-E72D297353CC}">
                <c16:uniqueId val="{0000000F-C5AC-8C48-9DF1-E2F2BF9B4523}"/>
              </c:ext>
            </c:extLst>
          </c:dPt>
          <c:dLbls>
            <c:dLbl>
              <c:idx val="3"/>
              <c:tx>
                <c:rich>
                  <a:bodyPr/>
                  <a:lstStyle/>
                  <a:p>
                    <a:r>
                      <a:rPr lang="en-US"/>
                      <a:t>10%</a:t>
                    </a:r>
                  </a:p>
                </c:rich>
              </c:tx>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7-85B7-5C4F-9B12-955491B9426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Sheet1!$A$2:$A$9</c:f>
              <c:strCache>
                <c:ptCount val="8"/>
                <c:pt idx="0">
                  <c:v>B2B</c:v>
                </c:pt>
                <c:pt idx="1">
                  <c:v>Demo - Age &amp; Gender</c:v>
                </c:pt>
                <c:pt idx="2">
                  <c:v>Finance</c:v>
                </c:pt>
                <c:pt idx="3">
                  <c:v>Custom</c:v>
                </c:pt>
                <c:pt idx="4">
                  <c:v>Interest</c:v>
                </c:pt>
                <c:pt idx="5">
                  <c:v>Media</c:v>
                </c:pt>
                <c:pt idx="6">
                  <c:v>Behavior</c:v>
                </c:pt>
                <c:pt idx="7">
                  <c:v>Demo - Other</c:v>
                </c:pt>
              </c:strCache>
            </c:strRef>
          </c:cat>
          <c:val>
            <c:numRef>
              <c:f>Sheet1!$B$2:$B$9</c:f>
              <c:numCache>
                <c:formatCode>0%</c:formatCode>
                <c:ptCount val="8"/>
                <c:pt idx="0">
                  <c:v>0.35599999999999998</c:v>
                </c:pt>
                <c:pt idx="1">
                  <c:v>0.17299999999999999</c:v>
                </c:pt>
                <c:pt idx="2">
                  <c:v>0.115</c:v>
                </c:pt>
                <c:pt idx="3">
                  <c:v>9.6000000000000002E-2</c:v>
                </c:pt>
                <c:pt idx="4">
                  <c:v>9.6000000000000002E-2</c:v>
                </c:pt>
                <c:pt idx="5">
                  <c:v>5.8000000000000003E-2</c:v>
                </c:pt>
                <c:pt idx="6">
                  <c:v>5.8000000000000003E-2</c:v>
                </c:pt>
                <c:pt idx="7">
                  <c:v>4.8000000000000001E-2</c:v>
                </c:pt>
              </c:numCache>
            </c:numRef>
          </c:val>
          <c:extLst>
            <c:ext xmlns:c16="http://schemas.microsoft.com/office/drawing/2014/chart" uri="{C3380CC4-5D6E-409C-BE32-E72D297353CC}">
              <c16:uniqueId val="{00000000-D585-4918-BB24-5717A67A5B06}"/>
            </c:ext>
          </c:extLst>
        </c:ser>
        <c:dLbls>
          <c:showLegendKey val="0"/>
          <c:showVal val="0"/>
          <c:showCatName val="0"/>
          <c:showSerName val="0"/>
          <c:showPercent val="0"/>
          <c:showBubbleSize val="0"/>
          <c:showLeaderLines val="1"/>
        </c:dLbls>
        <c:firstSliceAng val="0"/>
        <c:holeSize val="59"/>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7546733741752178"/>
          <c:y val="5.7726891061877277E-2"/>
          <c:w val="0.52453266258247822"/>
          <c:h val="0.88454621787624543"/>
        </c:manualLayout>
      </c:layout>
      <c:barChart>
        <c:barDir val="bar"/>
        <c:grouping val="clustered"/>
        <c:varyColors val="0"/>
        <c:ser>
          <c:idx val="0"/>
          <c:order val="0"/>
          <c:tx>
            <c:strRef>
              <c:f>Sheet1!$B$1</c:f>
              <c:strCache>
                <c:ptCount val="1"/>
                <c:pt idx="0">
                  <c:v>Tota Audience</c:v>
                </c:pt>
              </c:strCache>
            </c:strRef>
          </c:tx>
          <c:spPr>
            <a:solidFill>
              <a:schemeClr val="bg1">
                <a:alpha val="59865"/>
              </a:schemeClr>
            </a:solidFill>
            <a:ln w="12700">
              <a:noFill/>
            </a:ln>
            <a:effectLst/>
          </c:spPr>
          <c:invertIfNegative val="0"/>
          <c:dPt>
            <c:idx val="0"/>
            <c:invertIfNegative val="0"/>
            <c:bubble3D val="0"/>
            <c:spPr>
              <a:solidFill>
                <a:schemeClr val="bg1">
                  <a:alpha val="59865"/>
                </a:schemeClr>
              </a:solidFill>
              <a:ln w="12700">
                <a:noFill/>
              </a:ln>
              <a:effectLst/>
            </c:spPr>
            <c:extLst>
              <c:ext xmlns:c16="http://schemas.microsoft.com/office/drawing/2014/chart" uri="{C3380CC4-5D6E-409C-BE32-E72D297353CC}">
                <c16:uniqueId val="{00000001-201C-7A4F-A6B1-D88E566A036D}"/>
              </c:ext>
            </c:extLst>
          </c:dPt>
          <c:dPt>
            <c:idx val="2"/>
            <c:invertIfNegative val="0"/>
            <c:bubble3D val="0"/>
            <c:spPr>
              <a:solidFill>
                <a:schemeClr val="bg1"/>
              </a:solidFill>
              <a:ln w="12700">
                <a:noFill/>
              </a:ln>
              <a:effectLst/>
            </c:spPr>
            <c:extLst>
              <c:ext xmlns:c16="http://schemas.microsoft.com/office/drawing/2014/chart" uri="{C3380CC4-5D6E-409C-BE32-E72D297353CC}">
                <c16:uniqueId val="{00000003-201C-7A4F-A6B1-D88E566A036D}"/>
              </c:ext>
            </c:extLst>
          </c:dPt>
          <c:dPt>
            <c:idx val="5"/>
            <c:invertIfNegative val="0"/>
            <c:bubble3D val="0"/>
            <c:spPr>
              <a:solidFill>
                <a:schemeClr val="bg1">
                  <a:alpha val="60000"/>
                </a:schemeClr>
              </a:solidFill>
              <a:ln w="12700">
                <a:noFill/>
              </a:ln>
              <a:effectLst/>
            </c:spPr>
            <c:extLst>
              <c:ext xmlns:c16="http://schemas.microsoft.com/office/drawing/2014/chart" uri="{C3380CC4-5D6E-409C-BE32-E72D297353CC}">
                <c16:uniqueId val="{00000005-201C-7A4F-A6B1-D88E566A036D}"/>
              </c:ext>
            </c:extLst>
          </c:dPt>
          <c:dPt>
            <c:idx val="6"/>
            <c:invertIfNegative val="0"/>
            <c:bubble3D val="0"/>
            <c:spPr>
              <a:solidFill>
                <a:schemeClr val="bg1"/>
              </a:solidFill>
              <a:ln w="12700">
                <a:noFill/>
              </a:ln>
              <a:effectLst/>
            </c:spPr>
            <c:extLst>
              <c:ext xmlns:c16="http://schemas.microsoft.com/office/drawing/2014/chart" uri="{C3380CC4-5D6E-409C-BE32-E72D297353CC}">
                <c16:uniqueId val="{00000007-201C-7A4F-A6B1-D88E566A036D}"/>
              </c:ext>
            </c:extLst>
          </c:dPt>
          <c:dPt>
            <c:idx val="8"/>
            <c:invertIfNegative val="0"/>
            <c:bubble3D val="0"/>
            <c:spPr>
              <a:solidFill>
                <a:schemeClr val="bg1"/>
              </a:solidFill>
              <a:ln w="12700">
                <a:noFill/>
              </a:ln>
              <a:effectLst/>
            </c:spPr>
            <c:extLst>
              <c:ext xmlns:c16="http://schemas.microsoft.com/office/drawing/2014/chart" uri="{C3380CC4-5D6E-409C-BE32-E72D297353CC}">
                <c16:uniqueId val="{00000009-201C-7A4F-A6B1-D88E566A036D}"/>
              </c:ext>
            </c:extLst>
          </c:dPt>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Fortune</c:v>
                </c:pt>
                <c:pt idx="1">
                  <c:v>The Economist</c:v>
                </c:pt>
                <c:pt idx="2">
                  <c:v>Golf</c:v>
                </c:pt>
                <c:pt idx="3">
                  <c:v>Bloomberg</c:v>
                </c:pt>
                <c:pt idx="4">
                  <c:v>Wash Post</c:v>
                </c:pt>
                <c:pt idx="5">
                  <c:v>WSJ</c:v>
                </c:pt>
                <c:pt idx="6">
                  <c:v>CNBC</c:v>
                </c:pt>
                <c:pt idx="7">
                  <c:v>NYT</c:v>
                </c:pt>
                <c:pt idx="8">
                  <c:v>NBCU Comcast</c:v>
                </c:pt>
              </c:strCache>
            </c:strRef>
          </c:cat>
          <c:val>
            <c:numRef>
              <c:f>Sheet1!$B$2:$B$10</c:f>
              <c:numCache>
                <c:formatCode>0%</c:formatCode>
                <c:ptCount val="9"/>
                <c:pt idx="0">
                  <c:v>0.05</c:v>
                </c:pt>
                <c:pt idx="1">
                  <c:v>0.05</c:v>
                </c:pt>
                <c:pt idx="2">
                  <c:v>0.09</c:v>
                </c:pt>
                <c:pt idx="3">
                  <c:v>0.11</c:v>
                </c:pt>
                <c:pt idx="4">
                  <c:v>0.11</c:v>
                </c:pt>
                <c:pt idx="5">
                  <c:v>0.2</c:v>
                </c:pt>
                <c:pt idx="6">
                  <c:v>0.2</c:v>
                </c:pt>
                <c:pt idx="7">
                  <c:v>0.28000000000000003</c:v>
                </c:pt>
                <c:pt idx="8">
                  <c:v>0.72</c:v>
                </c:pt>
              </c:numCache>
            </c:numRef>
          </c:val>
          <c:extLst>
            <c:ext xmlns:c16="http://schemas.microsoft.com/office/drawing/2014/chart" uri="{C3380CC4-5D6E-409C-BE32-E72D297353CC}">
              <c16:uniqueId val="{0000000A-201C-7A4F-A6B1-D88E566A036D}"/>
            </c:ext>
          </c:extLst>
        </c:ser>
        <c:dLbls>
          <c:showLegendKey val="0"/>
          <c:showVal val="0"/>
          <c:showCatName val="0"/>
          <c:showSerName val="0"/>
          <c:showPercent val="0"/>
          <c:showBubbleSize val="0"/>
        </c:dLbls>
        <c:gapWidth val="40"/>
        <c:axId val="1121486784"/>
        <c:axId val="1121684448"/>
      </c:barChart>
      <c:catAx>
        <c:axId val="1121486784"/>
        <c:scaling>
          <c:orientation val="minMax"/>
        </c:scaling>
        <c:delete val="1"/>
        <c:axPos val="l"/>
        <c:numFmt formatCode="General" sourceLinked="1"/>
        <c:majorTickMark val="none"/>
        <c:minorTickMark val="none"/>
        <c:tickLblPos val="nextTo"/>
        <c:crossAx val="1121684448"/>
        <c:crosses val="autoZero"/>
        <c:auto val="1"/>
        <c:lblAlgn val="ctr"/>
        <c:lblOffset val="100"/>
        <c:noMultiLvlLbl val="0"/>
      </c:catAx>
      <c:valAx>
        <c:axId val="1121684448"/>
        <c:scaling>
          <c:orientation val="minMax"/>
        </c:scaling>
        <c:delete val="1"/>
        <c:axPos val="b"/>
        <c:numFmt formatCode="0%" sourceLinked="1"/>
        <c:majorTickMark val="none"/>
        <c:minorTickMark val="none"/>
        <c:tickLblPos val="nextTo"/>
        <c:crossAx val="112148678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solidFill>
            <a:schemeClr val="bg1"/>
          </a:solidFill>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7546733741752178"/>
          <c:y val="5.7726891061877277E-2"/>
          <c:w val="0.52453266258247822"/>
          <c:h val="0.88454621787624543"/>
        </c:manualLayout>
      </c:layout>
      <c:barChart>
        <c:barDir val="bar"/>
        <c:grouping val="clustered"/>
        <c:varyColors val="0"/>
        <c:ser>
          <c:idx val="0"/>
          <c:order val="0"/>
          <c:tx>
            <c:strRef>
              <c:f>Sheet1!$B$1</c:f>
              <c:strCache>
                <c:ptCount val="1"/>
                <c:pt idx="0">
                  <c:v>Tota Audience</c:v>
                </c:pt>
              </c:strCache>
            </c:strRef>
          </c:tx>
          <c:spPr>
            <a:solidFill>
              <a:schemeClr val="bg1">
                <a:alpha val="60000"/>
              </a:schemeClr>
            </a:solidFill>
            <a:ln w="12700">
              <a:noFill/>
            </a:ln>
            <a:effectLst/>
          </c:spPr>
          <c:invertIfNegative val="0"/>
          <c:dPt>
            <c:idx val="1"/>
            <c:invertIfNegative val="0"/>
            <c:bubble3D val="0"/>
            <c:spPr>
              <a:solidFill>
                <a:schemeClr val="bg1">
                  <a:alpha val="60000"/>
                </a:schemeClr>
              </a:solidFill>
              <a:ln w="12700">
                <a:noFill/>
              </a:ln>
              <a:effectLst/>
            </c:spPr>
            <c:extLst>
              <c:ext xmlns:c16="http://schemas.microsoft.com/office/drawing/2014/chart" uri="{C3380CC4-5D6E-409C-BE32-E72D297353CC}">
                <c16:uniqueId val="{00000001-86E2-9342-B317-096FEF2D1ADB}"/>
              </c:ext>
            </c:extLst>
          </c:dPt>
          <c:dPt>
            <c:idx val="2"/>
            <c:invertIfNegative val="0"/>
            <c:bubble3D val="0"/>
            <c:spPr>
              <a:solidFill>
                <a:schemeClr val="bg1"/>
              </a:solidFill>
              <a:ln w="12700">
                <a:noFill/>
              </a:ln>
              <a:effectLst/>
            </c:spPr>
            <c:extLst>
              <c:ext xmlns:c16="http://schemas.microsoft.com/office/drawing/2014/chart" uri="{C3380CC4-5D6E-409C-BE32-E72D297353CC}">
                <c16:uniqueId val="{00000003-86E2-9342-B317-096FEF2D1ADB}"/>
              </c:ext>
            </c:extLst>
          </c:dPt>
          <c:dPt>
            <c:idx val="5"/>
            <c:invertIfNegative val="0"/>
            <c:bubble3D val="0"/>
            <c:spPr>
              <a:solidFill>
                <a:schemeClr val="bg1"/>
              </a:solidFill>
              <a:ln w="12700">
                <a:noFill/>
              </a:ln>
              <a:effectLst/>
            </c:spPr>
            <c:extLst>
              <c:ext xmlns:c16="http://schemas.microsoft.com/office/drawing/2014/chart" uri="{C3380CC4-5D6E-409C-BE32-E72D297353CC}">
                <c16:uniqueId val="{00000005-86E2-9342-B317-096FEF2D1ADB}"/>
              </c:ext>
            </c:extLst>
          </c:dPt>
          <c:dPt>
            <c:idx val="6"/>
            <c:invertIfNegative val="0"/>
            <c:bubble3D val="0"/>
            <c:spPr>
              <a:solidFill>
                <a:schemeClr val="bg1">
                  <a:alpha val="60000"/>
                </a:schemeClr>
              </a:solidFill>
              <a:ln w="12700">
                <a:noFill/>
              </a:ln>
              <a:effectLst/>
            </c:spPr>
            <c:extLst>
              <c:ext xmlns:c16="http://schemas.microsoft.com/office/drawing/2014/chart" uri="{C3380CC4-5D6E-409C-BE32-E72D297353CC}">
                <c16:uniqueId val="{00000007-86E2-9342-B317-096FEF2D1ADB}"/>
              </c:ext>
            </c:extLst>
          </c:dPt>
          <c:dPt>
            <c:idx val="8"/>
            <c:invertIfNegative val="0"/>
            <c:bubble3D val="0"/>
            <c:spPr>
              <a:solidFill>
                <a:schemeClr val="bg1"/>
              </a:solidFill>
              <a:ln w="12700">
                <a:noFill/>
              </a:ln>
              <a:effectLst/>
            </c:spPr>
            <c:extLst>
              <c:ext xmlns:c16="http://schemas.microsoft.com/office/drawing/2014/chart" uri="{C3380CC4-5D6E-409C-BE32-E72D297353CC}">
                <c16:uniqueId val="{00000009-86E2-9342-B317-096FEF2D1ADB}"/>
              </c:ext>
            </c:extLst>
          </c:dPt>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The Economist</c:v>
                </c:pt>
                <c:pt idx="1">
                  <c:v>Fortune</c:v>
                </c:pt>
                <c:pt idx="2">
                  <c:v>Golf</c:v>
                </c:pt>
                <c:pt idx="3">
                  <c:v>Wash Post</c:v>
                </c:pt>
                <c:pt idx="4">
                  <c:v>Bloomberg</c:v>
                </c:pt>
                <c:pt idx="5">
                  <c:v>CNBC</c:v>
                </c:pt>
                <c:pt idx="6">
                  <c:v>WSJ</c:v>
                </c:pt>
                <c:pt idx="7">
                  <c:v>NYT</c:v>
                </c:pt>
                <c:pt idx="8">
                  <c:v>NBCU Comcast</c:v>
                </c:pt>
              </c:strCache>
            </c:strRef>
          </c:cat>
          <c:val>
            <c:numRef>
              <c:f>Sheet1!$B$2:$B$10</c:f>
              <c:numCache>
                <c:formatCode>0%</c:formatCode>
                <c:ptCount val="9"/>
                <c:pt idx="0">
                  <c:v>7.0000000000000007E-2</c:v>
                </c:pt>
                <c:pt idx="1">
                  <c:v>7.0000000000000007E-2</c:v>
                </c:pt>
                <c:pt idx="2">
                  <c:v>0.1</c:v>
                </c:pt>
                <c:pt idx="3">
                  <c:v>0.13</c:v>
                </c:pt>
                <c:pt idx="4">
                  <c:v>0.15</c:v>
                </c:pt>
                <c:pt idx="5">
                  <c:v>0.22</c:v>
                </c:pt>
                <c:pt idx="6">
                  <c:v>0.22</c:v>
                </c:pt>
                <c:pt idx="7">
                  <c:v>0.3</c:v>
                </c:pt>
                <c:pt idx="8">
                  <c:v>0.72</c:v>
                </c:pt>
              </c:numCache>
            </c:numRef>
          </c:val>
          <c:extLst>
            <c:ext xmlns:c16="http://schemas.microsoft.com/office/drawing/2014/chart" uri="{C3380CC4-5D6E-409C-BE32-E72D297353CC}">
              <c16:uniqueId val="{0000000A-86E2-9342-B317-096FEF2D1ADB}"/>
            </c:ext>
          </c:extLst>
        </c:ser>
        <c:dLbls>
          <c:showLegendKey val="0"/>
          <c:showVal val="0"/>
          <c:showCatName val="0"/>
          <c:showSerName val="0"/>
          <c:showPercent val="0"/>
          <c:showBubbleSize val="0"/>
        </c:dLbls>
        <c:gapWidth val="40"/>
        <c:axId val="1121486784"/>
        <c:axId val="1121684448"/>
      </c:barChart>
      <c:catAx>
        <c:axId val="1121486784"/>
        <c:scaling>
          <c:orientation val="minMax"/>
        </c:scaling>
        <c:delete val="1"/>
        <c:axPos val="l"/>
        <c:numFmt formatCode="General" sourceLinked="1"/>
        <c:majorTickMark val="none"/>
        <c:minorTickMark val="none"/>
        <c:tickLblPos val="nextTo"/>
        <c:crossAx val="1121684448"/>
        <c:crosses val="autoZero"/>
        <c:auto val="1"/>
        <c:lblAlgn val="ctr"/>
        <c:lblOffset val="100"/>
        <c:noMultiLvlLbl val="0"/>
      </c:catAx>
      <c:valAx>
        <c:axId val="1121684448"/>
        <c:scaling>
          <c:orientation val="minMax"/>
        </c:scaling>
        <c:delete val="1"/>
        <c:axPos val="b"/>
        <c:numFmt formatCode="0%" sourceLinked="1"/>
        <c:majorTickMark val="none"/>
        <c:minorTickMark val="none"/>
        <c:tickLblPos val="nextTo"/>
        <c:crossAx val="112148678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solidFill>
            <a:schemeClr val="bg1"/>
          </a:solidFill>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7546733741752178"/>
          <c:y val="5.7726891061877277E-2"/>
          <c:w val="0.52453266258247822"/>
          <c:h val="0.88454621787624543"/>
        </c:manualLayout>
      </c:layout>
      <c:barChart>
        <c:barDir val="bar"/>
        <c:grouping val="clustered"/>
        <c:varyColors val="0"/>
        <c:ser>
          <c:idx val="0"/>
          <c:order val="0"/>
          <c:tx>
            <c:strRef>
              <c:f>Sheet1!$B$1</c:f>
              <c:strCache>
                <c:ptCount val="1"/>
                <c:pt idx="0">
                  <c:v>Tota Audience</c:v>
                </c:pt>
              </c:strCache>
            </c:strRef>
          </c:tx>
          <c:spPr>
            <a:solidFill>
              <a:schemeClr val="bg1">
                <a:alpha val="60000"/>
              </a:schemeClr>
            </a:solidFill>
            <a:ln w="12700">
              <a:noFill/>
            </a:ln>
            <a:effectLst/>
          </c:spPr>
          <c:invertIfNegative val="0"/>
          <c:dPt>
            <c:idx val="1"/>
            <c:invertIfNegative val="0"/>
            <c:bubble3D val="0"/>
            <c:spPr>
              <a:solidFill>
                <a:schemeClr val="bg1">
                  <a:alpha val="60000"/>
                </a:schemeClr>
              </a:solidFill>
              <a:ln w="12700">
                <a:noFill/>
              </a:ln>
              <a:effectLst/>
            </c:spPr>
            <c:extLst>
              <c:ext xmlns:c16="http://schemas.microsoft.com/office/drawing/2014/chart" uri="{C3380CC4-5D6E-409C-BE32-E72D297353CC}">
                <c16:uniqueId val="{00000001-0B0A-794E-8097-25FF4B5DBDCF}"/>
              </c:ext>
            </c:extLst>
          </c:dPt>
          <c:dPt>
            <c:idx val="2"/>
            <c:invertIfNegative val="0"/>
            <c:bubble3D val="0"/>
            <c:spPr>
              <a:solidFill>
                <a:schemeClr val="bg1"/>
              </a:solidFill>
              <a:ln w="12700">
                <a:noFill/>
              </a:ln>
              <a:effectLst/>
            </c:spPr>
            <c:extLst>
              <c:ext xmlns:c16="http://schemas.microsoft.com/office/drawing/2014/chart" uri="{C3380CC4-5D6E-409C-BE32-E72D297353CC}">
                <c16:uniqueId val="{00000003-0B0A-794E-8097-25FF4B5DBDCF}"/>
              </c:ext>
            </c:extLst>
          </c:dPt>
          <c:dPt>
            <c:idx val="5"/>
            <c:invertIfNegative val="0"/>
            <c:bubble3D val="0"/>
            <c:spPr>
              <a:solidFill>
                <a:schemeClr val="bg1">
                  <a:alpha val="60000"/>
                </a:schemeClr>
              </a:solidFill>
              <a:ln w="12700">
                <a:noFill/>
              </a:ln>
              <a:effectLst/>
            </c:spPr>
            <c:extLst>
              <c:ext xmlns:c16="http://schemas.microsoft.com/office/drawing/2014/chart" uri="{C3380CC4-5D6E-409C-BE32-E72D297353CC}">
                <c16:uniqueId val="{00000005-0B0A-794E-8097-25FF4B5DBDCF}"/>
              </c:ext>
            </c:extLst>
          </c:dPt>
          <c:dPt>
            <c:idx val="6"/>
            <c:invertIfNegative val="0"/>
            <c:bubble3D val="0"/>
            <c:spPr>
              <a:solidFill>
                <a:schemeClr val="bg1"/>
              </a:solidFill>
              <a:ln w="12700">
                <a:noFill/>
              </a:ln>
              <a:effectLst/>
            </c:spPr>
            <c:extLst>
              <c:ext xmlns:c16="http://schemas.microsoft.com/office/drawing/2014/chart" uri="{C3380CC4-5D6E-409C-BE32-E72D297353CC}">
                <c16:uniqueId val="{00000007-0B0A-794E-8097-25FF4B5DBDCF}"/>
              </c:ext>
            </c:extLst>
          </c:dPt>
          <c:dPt>
            <c:idx val="8"/>
            <c:invertIfNegative val="0"/>
            <c:bubble3D val="0"/>
            <c:spPr>
              <a:solidFill>
                <a:schemeClr val="bg1"/>
              </a:solidFill>
              <a:ln w="12700">
                <a:noFill/>
              </a:ln>
              <a:effectLst/>
            </c:spPr>
            <c:extLst>
              <c:ext xmlns:c16="http://schemas.microsoft.com/office/drawing/2014/chart" uri="{C3380CC4-5D6E-409C-BE32-E72D297353CC}">
                <c16:uniqueId val="{00000009-0B0A-794E-8097-25FF4B5DBDCF}"/>
              </c:ext>
            </c:extLst>
          </c:dPt>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Fortune</c:v>
                </c:pt>
                <c:pt idx="1">
                  <c:v>The Economist</c:v>
                </c:pt>
                <c:pt idx="2">
                  <c:v>Golf</c:v>
                </c:pt>
                <c:pt idx="3">
                  <c:v>Bloomberg</c:v>
                </c:pt>
                <c:pt idx="4">
                  <c:v>Wash Post</c:v>
                </c:pt>
                <c:pt idx="5">
                  <c:v>WSJ</c:v>
                </c:pt>
                <c:pt idx="6">
                  <c:v>CNBC</c:v>
                </c:pt>
                <c:pt idx="7">
                  <c:v>NYT</c:v>
                </c:pt>
                <c:pt idx="8">
                  <c:v>NBCU Comcast</c:v>
                </c:pt>
              </c:strCache>
            </c:strRef>
          </c:cat>
          <c:val>
            <c:numRef>
              <c:f>Sheet1!$B$2:$B$10</c:f>
              <c:numCache>
                <c:formatCode>0%</c:formatCode>
                <c:ptCount val="9"/>
                <c:pt idx="0">
                  <c:v>0.03</c:v>
                </c:pt>
                <c:pt idx="1">
                  <c:v>0.04</c:v>
                </c:pt>
                <c:pt idx="2">
                  <c:v>0.06</c:v>
                </c:pt>
                <c:pt idx="3">
                  <c:v>0.06</c:v>
                </c:pt>
                <c:pt idx="4">
                  <c:v>0.08</c:v>
                </c:pt>
                <c:pt idx="5">
                  <c:v>0.13</c:v>
                </c:pt>
                <c:pt idx="6">
                  <c:v>0.18</c:v>
                </c:pt>
                <c:pt idx="7">
                  <c:v>0.22</c:v>
                </c:pt>
                <c:pt idx="8">
                  <c:v>0.68</c:v>
                </c:pt>
              </c:numCache>
            </c:numRef>
          </c:val>
          <c:extLst>
            <c:ext xmlns:c16="http://schemas.microsoft.com/office/drawing/2014/chart" uri="{C3380CC4-5D6E-409C-BE32-E72D297353CC}">
              <c16:uniqueId val="{0000000A-0B0A-794E-8097-25FF4B5DBDCF}"/>
            </c:ext>
          </c:extLst>
        </c:ser>
        <c:dLbls>
          <c:showLegendKey val="0"/>
          <c:showVal val="0"/>
          <c:showCatName val="0"/>
          <c:showSerName val="0"/>
          <c:showPercent val="0"/>
          <c:showBubbleSize val="0"/>
        </c:dLbls>
        <c:gapWidth val="40"/>
        <c:axId val="1121486784"/>
        <c:axId val="1121684448"/>
      </c:barChart>
      <c:catAx>
        <c:axId val="1121486784"/>
        <c:scaling>
          <c:orientation val="minMax"/>
        </c:scaling>
        <c:delete val="1"/>
        <c:axPos val="l"/>
        <c:numFmt formatCode="General" sourceLinked="1"/>
        <c:majorTickMark val="none"/>
        <c:minorTickMark val="none"/>
        <c:tickLblPos val="nextTo"/>
        <c:crossAx val="1121684448"/>
        <c:crosses val="autoZero"/>
        <c:auto val="1"/>
        <c:lblAlgn val="ctr"/>
        <c:lblOffset val="100"/>
        <c:noMultiLvlLbl val="0"/>
      </c:catAx>
      <c:valAx>
        <c:axId val="1121684448"/>
        <c:scaling>
          <c:orientation val="minMax"/>
        </c:scaling>
        <c:delete val="1"/>
        <c:axPos val="b"/>
        <c:numFmt formatCode="0%" sourceLinked="1"/>
        <c:majorTickMark val="none"/>
        <c:minorTickMark val="none"/>
        <c:tickLblPos val="nextTo"/>
        <c:crossAx val="112148678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solidFill>
            <a:schemeClr val="bg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AA470A-9D70-4392-8966-AC5AD94F3A82}" type="datetimeFigureOut">
              <a:rPr lang="en-US" smtClean="0"/>
              <a:t>4/14/2026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DC4C97-6ED1-4310-A09B-46D0D53B0A64}" type="slidenum">
              <a:rPr lang="en-US" smtClean="0"/>
              <a:t>‹#›</a:t>
            </a:fld>
            <a:endParaRPr lang="en-US"/>
          </a:p>
        </p:txBody>
      </p:sp>
    </p:spTree>
    <p:extLst>
      <p:ext uri="{BB962C8B-B14F-4D97-AF65-F5344CB8AC3E}">
        <p14:creationId xmlns:p14="http://schemas.microsoft.com/office/powerpoint/2010/main" val="32276998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35CC80-B09E-499F-A092-7927864777F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966497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5BDCCE-CF7D-AF31-97A6-8C073AF96F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C83D68-E412-1EB5-A103-A027F5B137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8A73BB-D4CE-6EC6-8582-E29E33747C8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t>In the recent past, B2B marketers reported that growth was primarily driven by customer acquisition. In today’s world, this has changed and the “growth at all costs” mentality is no longer sustainable. Today’s economic landscape can’t accommodate the high customer acquisition costs with the minimal returns that have defined the last decade of marketing strategy. </a:t>
            </a:r>
            <a:r>
              <a:rPr lang="en-US" sz="1200" b="1"/>
              <a:t>This has sparked a shift towards prioritizing tangible lifetime value – keeping current customers happy over acquiring new ones</a:t>
            </a:r>
            <a:r>
              <a:rPr lang="en-US" sz="1200"/>
              <a:t>. </a:t>
            </a:r>
          </a:p>
          <a:p>
            <a:pPr marL="0" indent="0">
              <a:buFont typeface="Arial" panose="020B0604020202020204" pitchFamily="34" charset="0"/>
              <a:buNone/>
            </a:pPr>
            <a:endParaRPr lang="en-US" sz="120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30000" noProof="0">
              <a:ln>
                <a:noFill/>
              </a:ln>
              <a:solidFill>
                <a:srgbClr val="000000"/>
              </a:solidFill>
              <a:effectLst/>
              <a:uLnTx/>
              <a:uFillTx/>
              <a:latin typeface="Grandview"/>
              <a:ea typeface="+mn-ea"/>
              <a:cs typeface="+mn-cs"/>
            </a:endParaRPr>
          </a:p>
        </p:txBody>
      </p:sp>
      <p:sp>
        <p:nvSpPr>
          <p:cNvPr id="4" name="Slide Number Placeholder 3">
            <a:extLst>
              <a:ext uri="{FF2B5EF4-FFF2-40B4-BE49-F238E27FC236}">
                <a16:creationId xmlns:a16="http://schemas.microsoft.com/office/drawing/2014/main" id="{0936C147-B588-7C9B-2126-2E560E72239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6C637E-F4E8-4475-85FB-FE4489FAC4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38745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99382F-A618-ECAB-9B25-30C0AE3286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29FF2A-C69E-53D2-822D-2141CC7BF3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A1EE0F-07A9-1ECF-7CAF-FDFE2CBEF28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You as B2B marketers don’t have it easy. We did a study with LinkedIn’s B2B Institute, and we found, the vast majority of BDMs are not currently in the market but will be in the future. That means you need to be top of mind from a BRAND perspective basically all the time but also be able to react to that 5% that are READY to buy now.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It’s important to strike the right balance between brand and performance strategies in order to succeed in today’s super competitive B2B &amp; tech landscape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30000" noProof="0">
              <a:ln>
                <a:noFill/>
              </a:ln>
              <a:solidFill>
                <a:srgbClr val="000000"/>
              </a:solidFill>
              <a:effectLst/>
              <a:uLnTx/>
              <a:uFillTx/>
              <a:latin typeface="Grandview"/>
              <a:ea typeface="+mn-ea"/>
              <a:cs typeface="+mn-cs"/>
            </a:endParaRPr>
          </a:p>
        </p:txBody>
      </p:sp>
      <p:sp>
        <p:nvSpPr>
          <p:cNvPr id="4" name="Slide Number Placeholder 3">
            <a:extLst>
              <a:ext uri="{FF2B5EF4-FFF2-40B4-BE49-F238E27FC236}">
                <a16:creationId xmlns:a16="http://schemas.microsoft.com/office/drawing/2014/main" id="{AA6F997F-54EB-061D-BA72-935E35475F0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6C637E-F4E8-4475-85FB-FE4489FAC4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9672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With all that is changing, certain things remain true - B2B Marketers need effective ways to reach and influence the people making the decisions about their products &amp; services – The people who will actually move the needle for their business.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AND </a:t>
            </a: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NBCU DELIVERS THAT DECISION POWER</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a:solidFill>
                <a:srgbClr val="000000"/>
              </a:solidFill>
              <a:effectLst/>
              <a:latin typeface="Calibri" panose="020F0502020204030204" pitchFamily="34" charset="0"/>
            </a:endParaRPr>
          </a:p>
          <a:p>
            <a:endParaRPr lang="en-US" sz="12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0CA4B7-136E-40A1-BD5B-0AF267FA55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13178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7B3E3F-986E-D330-7799-AE93C73AB0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A250A7-BA55-20CA-47BB-48EC55EBBE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BAB59A-22A2-DC20-24A6-1AF0142FCE70}"/>
              </a:ext>
            </a:extLst>
          </p:cNvPr>
          <p:cNvSpPr>
            <a:spLocks noGrp="1"/>
          </p:cNvSpPr>
          <p:nvPr>
            <p:ph type="body" idx="1"/>
          </p:nvPr>
        </p:nvSpPr>
        <p:spPr/>
        <p:txBody>
          <a:bodyPr/>
          <a:lstStyle/>
          <a:p>
            <a:pPr marL="0" indent="0">
              <a:buFont typeface="Arial" panose="020B0604020202020204" pitchFamily="34" charset="0"/>
              <a:buNone/>
            </a:pPr>
            <a:r>
              <a:rPr lang="en-US" sz="1400" b="0" i="0" dirty="0">
                <a:solidFill>
                  <a:srgbClr val="000000"/>
                </a:solidFill>
                <a:effectLst/>
                <a:latin typeface="Calibri" panose="020F0502020204030204" pitchFamily="34" charset="0"/>
              </a:rPr>
              <a:t>Source: Based on NBCU’s in-house audience insights using 1P and 3P data; date range: 2Q24; base: HH</a:t>
            </a:r>
            <a:endParaRPr lang="en-US" sz="1050" dirty="0"/>
          </a:p>
        </p:txBody>
      </p:sp>
      <p:sp>
        <p:nvSpPr>
          <p:cNvPr id="4" name="Slide Number Placeholder 3">
            <a:extLst>
              <a:ext uri="{FF2B5EF4-FFF2-40B4-BE49-F238E27FC236}">
                <a16:creationId xmlns:a16="http://schemas.microsoft.com/office/drawing/2014/main" id="{9198A952-0C7F-3FC8-78E8-D087613F2C3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FB6031-5BB1-2649-B596-A2F373634905}"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973252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C5D7D4-F5F8-3B27-9F84-4DB766A3ED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6911D2-69B3-1618-EEAA-5619872D7B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189307-469B-6603-5E47-7542F84F84E8}"/>
              </a:ext>
            </a:extLst>
          </p:cNvPr>
          <p:cNvSpPr>
            <a:spLocks noGrp="1"/>
          </p:cNvSpPr>
          <p:nvPr>
            <p:ph type="body" idx="1"/>
          </p:nvPr>
        </p:nvSpPr>
        <p:spPr/>
        <p:txBody>
          <a:bodyPr/>
          <a:lstStyle/>
          <a:p>
            <a:pPr marL="0" indent="0">
              <a:buFont typeface="Arial" panose="020B0604020202020204" pitchFamily="34" charset="0"/>
              <a:buNone/>
            </a:pPr>
            <a:r>
              <a:rPr lang="en-US" sz="1050" dirty="0"/>
              <a:t>Source: Based on NBCU’s in-house audience insights using 1P and 3P data; pulled as of 3.14.25, 12 month lookback, base P18+, HMID, based on index of target audience vs. baseline.  *Note: Linear data is based on Vizio data at present time and not projected out to the larger NBCU Population--use for directional purposes only. Digital brands based on reach across display and video, base P18+, HMID.</a:t>
            </a:r>
          </a:p>
        </p:txBody>
      </p:sp>
      <p:sp>
        <p:nvSpPr>
          <p:cNvPr id="4" name="Slide Number Placeholder 3">
            <a:extLst>
              <a:ext uri="{FF2B5EF4-FFF2-40B4-BE49-F238E27FC236}">
                <a16:creationId xmlns:a16="http://schemas.microsoft.com/office/drawing/2014/main" id="{83BC1627-59F2-A53F-E004-2BDF14F34C5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FB6031-5BB1-2649-B596-A2F373634905}"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692053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C524B4-1491-2C7B-2B9D-93ADF2BF0F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45BBF6-2158-E456-9F1C-0EDC5C9079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D7C878-D33A-5BF9-4346-F6445D4C117D}"/>
              </a:ext>
            </a:extLst>
          </p:cNvPr>
          <p:cNvSpPr>
            <a:spLocks noGrp="1"/>
          </p:cNvSpPr>
          <p:nvPr>
            <p:ph type="body" idx="1"/>
          </p:nvPr>
        </p:nvSpPr>
        <p:spPr/>
        <p:txBody>
          <a:bodyPr/>
          <a:lstStyle/>
          <a:p>
            <a:endParaRPr lang="en-US" b="1"/>
          </a:p>
        </p:txBody>
      </p:sp>
      <p:sp>
        <p:nvSpPr>
          <p:cNvPr id="4" name="Slide Number Placeholder 3">
            <a:extLst>
              <a:ext uri="{FF2B5EF4-FFF2-40B4-BE49-F238E27FC236}">
                <a16:creationId xmlns:a16="http://schemas.microsoft.com/office/drawing/2014/main" id="{170F6764-A80A-302C-3A33-CF48BB290FF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95C8C5-AAA4-408F-A917-AABF7D346B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10338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E7F6DD-B1EC-62F6-A417-E49908A8F4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BC187A-8C53-C681-365D-B2F00E25C2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77671A-0A10-FD80-124B-03E8E8B0259A}"/>
              </a:ext>
            </a:extLst>
          </p:cNvPr>
          <p:cNvSpPr>
            <a:spLocks noGrp="1"/>
          </p:cNvSpPr>
          <p:nvPr>
            <p:ph type="body" idx="1"/>
          </p:nvPr>
        </p:nvSpPr>
        <p:spPr/>
        <p:txBody>
          <a:bodyPr/>
          <a:lstStyle/>
          <a:p>
            <a:pPr marL="0" marR="0" lvl="0" indent="-228600" algn="l" defTabSz="914400" rtl="0" eaLnBrk="1" fontAlgn="auto" latinLnBrk="0" hangingPunct="1">
              <a:lnSpc>
                <a:spcPct val="100000"/>
              </a:lnSpc>
              <a:spcBef>
                <a:spcPts val="50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We wanted to look at how Comcast/NBCU stacks up against some of the outlets perceived as traditional B2B powerhouses – ‘Apples to Apples</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Using the GFK Custom Cable Study, which looks at total cross-platform brand footprints, and keeping that $10K+ Quality BDM qualifier, we see that the properties of </a:t>
            </a: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Comcast/NBCU far outpace the reach of traditional B2B partners like the New York Times and the Wall Street Journal</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While that may not come as a surprise considering our Platform’s massive reach, as we layer in higher levels of spend – $100K, $500K, $1M and up to the highest levels of the C-Suite, NBCU’s advantage only grows.  </a:t>
            </a:r>
          </a:p>
          <a:p>
            <a:pPr marL="0" marR="0" lvl="0" indent="-228600" algn="l" defTabSz="914400" rtl="0" eaLnBrk="1" fontAlgn="auto" latinLnBrk="0" hangingPunct="1">
              <a:lnSpc>
                <a:spcPct val="100000"/>
              </a:lnSpc>
              <a:spcBef>
                <a:spcPts val="50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228600" algn="l" defTabSz="914400" rtl="0" eaLnBrk="1" fontAlgn="auto" latinLnBrk="0" hangingPunct="1">
              <a:lnSpc>
                <a:spcPct val="100000"/>
              </a:lnSpc>
              <a:spcBef>
                <a:spcPts val="50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Also of importance here, and making NBCU stand out from other Media Conglomerates as well as the Facebooks and Googles of the world, </a:t>
            </a: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we have one of those traditional B2B facing brands in CNBC, which holds its own – on its own – within this competitive set</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t>
            </a:r>
          </a:p>
          <a:p>
            <a:pPr marL="0" marR="0" lvl="0" indent="-228600" algn="l" defTabSz="914400" rtl="0" eaLnBrk="1" fontAlgn="auto" latinLnBrk="0" hangingPunct="1">
              <a:lnSpc>
                <a:spcPct val="100000"/>
              </a:lnSpc>
              <a:spcBef>
                <a:spcPts val="50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228600" algn="l" defTabSz="914400" rtl="0" eaLnBrk="1" fontAlgn="auto" latinLnBrk="0" hangingPunct="1">
              <a:lnSpc>
                <a:spcPct val="100000"/>
              </a:lnSpc>
              <a:spcBef>
                <a:spcPts val="50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Another brand in our portfolio – </a:t>
            </a: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Golf Channel – has a powerful individual reach story as well</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t>
            </a:r>
          </a:p>
          <a:p>
            <a:pPr marL="0" marR="0" lvl="0" indent="-228600" algn="l" defTabSz="914400" rtl="0" eaLnBrk="1" fontAlgn="auto" latinLnBrk="0" hangingPunct="1">
              <a:lnSpc>
                <a:spcPct val="100000"/>
              </a:lnSpc>
              <a:spcBef>
                <a:spcPts val="50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228600" algn="l" defTabSz="914400" rtl="0" eaLnBrk="1" fontAlgn="auto" latinLnBrk="0" hangingPunct="1">
              <a:lnSpc>
                <a:spcPct val="100000"/>
              </a:lnSpc>
              <a:spcBef>
                <a:spcPts val="50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Combining CNBC + Golf together, we reach 29% of those quality $10K+ BDM’s, greater than the New York Times in total cross platform reach against those traditional B2B powerhouses</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t>
            </a:r>
          </a:p>
          <a:p>
            <a:pPr marL="0" marR="0" lvl="0" indent="-228600" algn="l" defTabSz="914400" rtl="0" eaLnBrk="1" fontAlgn="auto" latinLnBrk="0" hangingPunct="1">
              <a:lnSpc>
                <a:spcPct val="100000"/>
              </a:lnSpc>
              <a:spcBef>
                <a:spcPts val="50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228600" algn="l" defTabSz="914400" rtl="0" eaLnBrk="1" fontAlgn="auto" latinLnBrk="0" hangingPunct="1">
              <a:lnSpc>
                <a:spcPct val="100000"/>
              </a:lnSpc>
              <a:spcBef>
                <a:spcPts val="50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When you add this all up…</a:t>
            </a:r>
          </a:p>
          <a:p>
            <a:endParaRPr lang="en-US"/>
          </a:p>
          <a:p>
            <a:endParaRPr lang="en-US" b="1"/>
          </a:p>
        </p:txBody>
      </p:sp>
      <p:sp>
        <p:nvSpPr>
          <p:cNvPr id="4" name="Slide Number Placeholder 3">
            <a:extLst>
              <a:ext uri="{FF2B5EF4-FFF2-40B4-BE49-F238E27FC236}">
                <a16:creationId xmlns:a16="http://schemas.microsoft.com/office/drawing/2014/main" id="{EE483627-7C89-F07B-A28B-BA0C6D2B0FF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95C8C5-AAA4-408F-A917-AABF7D346B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99228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3236E0-F0C0-CB95-05C5-143F26AE39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87B906-5500-5917-499C-AD7EB624E2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C0EA23-C43A-7649-475B-F668710BA556}"/>
              </a:ext>
            </a:extLst>
          </p:cNvPr>
          <p:cNvSpPr>
            <a:spLocks noGrp="1"/>
          </p:cNvSpPr>
          <p:nvPr>
            <p:ph type="body" idx="1"/>
          </p:nvPr>
        </p:nvSpPr>
        <p:spPr/>
        <p:txBody>
          <a:bodyPr/>
          <a:lstStyle/>
          <a:p>
            <a:pPr marL="0" marR="0" lvl="0" indent="-228600" algn="l" defTabSz="914400" rtl="0" eaLnBrk="1" fontAlgn="auto" latinLnBrk="0" hangingPunct="1">
              <a:lnSpc>
                <a:spcPct val="100000"/>
              </a:lnSpc>
              <a:spcBef>
                <a:spcPts val="500"/>
              </a:spcBef>
              <a:spcAft>
                <a:spcPts val="0"/>
              </a:spcAft>
              <a:buClrTx/>
              <a:buSzTx/>
              <a:buFontTx/>
              <a:buNone/>
              <a:tabLst/>
              <a:defRPr/>
            </a:pPr>
            <a:r>
              <a:rPr lang="en-US" sz="1200" b="1" kern="1200" noProof="0">
                <a:solidFill>
                  <a:schemeClr val="tx1"/>
                </a:solidFill>
                <a:latin typeface="+mn-lt"/>
                <a:ea typeface="+mn-ea"/>
                <a:cs typeface="+mn-cs"/>
              </a:rPr>
              <a:t>We wanted to look at how Comcast/NBCU stacks up against some of the traditional B2B powerhouses – ‘Apples to Apples</a:t>
            </a:r>
            <a:r>
              <a:rPr lang="en-US" sz="1200" kern="1200" noProof="0">
                <a:solidFill>
                  <a:schemeClr val="tx1"/>
                </a:solidFill>
                <a:latin typeface="+mn-lt"/>
                <a:ea typeface="+mn-ea"/>
                <a:cs typeface="+mn-cs"/>
              </a:rPr>
              <a:t>.’ Using the GFK Custom Cable Study, which looks at total cross-platform brand footprints, and keeping that $10K+ Quality BDM qualifier, we see that the properties of </a:t>
            </a:r>
            <a:r>
              <a:rPr lang="en-US" sz="1200" b="1" kern="1200" noProof="0">
                <a:solidFill>
                  <a:schemeClr val="tx1"/>
                </a:solidFill>
                <a:latin typeface="+mn-lt"/>
                <a:ea typeface="+mn-ea"/>
                <a:cs typeface="+mn-cs"/>
              </a:rPr>
              <a:t>Comcast/NBCU far outpace the reach of traditional B2B partners like the New York Times and the Wall Street Journal</a:t>
            </a:r>
            <a:r>
              <a:rPr lang="en-US" sz="1200" kern="1200" noProof="0">
                <a:solidFill>
                  <a:schemeClr val="tx1"/>
                </a:solidFill>
                <a:latin typeface="+mn-lt"/>
                <a:ea typeface="+mn-ea"/>
                <a:cs typeface="+mn-cs"/>
              </a:rPr>
              <a:t>. While that may not come as a surprise considering our Platform’s massive reach, as we layer in higher levels of spend – $100, $500K, $1M and up to the highest levels of the C-Suite, NBCU’s advantage only grows.  </a:t>
            </a:r>
          </a:p>
          <a:p>
            <a:pPr marL="0" marR="0" lvl="0" indent="-228600" algn="l" defTabSz="914400" rtl="0" eaLnBrk="1" fontAlgn="auto" latinLnBrk="0" hangingPunct="1">
              <a:lnSpc>
                <a:spcPct val="100000"/>
              </a:lnSpc>
              <a:spcBef>
                <a:spcPts val="500"/>
              </a:spcBef>
              <a:spcAft>
                <a:spcPts val="0"/>
              </a:spcAft>
              <a:buClrTx/>
              <a:buSzTx/>
              <a:buFontTx/>
              <a:buNone/>
              <a:tabLst/>
              <a:defRPr/>
            </a:pPr>
            <a:endParaRPr lang="en-US" sz="1200" kern="1200" noProof="0">
              <a:solidFill>
                <a:schemeClr val="tx1"/>
              </a:solidFill>
              <a:latin typeface="+mn-lt"/>
              <a:ea typeface="+mn-ea"/>
              <a:cs typeface="+mn-cs"/>
            </a:endParaRPr>
          </a:p>
          <a:p>
            <a:pPr marL="0" marR="0" lvl="0" indent="-228600" algn="l" defTabSz="914400" rtl="0" eaLnBrk="1" fontAlgn="auto" latinLnBrk="0" hangingPunct="1">
              <a:lnSpc>
                <a:spcPct val="100000"/>
              </a:lnSpc>
              <a:spcBef>
                <a:spcPts val="500"/>
              </a:spcBef>
              <a:spcAft>
                <a:spcPts val="0"/>
              </a:spcAft>
              <a:buClrTx/>
              <a:buSzTx/>
              <a:buFontTx/>
              <a:buNone/>
              <a:tabLst/>
              <a:defRPr/>
            </a:pPr>
            <a:r>
              <a:rPr lang="en-US" sz="1200" kern="1200" noProof="0">
                <a:solidFill>
                  <a:schemeClr val="tx1"/>
                </a:solidFill>
                <a:latin typeface="+mn-lt"/>
                <a:ea typeface="+mn-ea"/>
                <a:cs typeface="+mn-cs"/>
              </a:rPr>
              <a:t>Also of importance here, and making NBCU stand out from other Media Conglomerates as well as the Facebooks and Googles of the world, </a:t>
            </a:r>
            <a:r>
              <a:rPr lang="en-US" sz="1200" b="1" kern="1200" noProof="0">
                <a:solidFill>
                  <a:schemeClr val="tx1"/>
                </a:solidFill>
                <a:latin typeface="+mn-lt"/>
                <a:ea typeface="+mn-ea"/>
                <a:cs typeface="+mn-cs"/>
              </a:rPr>
              <a:t>we have one of those traditional B2B facing brands in CNBC, which holds its own – on its own </a:t>
            </a:r>
            <a:r>
              <a:rPr kumimoji="0" lang="en-US" sz="1200" b="1" i="0" u="none" strike="noStrike" kern="1200" cap="none" spc="0" normalizeH="0" baseline="0" noProof="0">
                <a:ln>
                  <a:noFill/>
                </a:ln>
                <a:solidFill>
                  <a:prstClr val="black"/>
                </a:solidFill>
                <a:effectLst/>
                <a:uLnTx/>
                <a:uFillTx/>
                <a:latin typeface="+mn-lt"/>
                <a:ea typeface="+mn-ea"/>
                <a:cs typeface="+mn-cs"/>
              </a:rPr>
              <a:t>–</a:t>
            </a:r>
            <a:r>
              <a:rPr lang="en-US" sz="1200" b="1" kern="1200" noProof="0">
                <a:solidFill>
                  <a:schemeClr val="tx1"/>
                </a:solidFill>
                <a:latin typeface="+mn-lt"/>
                <a:ea typeface="+mn-ea"/>
                <a:cs typeface="+mn-cs"/>
              </a:rPr>
              <a:t> within this competitive set</a:t>
            </a:r>
            <a:r>
              <a:rPr lang="en-US" sz="1200" kern="1200" noProof="0">
                <a:solidFill>
                  <a:schemeClr val="tx1"/>
                </a:solidFill>
                <a:latin typeface="+mn-lt"/>
                <a:ea typeface="+mn-ea"/>
                <a:cs typeface="+mn-cs"/>
              </a:rPr>
              <a:t>.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Combining CNBC + Golf together, we reach 32% of those quality C-Suite, greater than the New York Times in total cross platform reach against those traditional B2B powerhouses</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t>
            </a:r>
          </a:p>
          <a:p>
            <a:endParaRPr lang="en-US"/>
          </a:p>
          <a:p>
            <a:endParaRPr lang="en-US" b="1"/>
          </a:p>
        </p:txBody>
      </p:sp>
      <p:sp>
        <p:nvSpPr>
          <p:cNvPr id="4" name="Slide Number Placeholder 3">
            <a:extLst>
              <a:ext uri="{FF2B5EF4-FFF2-40B4-BE49-F238E27FC236}">
                <a16:creationId xmlns:a16="http://schemas.microsoft.com/office/drawing/2014/main" id="{3241FB4A-2AE5-2277-E0DD-B75E357E37C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95C8C5-AAA4-408F-A917-AABF7D346B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36307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32A4A6-93F9-EF97-6C0F-4EDA020562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8214F7-8443-7C85-75A5-3CF2BCB585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D82ADD-8A69-835E-0373-CD9B81B135DE}"/>
              </a:ext>
            </a:extLst>
          </p:cNvPr>
          <p:cNvSpPr>
            <a:spLocks noGrp="1"/>
          </p:cNvSpPr>
          <p:nvPr>
            <p:ph type="body" idx="1"/>
          </p:nvPr>
        </p:nvSpPr>
        <p:spPr/>
        <p:txBody>
          <a:bodyPr/>
          <a:lstStyle/>
          <a:p>
            <a:pPr marL="0" marR="0" lvl="0" indent="-228600" algn="l" defTabSz="914400" rtl="0" eaLnBrk="1" fontAlgn="auto" latinLnBrk="0" hangingPunct="1">
              <a:lnSpc>
                <a:spcPct val="100000"/>
              </a:lnSpc>
              <a:spcBef>
                <a:spcPts val="500"/>
              </a:spcBef>
              <a:spcAft>
                <a:spcPts val="0"/>
              </a:spcAft>
              <a:buClrTx/>
              <a:buSzTx/>
              <a:buFontTx/>
              <a:buNone/>
              <a:tabLst/>
              <a:defRPr/>
            </a:pPr>
            <a:r>
              <a:rPr lang="en-US" sz="1200" b="1" kern="1200" noProof="0">
                <a:solidFill>
                  <a:schemeClr val="tx1"/>
                </a:solidFill>
                <a:latin typeface="+mn-lt"/>
                <a:ea typeface="+mn-ea"/>
                <a:cs typeface="+mn-cs"/>
              </a:rPr>
              <a:t>We wanted to look at how Comcast/NBCU stacks up against some of the traditional B2B powerhouses – ‘Apples to Apples</a:t>
            </a:r>
            <a:r>
              <a:rPr lang="en-US" sz="1200" kern="1200" noProof="0">
                <a:solidFill>
                  <a:schemeClr val="tx1"/>
                </a:solidFill>
                <a:latin typeface="+mn-lt"/>
                <a:ea typeface="+mn-ea"/>
                <a:cs typeface="+mn-cs"/>
              </a:rPr>
              <a:t>.’ Using the GFK Custom Cable Study, which looks at total cross-platform brand footprints, and keeping that $10K+ Quality BDM qualifier, we see that the properties of </a:t>
            </a:r>
            <a:r>
              <a:rPr lang="en-US" sz="1200" b="1" kern="1200" noProof="0">
                <a:solidFill>
                  <a:schemeClr val="tx1"/>
                </a:solidFill>
                <a:latin typeface="+mn-lt"/>
                <a:ea typeface="+mn-ea"/>
                <a:cs typeface="+mn-cs"/>
              </a:rPr>
              <a:t>Comcast/NBCU far outpace the reach of traditional B2B partners like the New York Times and the Wall Street Journal</a:t>
            </a:r>
            <a:r>
              <a:rPr lang="en-US" sz="1200" kern="1200" noProof="0">
                <a:solidFill>
                  <a:schemeClr val="tx1"/>
                </a:solidFill>
                <a:latin typeface="+mn-lt"/>
                <a:ea typeface="+mn-ea"/>
                <a:cs typeface="+mn-cs"/>
              </a:rPr>
              <a:t>. While that may not come as a surprise considering our Platform’s massive reach, as we layer in higher levels of spend – $100, $500K, $1M and up to the highest levels of the C-Suite, NBCU’s advantage only grows.  </a:t>
            </a:r>
          </a:p>
          <a:p>
            <a:pPr marL="0" marR="0" lvl="0" indent="-228600" algn="l" defTabSz="914400" rtl="0" eaLnBrk="1" fontAlgn="auto" latinLnBrk="0" hangingPunct="1">
              <a:lnSpc>
                <a:spcPct val="100000"/>
              </a:lnSpc>
              <a:spcBef>
                <a:spcPts val="500"/>
              </a:spcBef>
              <a:spcAft>
                <a:spcPts val="0"/>
              </a:spcAft>
              <a:buClrTx/>
              <a:buSzTx/>
              <a:buFontTx/>
              <a:buNone/>
              <a:tabLst/>
              <a:defRPr/>
            </a:pPr>
            <a:endParaRPr lang="en-US" sz="1200" kern="1200" noProof="0">
              <a:solidFill>
                <a:schemeClr val="tx1"/>
              </a:solidFill>
              <a:latin typeface="+mn-lt"/>
              <a:ea typeface="+mn-ea"/>
              <a:cs typeface="+mn-cs"/>
            </a:endParaRPr>
          </a:p>
          <a:p>
            <a:pPr marL="0" marR="0" lvl="0" indent="-228600" algn="l" defTabSz="914400" rtl="0" eaLnBrk="1" fontAlgn="auto" latinLnBrk="0" hangingPunct="1">
              <a:lnSpc>
                <a:spcPct val="100000"/>
              </a:lnSpc>
              <a:spcBef>
                <a:spcPts val="500"/>
              </a:spcBef>
              <a:spcAft>
                <a:spcPts val="0"/>
              </a:spcAft>
              <a:buClrTx/>
              <a:buSzTx/>
              <a:buFontTx/>
              <a:buNone/>
              <a:tabLst/>
              <a:defRPr/>
            </a:pPr>
            <a:r>
              <a:rPr lang="en-US" sz="1200" kern="1200" noProof="0">
                <a:solidFill>
                  <a:schemeClr val="tx1"/>
                </a:solidFill>
                <a:latin typeface="+mn-lt"/>
                <a:ea typeface="+mn-ea"/>
                <a:cs typeface="+mn-cs"/>
              </a:rPr>
              <a:t>Also of importance here, and making NBCU stand out from other Media Conglomerates as well as the Facebooks and Googles of the world, </a:t>
            </a:r>
            <a:r>
              <a:rPr lang="en-US" sz="1200" b="1" kern="1200" noProof="0">
                <a:solidFill>
                  <a:schemeClr val="tx1"/>
                </a:solidFill>
                <a:latin typeface="+mn-lt"/>
                <a:ea typeface="+mn-ea"/>
                <a:cs typeface="+mn-cs"/>
              </a:rPr>
              <a:t>we have one of those traditional B2B facing brands in CNBC, which holds its own – on its own </a:t>
            </a:r>
            <a:r>
              <a:rPr kumimoji="0" lang="en-US" sz="1200" b="1" i="0" u="none" strike="noStrike" kern="1200" cap="none" spc="0" normalizeH="0" baseline="0" noProof="0">
                <a:ln>
                  <a:noFill/>
                </a:ln>
                <a:solidFill>
                  <a:prstClr val="black"/>
                </a:solidFill>
                <a:effectLst/>
                <a:uLnTx/>
                <a:uFillTx/>
                <a:latin typeface="+mn-lt"/>
                <a:ea typeface="+mn-ea"/>
                <a:cs typeface="+mn-cs"/>
              </a:rPr>
              <a:t>–</a:t>
            </a:r>
            <a:r>
              <a:rPr lang="en-US" sz="1200" b="1" kern="1200" noProof="0">
                <a:solidFill>
                  <a:schemeClr val="tx1"/>
                </a:solidFill>
                <a:latin typeface="+mn-lt"/>
                <a:ea typeface="+mn-ea"/>
                <a:cs typeface="+mn-cs"/>
              </a:rPr>
              <a:t> within this competitive set</a:t>
            </a:r>
            <a:r>
              <a:rPr lang="en-US" sz="1200" kern="1200" noProof="0">
                <a:solidFill>
                  <a:schemeClr val="tx1"/>
                </a:solidFill>
                <a:latin typeface="+mn-lt"/>
                <a:ea typeface="+mn-ea"/>
                <a:cs typeface="+mn-cs"/>
              </a:rPr>
              <a:t>. </a:t>
            </a:r>
          </a:p>
          <a:p>
            <a:pPr marL="0" marR="0" lvl="0" indent="-228600" algn="l" defTabSz="914400" rtl="0" eaLnBrk="1" fontAlgn="auto" latinLnBrk="0" hangingPunct="1">
              <a:lnSpc>
                <a:spcPct val="100000"/>
              </a:lnSpc>
              <a:spcBef>
                <a:spcPts val="500"/>
              </a:spcBef>
              <a:spcAft>
                <a:spcPts val="0"/>
              </a:spcAft>
              <a:buClrTx/>
              <a:buSzTx/>
              <a:buFontTx/>
              <a:buNone/>
              <a:tabLst/>
              <a:defRPr/>
            </a:pPr>
            <a:endParaRPr lang="en-US" sz="1200" kern="1200" noProof="0">
              <a:solidFill>
                <a:schemeClr val="tx1"/>
              </a:solidFill>
              <a:latin typeface="+mn-lt"/>
              <a:ea typeface="+mn-ea"/>
              <a:cs typeface="+mn-cs"/>
            </a:endParaRPr>
          </a:p>
          <a:p>
            <a:pPr marL="0" marR="0" lvl="0" indent="-228600" algn="l" defTabSz="914400" rtl="0" eaLnBrk="1" fontAlgn="auto" latinLnBrk="0" hangingPunct="1">
              <a:lnSpc>
                <a:spcPct val="100000"/>
              </a:lnSpc>
              <a:spcBef>
                <a:spcPts val="50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Combining CNBC + Golf together, we reach 24% of those quality SBOs and greater than the New York Times in total cross platform reach against those traditional B2B powerhouses</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t>
            </a:r>
          </a:p>
          <a:p>
            <a:pPr marL="0" marR="0" lvl="0" indent="-228600" algn="l" defTabSz="914400" rtl="0" eaLnBrk="1" fontAlgn="auto" latinLnBrk="0" hangingPunct="1">
              <a:lnSpc>
                <a:spcPct val="100000"/>
              </a:lnSpc>
              <a:spcBef>
                <a:spcPts val="500"/>
              </a:spcBef>
              <a:spcAft>
                <a:spcPts val="0"/>
              </a:spcAft>
              <a:buClrTx/>
              <a:buSzTx/>
              <a:buFontTx/>
              <a:buNone/>
              <a:tabLst/>
              <a:defRPr/>
            </a:pPr>
            <a:endParaRPr lang="en-US" sz="1200" kern="1200" noProof="0">
              <a:solidFill>
                <a:schemeClr val="tx1"/>
              </a:solidFill>
              <a:latin typeface="+mn-lt"/>
              <a:ea typeface="+mn-ea"/>
              <a:cs typeface="+mn-cs"/>
            </a:endParaRPr>
          </a:p>
          <a:p>
            <a:endParaRPr lang="en-US" b="1"/>
          </a:p>
        </p:txBody>
      </p:sp>
      <p:sp>
        <p:nvSpPr>
          <p:cNvPr id="4" name="Slide Number Placeholder 3">
            <a:extLst>
              <a:ext uri="{FF2B5EF4-FFF2-40B4-BE49-F238E27FC236}">
                <a16:creationId xmlns:a16="http://schemas.microsoft.com/office/drawing/2014/main" id="{FF17C922-2974-726C-BEB7-5FE61D7176D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95C8C5-AAA4-408F-A917-AABF7D346B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38761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DA3B0B-DAF9-4A63-DBFE-32288B3829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88DF30-4C52-18CA-7CC9-2AEC4591AE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676ECD-2AFD-F731-5C58-4753A7EEF142}"/>
              </a:ext>
            </a:extLst>
          </p:cNvPr>
          <p:cNvSpPr>
            <a:spLocks noGrp="1"/>
          </p:cNvSpPr>
          <p:nvPr>
            <p:ph type="body" idx="1"/>
          </p:nvPr>
        </p:nvSpPr>
        <p:spPr/>
        <p:txBody>
          <a:bodyPr/>
          <a:lstStyle/>
          <a:p>
            <a:endParaRPr lang="en-US" b="0"/>
          </a:p>
          <a:p>
            <a:endParaRPr lang="en-US" b="0"/>
          </a:p>
          <a:p>
            <a:endParaRPr lang="en-US" b="1"/>
          </a:p>
        </p:txBody>
      </p:sp>
      <p:sp>
        <p:nvSpPr>
          <p:cNvPr id="4" name="Slide Number Placeholder 3">
            <a:extLst>
              <a:ext uri="{FF2B5EF4-FFF2-40B4-BE49-F238E27FC236}">
                <a16:creationId xmlns:a16="http://schemas.microsoft.com/office/drawing/2014/main" id="{CE4D615B-57AD-DE11-65A5-8EE9E6C522F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95C8C5-AAA4-408F-A917-AABF7D346B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24226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D6F352-D0D2-7299-137D-9BA783F192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BD488A-165A-CB5A-AE60-E086B49F0A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78D155-8A67-5579-FF66-E9FC2F39B14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7451E87-34A9-15B9-02B7-2C1FB793D30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95C8C5-AAA4-408F-A917-AABF7D346B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95443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A4286E-D36E-274A-CA24-40E4300796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5E1C87-47BA-5C8F-480F-25FBA0AE68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0A55F5-AB14-8F3B-86FD-7ECE81D9344F}"/>
              </a:ext>
            </a:extLst>
          </p:cNvPr>
          <p:cNvSpPr>
            <a:spLocks noGrp="1"/>
          </p:cNvSpPr>
          <p:nvPr>
            <p:ph type="body" idx="1"/>
          </p:nvPr>
        </p:nvSpPr>
        <p:spPr/>
        <p:txBody>
          <a:bodyPr/>
          <a:lstStyle/>
          <a:p>
            <a:endParaRPr lang="en-US" b="1"/>
          </a:p>
        </p:txBody>
      </p:sp>
      <p:sp>
        <p:nvSpPr>
          <p:cNvPr id="4" name="Slide Number Placeholder 3">
            <a:extLst>
              <a:ext uri="{FF2B5EF4-FFF2-40B4-BE49-F238E27FC236}">
                <a16:creationId xmlns:a16="http://schemas.microsoft.com/office/drawing/2014/main" id="{9A15DCEC-BBF4-E8EA-4D96-D03E5BE33DC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95C8C5-AAA4-408F-A917-AABF7D346B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75018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3136C2-BC9D-D710-3724-AF2E20C183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9A950C-2173-1E2C-50D3-B01D38B06C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C6026C-67E7-FDDE-5B14-A415DC09A7E7}"/>
              </a:ext>
            </a:extLst>
          </p:cNvPr>
          <p:cNvSpPr>
            <a:spLocks noGrp="1"/>
          </p:cNvSpPr>
          <p:nvPr>
            <p:ph type="body" idx="1"/>
          </p:nvPr>
        </p:nvSpPr>
        <p:spPr/>
        <p:txBody>
          <a:bodyPr/>
          <a:lstStyle/>
          <a:p>
            <a:endParaRPr lang="en-US" b="1"/>
          </a:p>
        </p:txBody>
      </p:sp>
      <p:sp>
        <p:nvSpPr>
          <p:cNvPr id="4" name="Slide Number Placeholder 3">
            <a:extLst>
              <a:ext uri="{FF2B5EF4-FFF2-40B4-BE49-F238E27FC236}">
                <a16:creationId xmlns:a16="http://schemas.microsoft.com/office/drawing/2014/main" id="{4650B169-ADE9-B519-B1C5-C713437DB83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95C8C5-AAA4-408F-A917-AABF7D346B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89007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9C88C0-D6BB-298E-8EB6-B2CA81EBBC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C71399-66BE-E494-1F6B-6A2E9AFB2A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F05A82-0BE2-B110-0712-323C4372C346}"/>
              </a:ext>
            </a:extLst>
          </p:cNvPr>
          <p:cNvSpPr>
            <a:spLocks noGrp="1"/>
          </p:cNvSpPr>
          <p:nvPr>
            <p:ph type="body" idx="1"/>
          </p:nvPr>
        </p:nvSpPr>
        <p:spPr/>
        <p:txBody>
          <a:bodyPr/>
          <a:lstStyle/>
          <a:p>
            <a:pPr marL="0" indent="0">
              <a:buFont typeface="Arial" panose="020B0604020202020204" pitchFamily="34" charset="0"/>
              <a:buNone/>
            </a:pPr>
            <a:endParaRPr lang="en-US" b="0"/>
          </a:p>
        </p:txBody>
      </p:sp>
      <p:sp>
        <p:nvSpPr>
          <p:cNvPr id="4" name="Slide Number Placeholder 3">
            <a:extLst>
              <a:ext uri="{FF2B5EF4-FFF2-40B4-BE49-F238E27FC236}">
                <a16:creationId xmlns:a16="http://schemas.microsoft.com/office/drawing/2014/main" id="{44283942-1037-AE8E-7699-EFDBF4A9712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6C637E-F4E8-4475-85FB-FE4489FAC4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77311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ADAD82-517F-0669-D6DD-04BD8CC38D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C24CC1-AA66-F6A5-1149-D44A78E7BF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D4621C-0BDA-F7C5-217D-5EEDBFE05D2F}"/>
              </a:ext>
            </a:extLst>
          </p:cNvPr>
          <p:cNvSpPr>
            <a:spLocks noGrp="1"/>
          </p:cNvSpPr>
          <p:nvPr>
            <p:ph type="body" idx="1"/>
          </p:nvPr>
        </p:nvSpPr>
        <p:spPr/>
        <p:txBody>
          <a:bodyPr/>
          <a:lstStyle/>
          <a:p>
            <a:endParaRPr lang="en-US" b="1"/>
          </a:p>
        </p:txBody>
      </p:sp>
      <p:sp>
        <p:nvSpPr>
          <p:cNvPr id="4" name="Slide Number Placeholder 3">
            <a:extLst>
              <a:ext uri="{FF2B5EF4-FFF2-40B4-BE49-F238E27FC236}">
                <a16:creationId xmlns:a16="http://schemas.microsoft.com/office/drawing/2014/main" id="{8ECCAE48-B3EA-7082-8F34-B7266A90B6C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95C8C5-AAA4-408F-A917-AABF7D346B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5035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66AF3D-F1D4-E3A3-65B4-BE2289329D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A635F9-1230-CA5D-7E48-A58858F959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5361AC-DAED-47F2-F57E-D3CE3BBD0C13}"/>
              </a:ext>
            </a:extLst>
          </p:cNvPr>
          <p:cNvSpPr>
            <a:spLocks noGrp="1"/>
          </p:cNvSpPr>
          <p:nvPr>
            <p:ph type="body" idx="1"/>
          </p:nvPr>
        </p:nvSpPr>
        <p:spPr/>
        <p:txBody>
          <a:bodyPr/>
          <a:lstStyle/>
          <a:p>
            <a:r>
              <a:rPr lang="en-US"/>
              <a:t>Combining NBCU’s powerful reach, with real </a:t>
            </a:r>
            <a:r>
              <a:rPr lang="en-US" b="1"/>
              <a:t>Engagement </a:t>
            </a:r>
            <a:r>
              <a:rPr lang="en-US" sz="1200" kern="1200">
                <a:solidFill>
                  <a:schemeClr val="tx1"/>
                </a:solidFill>
                <a:latin typeface="+mn-lt"/>
                <a:ea typeface="+mn-ea"/>
                <a:cs typeface="+mn-cs"/>
              </a:rPr>
              <a:t>is the true winning formula</a:t>
            </a:r>
            <a:r>
              <a:rPr lang="en-US"/>
              <a:t>. </a:t>
            </a:r>
          </a:p>
          <a:p>
            <a:r>
              <a:rPr lang="en-US"/>
              <a:t>NBCU is uniquely poised to engage Business Decision Makers on both a professional and personal level - at both Work and Play. </a:t>
            </a:r>
          </a:p>
          <a:p>
            <a:r>
              <a:rPr lang="en-US"/>
              <a:t>While they are thinking business </a:t>
            </a:r>
            <a:r>
              <a:rPr lang="en-US" b="1"/>
              <a:t>and</a:t>
            </a:r>
            <a:r>
              <a:rPr lang="en-US"/>
              <a:t> while they are enjoying their passions.</a:t>
            </a:r>
          </a:p>
        </p:txBody>
      </p:sp>
      <p:sp>
        <p:nvSpPr>
          <p:cNvPr id="4" name="Slide Number Placeholder 3">
            <a:extLst>
              <a:ext uri="{FF2B5EF4-FFF2-40B4-BE49-F238E27FC236}">
                <a16:creationId xmlns:a16="http://schemas.microsoft.com/office/drawing/2014/main" id="{A990DFCA-E908-ED5E-CB08-7C6F64F8F3B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FB6031-5BB1-2649-B596-A2F373634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77430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8ED71D-66FB-CE58-D2E1-F2D2A890AF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CE95BA-AA4B-9380-5400-E4BEE91062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C4D007-6610-A747-5152-777A01D71C3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3E93410-2C66-EF11-B100-E831C1772D5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95C8C5-AAA4-408F-A917-AABF7D346B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36353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A4CFCF-3431-CD57-018C-3CE9DA1362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ADF248-5AFC-37EB-55A7-1A076BAF34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3D5C68-7B7B-7246-66BF-B475745E5107}"/>
              </a:ext>
            </a:extLst>
          </p:cNvPr>
          <p:cNvSpPr>
            <a:spLocks noGrp="1"/>
          </p:cNvSpPr>
          <p:nvPr>
            <p:ph type="body" idx="1"/>
          </p:nvPr>
        </p:nvSpPr>
        <p:spPr/>
        <p:txBody>
          <a:bodyPr/>
          <a:lstStyle/>
          <a:p>
            <a:endParaRPr lang="en-US" b="1"/>
          </a:p>
        </p:txBody>
      </p:sp>
      <p:sp>
        <p:nvSpPr>
          <p:cNvPr id="4" name="Slide Number Placeholder 3">
            <a:extLst>
              <a:ext uri="{FF2B5EF4-FFF2-40B4-BE49-F238E27FC236}">
                <a16:creationId xmlns:a16="http://schemas.microsoft.com/office/drawing/2014/main" id="{EE6EA1F0-BD85-518E-03DF-5F22E871E36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95C8C5-AAA4-408F-A917-AABF7D346B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9980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an era of fragmented media consumption, the continued rise of sports have made it the cornerstone of the entire ecosystem.  Sports media remains one of the few experiences that can universally unify audiences and ultimately has an economic ripple effect on the entire industry.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B4F6B4-D6E5-4202-B39C-501D70C63D4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8371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DC4C97-6ED1-4310-A09B-46D0D53B0A64}" type="slidenum">
              <a:rPr lang="en-US" smtClean="0"/>
              <a:t>33</a:t>
            </a:fld>
            <a:endParaRPr lang="en-US"/>
          </a:p>
        </p:txBody>
      </p:sp>
    </p:spTree>
    <p:extLst>
      <p:ext uri="{BB962C8B-B14F-4D97-AF65-F5344CB8AC3E}">
        <p14:creationId xmlns:p14="http://schemas.microsoft.com/office/powerpoint/2010/main" val="17179571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C8B6AD-EAC0-104B-B6E9-1B7413863C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7783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95C8C5-AAA4-408F-A917-AABF7D346B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79329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BB1DBE-A247-818B-4E4C-8575F1C8D0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149AB0-1122-8EE2-D154-8F75834A66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632795-5DE0-F203-25F6-69AF78FC42FD}"/>
              </a:ext>
            </a:extLst>
          </p:cNvPr>
          <p:cNvSpPr>
            <a:spLocks noGrp="1"/>
          </p:cNvSpPr>
          <p:nvPr>
            <p:ph type="body" idx="1"/>
          </p:nvPr>
        </p:nvSpPr>
        <p:spPr/>
        <p:txBody>
          <a:bodyPr/>
          <a:lstStyle/>
          <a:p>
            <a:r>
              <a:rPr lang="en-US"/>
              <a:t>Client: EY</a:t>
            </a:r>
          </a:p>
        </p:txBody>
      </p:sp>
      <p:sp>
        <p:nvSpPr>
          <p:cNvPr id="4" name="Slide Number Placeholder 3">
            <a:extLst>
              <a:ext uri="{FF2B5EF4-FFF2-40B4-BE49-F238E27FC236}">
                <a16:creationId xmlns:a16="http://schemas.microsoft.com/office/drawing/2014/main" id="{734CEEB8-6733-8B43-17F3-92343292780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18A38-A06A-4105-9E8D-98E7CEDB9ED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539274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BB1DBE-A247-818B-4E4C-8575F1C8D0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149AB0-1122-8EE2-D154-8F75834A66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632795-5DE0-F203-25F6-69AF78FC42FD}"/>
              </a:ext>
            </a:extLst>
          </p:cNvPr>
          <p:cNvSpPr>
            <a:spLocks noGrp="1"/>
          </p:cNvSpPr>
          <p:nvPr>
            <p:ph type="body" idx="1"/>
          </p:nvPr>
        </p:nvSpPr>
        <p:spPr/>
        <p:txBody>
          <a:bodyPr/>
          <a:lstStyle/>
          <a:p>
            <a:r>
              <a:rPr lang="en-US"/>
              <a:t>Client: CDW</a:t>
            </a:r>
          </a:p>
        </p:txBody>
      </p:sp>
      <p:sp>
        <p:nvSpPr>
          <p:cNvPr id="4" name="Slide Number Placeholder 3">
            <a:extLst>
              <a:ext uri="{FF2B5EF4-FFF2-40B4-BE49-F238E27FC236}">
                <a16:creationId xmlns:a16="http://schemas.microsoft.com/office/drawing/2014/main" id="{734CEEB8-6733-8B43-17F3-92343292780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18A38-A06A-4105-9E8D-98E7CEDB9ED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911574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BB1DBE-A247-818B-4E4C-8575F1C8D0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149AB0-1122-8EE2-D154-8F75834A66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632795-5DE0-F203-25F6-69AF78FC42FD}"/>
              </a:ext>
            </a:extLst>
          </p:cNvPr>
          <p:cNvSpPr>
            <a:spLocks noGrp="1"/>
          </p:cNvSpPr>
          <p:nvPr>
            <p:ph type="body" idx="1"/>
          </p:nvPr>
        </p:nvSpPr>
        <p:spPr/>
        <p:txBody>
          <a:bodyPr/>
          <a:lstStyle/>
          <a:p>
            <a:r>
              <a:rPr lang="en-US"/>
              <a:t>Client: Accenture</a:t>
            </a:r>
          </a:p>
        </p:txBody>
      </p:sp>
      <p:sp>
        <p:nvSpPr>
          <p:cNvPr id="4" name="Slide Number Placeholder 3">
            <a:extLst>
              <a:ext uri="{FF2B5EF4-FFF2-40B4-BE49-F238E27FC236}">
                <a16:creationId xmlns:a16="http://schemas.microsoft.com/office/drawing/2014/main" id="{734CEEB8-6733-8B43-17F3-92343292780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18A38-A06A-4105-9E8D-98E7CEDB9ED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823201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0000"/>
              </a:lnSpc>
              <a:spcBef>
                <a:spcPts val="600"/>
              </a:spcBef>
              <a:spcAft>
                <a:spcPts val="0"/>
              </a:spcAft>
              <a:buClrTx/>
              <a:buSzTx/>
              <a:buFont typeface="Arial" panose="020B0604020202020204" pitchFamily="34" charset="0"/>
              <a:buNone/>
              <a:tabLst/>
              <a:defRPr/>
            </a:pPr>
            <a:endParaRPr lang="en-US" dirty="0">
              <a:latin typeface="+mj-lt"/>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73D8668D-DC2F-B449-92E3-E9C1FF3D790A}" type="slidenum">
              <a:rPr lang="en-US" smtClean="0"/>
              <a:t>39</a:t>
            </a:fld>
            <a:endParaRPr lang="en-US"/>
          </a:p>
        </p:txBody>
      </p:sp>
    </p:spTree>
    <p:extLst>
      <p:ext uri="{BB962C8B-B14F-4D97-AF65-F5344CB8AC3E}">
        <p14:creationId xmlns:p14="http://schemas.microsoft.com/office/powerpoint/2010/main" val="17639607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F41EBB-F800-4B2B-BD5A-548952F2819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66169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54DF8D-4EC9-7F91-B82D-10D4A4E533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4986BB-824D-D6FB-AF49-FAAB5A4867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EE5E14-851F-625C-B67C-AB296015ECF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307773D-B46E-3151-A517-C0514891780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F41EBB-F800-4B2B-BD5A-548952F2819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918761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E94707-406F-F265-F2B9-B2A0F15CDD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10F637-5183-A1F1-F974-3EEF7DF45D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9BE8B1-1A36-8A12-D7AB-967FF82CE3D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E41BCFB-3187-D90A-6BFB-5296EAB5015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F41EBB-F800-4B2B-BD5A-548952F2819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487167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D8668D-DC2F-B449-92E3-E9C1FF3D79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64046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D8668D-DC2F-B449-92E3-E9C1FF3D79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64046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D8668D-DC2F-B449-92E3-E9C1FF3D79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64046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A77FEB-7210-9B4D-7AF0-544175B938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033EA3-9927-8CA4-1E3F-7DE4740B6D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24D624-D783-A4AA-DFDE-11FBA95F5C71}"/>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30000" noProof="0">
              <a:ln>
                <a:noFill/>
              </a:ln>
              <a:solidFill>
                <a:srgbClr val="000000"/>
              </a:solidFill>
              <a:effectLst/>
              <a:uLnTx/>
              <a:uFillTx/>
              <a:latin typeface="Grandview"/>
              <a:ea typeface="+mn-ea"/>
              <a:cs typeface="+mn-cs"/>
            </a:endParaRPr>
          </a:p>
        </p:txBody>
      </p:sp>
      <p:sp>
        <p:nvSpPr>
          <p:cNvPr id="4" name="Slide Number Placeholder 3">
            <a:extLst>
              <a:ext uri="{FF2B5EF4-FFF2-40B4-BE49-F238E27FC236}">
                <a16:creationId xmlns:a16="http://schemas.microsoft.com/office/drawing/2014/main" id="{95562A81-ADE3-ACC9-9E77-B378CA1F899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6C637E-F4E8-4475-85FB-FE4489FAC4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4470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D8668D-DC2F-B449-92E3-E9C1FF3D79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71766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655505-6463-A3E8-DA45-0CE062452B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A55F7B-642B-689D-E7D7-BF96FB7676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8A13A4-FA98-8E60-6AEE-DA7994AAE9A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6FA5329-07AC-F108-10DE-85CB3FC0477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F41EBB-F800-4B2B-BD5A-548952F2819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222342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4E547A-91DA-96A7-C45A-7B7EDB8A37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85367F-FF8C-78C2-4D31-E782E957C5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EA4655-68EE-9B68-C4DD-034649535A6B}"/>
              </a:ext>
            </a:extLst>
          </p:cNvPr>
          <p:cNvSpPr>
            <a:spLocks noGrp="1"/>
          </p:cNvSpPr>
          <p:nvPr>
            <p:ph type="body" idx="1"/>
          </p:nvPr>
        </p:nvSpPr>
        <p:spPr/>
        <p:txBody>
          <a:bodyPr/>
          <a:lstStyle/>
          <a:p>
            <a:r>
              <a:rPr lang="en-US" b="1"/>
              <a:t>Tech</a:t>
            </a:r>
          </a:p>
          <a:p>
            <a:pPr marL="171450" indent="-171450">
              <a:buFont typeface="Arial" panose="020B0604020202020204" pitchFamily="34" charset="0"/>
              <a:buChar char="•"/>
            </a:pPr>
            <a:r>
              <a:rPr lang="en-US"/>
              <a:t>Spotlight: </a:t>
            </a:r>
            <a:r>
              <a:rPr kumimoji="0" lang="en-US" sz="1200" b="0" i="0" u="none" strike="noStrike" kern="1200" cap="none" spc="0" normalizeH="0" baseline="0" noProof="0">
                <a:ln>
                  <a:noFill/>
                </a:ln>
                <a:solidFill>
                  <a:srgbClr val="FFFFFF"/>
                </a:solidFill>
                <a:effectLst/>
                <a:uLnTx/>
                <a:uFillTx/>
                <a:latin typeface="Grandview"/>
                <a:ea typeface="+mn-ea"/>
                <a:cs typeface="Circular Pro Book" panose="020B0604020101020102" pitchFamily="34" charset="77"/>
                <a:sym typeface="MarkPro-Book"/>
              </a:rPr>
              <a:t>Own the first impression with a Spotlight Ad for major product launches or key category holidays (ex. Black Friday, Cyber Monday)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Pause: </a:t>
            </a:r>
            <a:r>
              <a:rPr kumimoji="0" lang="en-US" sz="1200" b="0" i="0" u="none" strike="noStrike" kern="1200" cap="none" spc="0" normalizeH="0" baseline="0" noProof="0">
                <a:ln>
                  <a:noFill/>
                </a:ln>
                <a:solidFill>
                  <a:srgbClr val="FFFFFF"/>
                </a:solidFill>
                <a:effectLst/>
                <a:uLnTx/>
                <a:uFillTx/>
                <a:latin typeface="Grandview"/>
                <a:ea typeface="+mn-ea"/>
                <a:sym typeface="MarkPro-Book"/>
              </a:rPr>
              <a:t>Celebrate new product releases or enhancements during a user’s break with Pause Ads and scannable CTAs to drive further engagement</a:t>
            </a:r>
            <a:endParaRPr lang="en-US"/>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Curator: </a:t>
            </a:r>
            <a:r>
              <a:rPr kumimoji="0" lang="en-US" sz="1200" b="0" i="0" u="none" strike="noStrike" kern="1200" cap="none" spc="0" normalizeH="0" baseline="0" noProof="0">
                <a:ln>
                  <a:noFill/>
                </a:ln>
                <a:solidFill>
                  <a:srgbClr val="FFFFFF"/>
                </a:solidFill>
                <a:effectLst/>
                <a:uLnTx/>
                <a:uFillTx/>
                <a:latin typeface="Grandview"/>
                <a:ea typeface="+mn-ea"/>
                <a:sym typeface="MarkPro-Book"/>
              </a:rPr>
              <a:t>Align your brand with content curated based on mood, genre, event or other theme to drive brand identity and love</a:t>
            </a:r>
            <a:endParaRPr lang="en-US"/>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Power Break: </a:t>
            </a:r>
            <a:r>
              <a:rPr kumimoji="0" lang="en-US" sz="1200" b="0" i="0" u="none" strike="noStrike" kern="1200" cap="none" spc="0" normalizeH="0" baseline="0" noProof="0">
                <a:ln>
                  <a:noFill/>
                </a:ln>
                <a:solidFill>
                  <a:srgbClr val="FFFFFF"/>
                </a:solidFill>
                <a:effectLst/>
                <a:uLnTx/>
                <a:uFillTx/>
                <a:latin typeface="Grandview"/>
                <a:ea typeface="+mn-ea"/>
                <a:sym typeface="MarkPro-Book"/>
              </a:rPr>
              <a:t>Supercharge your pause ad to promote new product releases or enhancements during a user’s break with an extra layer of targeting to reach specific audiences.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kumimoji="0" lang="en-US" sz="1200" b="0" i="0" u="none" strike="noStrike" kern="1200" cap="none" spc="0" normalizeH="0" baseline="0" noProof="0">
              <a:ln>
                <a:noFill/>
              </a:ln>
              <a:solidFill>
                <a:srgbClr val="FFFFFF"/>
              </a:solidFill>
              <a:effectLst/>
              <a:uLnTx/>
              <a:uFillTx/>
              <a:latin typeface="Grandview"/>
              <a:ea typeface="+mn-ea"/>
              <a:sym typeface="MarkPro-Book"/>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Grandview"/>
                <a:ea typeface="+mn-ea"/>
                <a:sym typeface="MarkPro-Book"/>
              </a:rPr>
              <a:t>Finance</a:t>
            </a:r>
            <a:endParaRPr kumimoji="0" lang="en-US" sz="1200" b="1" i="0" u="none" strike="noStrike" kern="1200" cap="none" spc="0" normalizeH="0" baseline="0" noProof="0">
              <a:ln>
                <a:noFill/>
              </a:ln>
              <a:solidFill>
                <a:srgbClr val="FFFFFF"/>
              </a:solidFill>
              <a:effectLst/>
              <a:uLnTx/>
              <a:uFillTx/>
              <a:latin typeface="Grandview"/>
              <a:ea typeface="+mn-ea"/>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Pod Bounce: </a:t>
            </a:r>
            <a:r>
              <a:rPr kumimoji="0" lang="en-US" sz="1200" b="0" i="0" u="none" strike="noStrike" kern="1200" cap="none" spc="0" normalizeH="0" baseline="0" noProof="0">
                <a:ln>
                  <a:noFill/>
                </a:ln>
                <a:solidFill>
                  <a:srgbClr val="FFFFFF"/>
                </a:solidFill>
                <a:effectLst/>
                <a:uLnTx/>
                <a:uFillTx/>
                <a:latin typeface="Grandview"/>
                <a:ea typeface="+mn-ea"/>
                <a:cs typeface="Circular Pro Book" panose="020B0604020101020102" pitchFamily="34" charset="77"/>
                <a:sym typeface="MarkPro-Book"/>
              </a:rPr>
              <a:t>Leverage a Pod Bounce to offer additional “returns” for consumers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Engagement: </a:t>
            </a:r>
            <a:r>
              <a:rPr kumimoji="0" lang="en-US" sz="1200" b="0" i="0" u="none" strike="noStrike" kern="1200" cap="none" spc="0" normalizeH="0" baseline="0" noProof="0">
                <a:ln>
                  <a:noFill/>
                </a:ln>
                <a:solidFill>
                  <a:srgbClr val="FFFFFF"/>
                </a:solidFill>
                <a:effectLst/>
                <a:uLnTx/>
                <a:uFillTx/>
                <a:latin typeface="Grandview"/>
                <a:ea typeface="+mn-ea"/>
                <a:sym typeface="MarkPro-Book"/>
              </a:rPr>
              <a:t>Recruit new banking or investing customers &amp; maximize accessibility by utilizing an interactive Engagement Ad</a:t>
            </a:r>
          </a:p>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en-US"/>
          </a:p>
          <a:p>
            <a:pPr marL="0" indent="0">
              <a:buFont typeface="Arial" panose="020B0604020202020204" pitchFamily="34" charset="0"/>
              <a:buNone/>
            </a:pPr>
            <a:r>
              <a:rPr lang="en-US" b="1"/>
              <a:t>Telco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a:t>Audience Targeted Pause Ad: </a:t>
            </a:r>
            <a:r>
              <a:rPr kumimoji="0" lang="en-US" sz="1200" b="0" i="0" u="none" strike="noStrike" kern="1200" cap="none" spc="0" normalizeH="0" baseline="0" noProof="0">
                <a:ln>
                  <a:noFill/>
                </a:ln>
                <a:solidFill>
                  <a:srgbClr val="FFFFFF"/>
                </a:solidFill>
                <a:effectLst/>
                <a:uLnTx/>
                <a:uFillTx/>
                <a:latin typeface="Grandview"/>
                <a:ea typeface="+mn-ea"/>
                <a:sym typeface="MarkPro-Book"/>
              </a:rPr>
              <a:t>Supercharge your pause ad to promote new product releases or enhancements during a user’s break with an extra layer of targeting to reach specific audiences.</a:t>
            </a:r>
          </a:p>
          <a:p>
            <a:pPr marL="171450" indent="-171450">
              <a:buFont typeface="Arial" panose="020B0604020202020204" pitchFamily="34" charset="0"/>
              <a:buChar char="•"/>
            </a:pPr>
            <a:endParaRPr lang="en-US" b="0"/>
          </a:p>
        </p:txBody>
      </p:sp>
      <p:sp>
        <p:nvSpPr>
          <p:cNvPr id="4" name="Slide Number Placeholder 3">
            <a:extLst>
              <a:ext uri="{FF2B5EF4-FFF2-40B4-BE49-F238E27FC236}">
                <a16:creationId xmlns:a16="http://schemas.microsoft.com/office/drawing/2014/main" id="{FDD63A4A-5204-0CBD-2F2A-CBF2FA7E52A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18A38-A06A-4105-9E8D-98E7CEDB9ED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910627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33B596-79D8-772E-2A4D-23A2949C88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518A6A-E514-044D-85B5-E40FF1738C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E8E543-E308-7C0E-B2F1-EDCA4FBBBB3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9EDC447-B8A3-4E4D-7351-FAB64254490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18A38-A06A-4105-9E8D-98E7CEDB9ED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177620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E291F0-5438-C48C-288C-F5FA700933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F52EC5-2E45-508D-3156-22C8A28489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09B0CF-D445-2537-3294-6B58BC8930E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FE43F55-9141-83BF-E2A3-B4ECDBBB5AF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95C8C5-AAA4-408F-A917-AABF7D346B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84581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A214A3-DC20-51C3-36DA-51DA4BFD73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5FD535-21EB-4D13-AC37-0941169C70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19AABD-E2E0-156D-E1BD-CF1CC72EEED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880896E-A916-963F-E3B4-EFE1CF7E166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95C8C5-AAA4-408F-A917-AABF7D346B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76100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95C8C5-AAA4-408F-A917-AABF7D346B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1769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B09F69-8507-21AB-A354-E56B4C6F4A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91B1A6-58EC-D24E-3082-31228D2762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653046-AD46-2BA3-3937-390B9123307A}"/>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30000" noProof="0">
              <a:ln>
                <a:noFill/>
              </a:ln>
              <a:solidFill>
                <a:srgbClr val="000000"/>
              </a:solidFill>
              <a:effectLst/>
              <a:uLnTx/>
              <a:uFillTx/>
              <a:latin typeface="Grandview"/>
              <a:ea typeface="+mn-ea"/>
              <a:cs typeface="+mn-cs"/>
            </a:endParaRPr>
          </a:p>
        </p:txBody>
      </p:sp>
      <p:sp>
        <p:nvSpPr>
          <p:cNvPr id="4" name="Slide Number Placeholder 3">
            <a:extLst>
              <a:ext uri="{FF2B5EF4-FFF2-40B4-BE49-F238E27FC236}">
                <a16:creationId xmlns:a16="http://schemas.microsoft.com/office/drawing/2014/main" id="{01700349-C185-9A1D-0245-BFA84054B6E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6C637E-F4E8-4475-85FB-FE4489FAC4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6526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7C3345-6066-0909-FCBC-81D2653A4D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5852C2-8362-0C68-399D-C4D9630DD7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7DA7B9-DBB3-7F1E-7603-0530AB3A9D2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We often see or hear the title “business decision makers” and think of CEOs, CMOs, CFOs, etc. but </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business decision makers no longer consist of just your traditional C-suite execs. Today, this ever-changing group of stakeholders can include many types of employees, coming together to make key decisions.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Because of this, it is important for marketers to factor that </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what was traditionally a singular perceived target is now more of a matrix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and create tailored solutions accordingly. </a:t>
            </a:r>
          </a:p>
          <a:p>
            <a:pPr marL="0" indent="0">
              <a:buFont typeface="Arial" panose="020B0604020202020204" pitchFamily="34" charset="0"/>
              <a:buNone/>
            </a:pPr>
            <a:endParaRPr lang="en-US"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30000" noProof="0" dirty="0">
              <a:ln>
                <a:noFill/>
              </a:ln>
              <a:solidFill>
                <a:srgbClr val="000000"/>
              </a:solidFill>
              <a:effectLst/>
              <a:uLnTx/>
              <a:uFillTx/>
              <a:latin typeface="Grandview"/>
              <a:ea typeface="+mn-ea"/>
              <a:cs typeface="+mn-cs"/>
            </a:endParaRPr>
          </a:p>
        </p:txBody>
      </p:sp>
      <p:sp>
        <p:nvSpPr>
          <p:cNvPr id="4" name="Slide Number Placeholder 3">
            <a:extLst>
              <a:ext uri="{FF2B5EF4-FFF2-40B4-BE49-F238E27FC236}">
                <a16:creationId xmlns:a16="http://schemas.microsoft.com/office/drawing/2014/main" id="{D28E68D1-4B86-4C90-D975-362CEE2EF4B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6C637E-F4E8-4475-85FB-FE4489FAC4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06964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3AD0B-9BAD-3541-856E-B6DC9FE892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77256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01">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D588BF99-4A88-F920-36BF-AF568E760A69}"/>
              </a:ext>
            </a:extLst>
          </p:cNvPr>
          <p:cNvSpPr>
            <a:spLocks noGrp="1"/>
          </p:cNvSpPr>
          <p:nvPr>
            <p:ph type="pic" sz="quarter" idx="12" hasCustomPrompt="1"/>
          </p:nvPr>
        </p:nvSpPr>
        <p:spPr>
          <a:xfrm>
            <a:off x="0" y="0"/>
            <a:ext cx="12192000" cy="6858000"/>
          </a:xfrm>
          <a:noFill/>
        </p:spPr>
        <p:txBody>
          <a:bodyPr lIns="365760" tIns="365760"/>
          <a:lstStyle>
            <a:lvl1pPr marL="0" indent="0">
              <a:buNone/>
              <a:defRPr>
                <a:solidFill>
                  <a:schemeClr val="bg1"/>
                </a:solidFill>
              </a:defRPr>
            </a:lvl1pPr>
          </a:lstStyle>
          <a:p>
            <a:r>
              <a:rPr lang="en-US"/>
              <a:t>Insert Image</a:t>
            </a:r>
          </a:p>
        </p:txBody>
      </p:sp>
      <p:sp>
        <p:nvSpPr>
          <p:cNvPr id="2" name="Title 1">
            <a:extLst>
              <a:ext uri="{FF2B5EF4-FFF2-40B4-BE49-F238E27FC236}">
                <a16:creationId xmlns:a16="http://schemas.microsoft.com/office/drawing/2014/main" id="{508AAE36-D0BE-A289-EE2D-C80D4EAD8E4F}"/>
              </a:ext>
            </a:extLst>
          </p:cNvPr>
          <p:cNvSpPr>
            <a:spLocks noGrp="1"/>
          </p:cNvSpPr>
          <p:nvPr>
            <p:ph type="title" hasCustomPrompt="1"/>
          </p:nvPr>
        </p:nvSpPr>
        <p:spPr>
          <a:xfrm>
            <a:off x="838200" y="2743200"/>
            <a:ext cx="4572000" cy="1371600"/>
          </a:xfrm>
        </p:spPr>
        <p:txBody>
          <a:bodyPr bIns="182880" anchor="ctr" anchorCtr="0">
            <a:noAutofit/>
          </a:bodyPr>
          <a:lstStyle>
            <a:lvl1pPr>
              <a:lnSpc>
                <a:spcPct val="90000"/>
              </a:lnSpc>
              <a:defRPr sz="4400" spc="-100" baseline="0">
                <a:solidFill>
                  <a:schemeClr val="bg1"/>
                </a:solidFill>
              </a:defRPr>
            </a:lvl1pPr>
          </a:lstStyle>
          <a:p>
            <a:r>
              <a:rPr lang="en-US"/>
              <a:t>Title of Presentation</a:t>
            </a:r>
          </a:p>
        </p:txBody>
      </p:sp>
      <p:sp>
        <p:nvSpPr>
          <p:cNvPr id="7" name="Text Placeholder 6">
            <a:extLst>
              <a:ext uri="{FF2B5EF4-FFF2-40B4-BE49-F238E27FC236}">
                <a16:creationId xmlns:a16="http://schemas.microsoft.com/office/drawing/2014/main" id="{8A32FAB1-8055-8842-434B-B1696B477A20}"/>
              </a:ext>
            </a:extLst>
          </p:cNvPr>
          <p:cNvSpPr>
            <a:spLocks noGrp="1"/>
          </p:cNvSpPr>
          <p:nvPr>
            <p:ph type="body" sz="quarter" idx="10" hasCustomPrompt="1"/>
          </p:nvPr>
        </p:nvSpPr>
        <p:spPr>
          <a:xfrm>
            <a:off x="838200" y="2286000"/>
            <a:ext cx="4572000" cy="457200"/>
          </a:xfrm>
        </p:spPr>
        <p:txBody>
          <a:bodyPr/>
          <a:lstStyle>
            <a:lvl1pPr marL="0" indent="0" algn="l" defTabSz="914400" rtl="0" eaLnBrk="1" latinLnBrk="0" hangingPunct="1">
              <a:lnSpc>
                <a:spcPct val="100000"/>
              </a:lnSpc>
              <a:spcBef>
                <a:spcPts val="600"/>
              </a:spcBef>
              <a:buFont typeface="Arial" panose="020B0604020202020204" pitchFamily="34" charset="0"/>
              <a:buNone/>
              <a:tabLst/>
              <a:defRPr lang="en-US" sz="1000" kern="1200" spc="300">
                <a:solidFill>
                  <a:schemeClr val="bg1"/>
                </a:solidFill>
                <a:latin typeface="Aptos Serif" panose="02020604070405020304" pitchFamily="18" charset="0"/>
                <a:ea typeface="+mn-ea"/>
                <a:cs typeface="Aptos Serif" panose="02020604070405020304" pitchFamily="18"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MM/DD/YYYY</a:t>
            </a:r>
          </a:p>
        </p:txBody>
      </p:sp>
      <p:sp>
        <p:nvSpPr>
          <p:cNvPr id="10" name="Text Placeholder 9">
            <a:extLst>
              <a:ext uri="{FF2B5EF4-FFF2-40B4-BE49-F238E27FC236}">
                <a16:creationId xmlns:a16="http://schemas.microsoft.com/office/drawing/2014/main" id="{2B4675F8-D36B-276A-92FB-F2C0089E4CF4}"/>
              </a:ext>
            </a:extLst>
          </p:cNvPr>
          <p:cNvSpPr>
            <a:spLocks noGrp="1"/>
          </p:cNvSpPr>
          <p:nvPr>
            <p:ph type="body" sz="quarter" idx="11" hasCustomPrompt="1"/>
          </p:nvPr>
        </p:nvSpPr>
        <p:spPr>
          <a:xfrm>
            <a:off x="838200" y="4114800"/>
            <a:ext cx="4572000" cy="457200"/>
          </a:xfrm>
        </p:spPr>
        <p:txBody>
          <a:bodyPr/>
          <a:lstStyle>
            <a:lvl1pPr marL="0" indent="0">
              <a:buNone/>
              <a:defRPr sz="1500" spc="100" baseline="0">
                <a:solidFill>
                  <a:schemeClr val="bg1"/>
                </a:solidFill>
                <a:latin typeface="Aptos Serif" panose="02020604070405020304" pitchFamily="18" charset="0"/>
                <a:cs typeface="Aptos Serif" panose="02020604070405020304" pitchFamily="18" charset="0"/>
              </a:defRPr>
            </a:lvl1pPr>
            <a:lvl2pPr marL="177800" indent="0">
              <a:buNone/>
              <a:defRPr sz="1800">
                <a:solidFill>
                  <a:schemeClr val="bg1"/>
                </a:solidFill>
              </a:defRPr>
            </a:lvl2pPr>
            <a:lvl3pPr marL="287338" indent="0">
              <a:buNone/>
              <a:defRPr sz="1800">
                <a:solidFill>
                  <a:schemeClr val="bg1"/>
                </a:solidFill>
              </a:defRPr>
            </a:lvl3pPr>
            <a:lvl4pPr marL="465137" indent="0">
              <a:buNone/>
              <a:defRPr sz="1800">
                <a:solidFill>
                  <a:schemeClr val="bg1"/>
                </a:solidFill>
              </a:defRPr>
            </a:lvl4pPr>
            <a:lvl5pPr marL="635000" indent="0">
              <a:buNone/>
              <a:defRPr sz="1800">
                <a:solidFill>
                  <a:schemeClr val="bg1"/>
                </a:solidFill>
              </a:defRPr>
            </a:lvl5pPr>
          </a:lstStyle>
          <a:p>
            <a:pPr lvl="0"/>
            <a:r>
              <a:rPr lang="en-US"/>
              <a:t>Sub-Title</a:t>
            </a:r>
          </a:p>
        </p:txBody>
      </p:sp>
    </p:spTree>
    <p:extLst>
      <p:ext uri="{BB962C8B-B14F-4D97-AF65-F5344CB8AC3E}">
        <p14:creationId xmlns:p14="http://schemas.microsoft.com/office/powerpoint/2010/main" val="2165831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ivider_03">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EF831418-C499-B30D-5607-62B5CDC4801B}"/>
              </a:ext>
            </a:extLst>
          </p:cNvPr>
          <p:cNvSpPr>
            <a:spLocks noGrp="1"/>
          </p:cNvSpPr>
          <p:nvPr>
            <p:ph type="pic" sz="quarter" idx="12" hasCustomPrompt="1"/>
          </p:nvPr>
        </p:nvSpPr>
        <p:spPr>
          <a:xfrm>
            <a:off x="0" y="0"/>
            <a:ext cx="12192000" cy="6858000"/>
          </a:xfrm>
          <a:noFill/>
        </p:spPr>
        <p:txBody>
          <a:bodyPr lIns="365760" tIns="365760"/>
          <a:lstStyle>
            <a:lvl1pPr marL="0" indent="0">
              <a:buNone/>
              <a:defRPr>
                <a:solidFill>
                  <a:schemeClr val="bg1"/>
                </a:solidFill>
              </a:defRPr>
            </a:lvl1pPr>
          </a:lstStyle>
          <a:p>
            <a:r>
              <a:rPr lang="en-US"/>
              <a:t>Insert Image</a:t>
            </a:r>
          </a:p>
        </p:txBody>
      </p:sp>
      <p:sp>
        <p:nvSpPr>
          <p:cNvPr id="2" name="Title 1">
            <a:extLst>
              <a:ext uri="{FF2B5EF4-FFF2-40B4-BE49-F238E27FC236}">
                <a16:creationId xmlns:a16="http://schemas.microsoft.com/office/drawing/2014/main" id="{4968C81C-8BC4-D0E1-4629-CCE6D24D8283}"/>
              </a:ext>
            </a:extLst>
          </p:cNvPr>
          <p:cNvSpPr>
            <a:spLocks noGrp="1"/>
          </p:cNvSpPr>
          <p:nvPr>
            <p:ph type="title" hasCustomPrompt="1"/>
          </p:nvPr>
        </p:nvSpPr>
        <p:spPr>
          <a:xfrm>
            <a:off x="4533900" y="4238890"/>
            <a:ext cx="6743700" cy="971062"/>
          </a:xfrm>
        </p:spPr>
        <p:txBody>
          <a:bodyPr anchor="b" anchorCtr="0"/>
          <a:lstStyle>
            <a:lvl1pPr algn="r">
              <a:defRPr sz="6000" spc="-150">
                <a:solidFill>
                  <a:schemeClr val="bg1"/>
                </a:solidFill>
              </a:defRPr>
            </a:lvl1pPr>
          </a:lstStyle>
          <a:p>
            <a:r>
              <a:rPr lang="en-US"/>
              <a:t>Divider Slide</a:t>
            </a:r>
          </a:p>
        </p:txBody>
      </p:sp>
    </p:spTree>
    <p:extLst>
      <p:ext uri="{BB962C8B-B14F-4D97-AF65-F5344CB8AC3E}">
        <p14:creationId xmlns:p14="http://schemas.microsoft.com/office/powerpoint/2010/main" val="1047472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ivider_04">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9062A290-A7A6-E247-ABCD-16ADB53D5D71}"/>
              </a:ext>
            </a:extLst>
          </p:cNvPr>
          <p:cNvSpPr>
            <a:spLocks noGrp="1"/>
          </p:cNvSpPr>
          <p:nvPr>
            <p:ph type="pic" sz="quarter" idx="12" hasCustomPrompt="1"/>
          </p:nvPr>
        </p:nvSpPr>
        <p:spPr>
          <a:xfrm>
            <a:off x="0" y="0"/>
            <a:ext cx="12192000" cy="6858000"/>
          </a:xfrm>
          <a:solidFill>
            <a:schemeClr val="tx1">
              <a:lumMod val="65000"/>
              <a:lumOff val="35000"/>
            </a:schemeClr>
          </a:solidFill>
        </p:spPr>
        <p:txBody>
          <a:bodyPr lIns="365760" tIns="365760"/>
          <a:lstStyle>
            <a:lvl1pPr marL="0" indent="0">
              <a:buNone/>
              <a:defRPr>
                <a:solidFill>
                  <a:schemeClr val="bg1"/>
                </a:solidFill>
              </a:defRPr>
            </a:lvl1pPr>
          </a:lstStyle>
          <a:p>
            <a:r>
              <a:rPr lang="en-US"/>
              <a:t>Insert Image</a:t>
            </a:r>
          </a:p>
        </p:txBody>
      </p:sp>
      <p:sp>
        <p:nvSpPr>
          <p:cNvPr id="2" name="Title 1">
            <a:extLst>
              <a:ext uri="{FF2B5EF4-FFF2-40B4-BE49-F238E27FC236}">
                <a16:creationId xmlns:a16="http://schemas.microsoft.com/office/drawing/2014/main" id="{4968C81C-8BC4-D0E1-4629-CCE6D24D8283}"/>
              </a:ext>
            </a:extLst>
          </p:cNvPr>
          <p:cNvSpPr>
            <a:spLocks noGrp="1"/>
          </p:cNvSpPr>
          <p:nvPr>
            <p:ph type="title" hasCustomPrompt="1"/>
          </p:nvPr>
        </p:nvSpPr>
        <p:spPr>
          <a:xfrm>
            <a:off x="6324600" y="2743200"/>
            <a:ext cx="4953000" cy="1371600"/>
          </a:xfrm>
        </p:spPr>
        <p:txBody>
          <a:bodyPr tIns="137160" anchor="ctr" anchorCtr="0"/>
          <a:lstStyle>
            <a:lvl1pPr algn="l">
              <a:defRPr sz="7500" spc="-150">
                <a:solidFill>
                  <a:schemeClr val="bg1"/>
                </a:solidFill>
              </a:defRPr>
            </a:lvl1pPr>
          </a:lstStyle>
          <a:p>
            <a:r>
              <a:rPr lang="en-US"/>
              <a:t>Divider Slide</a:t>
            </a:r>
          </a:p>
        </p:txBody>
      </p:sp>
    </p:spTree>
    <p:extLst>
      <p:ext uri="{BB962C8B-B14F-4D97-AF65-F5344CB8AC3E}">
        <p14:creationId xmlns:p14="http://schemas.microsoft.com/office/powerpoint/2010/main" val="250330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8C81C-8BC4-D0E1-4629-CCE6D24D8283}"/>
              </a:ext>
            </a:extLst>
          </p:cNvPr>
          <p:cNvSpPr>
            <a:spLocks noGrp="1"/>
          </p:cNvSpPr>
          <p:nvPr>
            <p:ph type="title" hasCustomPrompt="1"/>
          </p:nvPr>
        </p:nvSpPr>
        <p:spPr>
          <a:xfrm>
            <a:off x="822960" y="685800"/>
            <a:ext cx="10530840" cy="685800"/>
          </a:xfrm>
        </p:spPr>
        <p:txBody>
          <a:bodyPr/>
          <a:lstStyle/>
          <a:p>
            <a:r>
              <a:rPr lang="en-US"/>
              <a:t>Slide Headline</a:t>
            </a:r>
          </a:p>
        </p:txBody>
      </p:sp>
      <p:sp>
        <p:nvSpPr>
          <p:cNvPr id="3" name="Footer Placeholder 2">
            <a:extLst>
              <a:ext uri="{FF2B5EF4-FFF2-40B4-BE49-F238E27FC236}">
                <a16:creationId xmlns:a16="http://schemas.microsoft.com/office/drawing/2014/main" id="{C2DE8F90-6C33-94EC-2FE5-3CFA1F5CBE87}"/>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9AEB8B62-1B7B-318C-720E-601D93AFA9BF}"/>
              </a:ext>
            </a:extLst>
          </p:cNvPr>
          <p:cNvSpPr>
            <a:spLocks noGrp="1"/>
          </p:cNvSpPr>
          <p:nvPr>
            <p:ph type="sldNum" sz="quarter" idx="11"/>
          </p:nvPr>
        </p:nvSpPr>
        <p:spPr/>
        <p:txBody>
          <a:bodyPr/>
          <a:lstStyle/>
          <a:p>
            <a:fld id="{59F4C2C2-D810-4C4F-B43D-1CC8DBDFC0E5}" type="slidenum">
              <a:rPr lang="en-US" smtClean="0"/>
              <a:pPr/>
              <a:t>‹#›</a:t>
            </a:fld>
            <a:endParaRPr lang="en-US"/>
          </a:p>
        </p:txBody>
      </p:sp>
    </p:spTree>
    <p:extLst>
      <p:ext uri="{BB962C8B-B14F-4D97-AF65-F5344CB8AC3E}">
        <p14:creationId xmlns:p14="http://schemas.microsoft.com/office/powerpoint/2010/main" val="1834203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Title Only / Reverse">
    <p:bg>
      <p:bgPr>
        <a:gradFill>
          <a:gsLst>
            <a:gs pos="86000">
              <a:schemeClr val="tx1"/>
            </a:gs>
            <a:gs pos="30000">
              <a:srgbClr val="222222"/>
            </a:gs>
            <a:gs pos="0">
              <a:srgbClr val="666666"/>
            </a:gs>
          </a:gsLst>
          <a:lin ang="30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8C81C-8BC4-D0E1-4629-CCE6D24D8283}"/>
              </a:ext>
            </a:extLst>
          </p:cNvPr>
          <p:cNvSpPr>
            <a:spLocks noGrp="1"/>
          </p:cNvSpPr>
          <p:nvPr>
            <p:ph type="title" hasCustomPrompt="1"/>
          </p:nvPr>
        </p:nvSpPr>
        <p:spPr>
          <a:xfrm>
            <a:off x="822960" y="685800"/>
            <a:ext cx="10530840" cy="685800"/>
          </a:xfrm>
        </p:spPr>
        <p:txBody>
          <a:bodyPr/>
          <a:lstStyle>
            <a:lvl1pPr>
              <a:defRPr>
                <a:solidFill>
                  <a:schemeClr val="bg1"/>
                </a:solidFill>
              </a:defRPr>
            </a:lvl1pPr>
          </a:lstStyle>
          <a:p>
            <a:r>
              <a:rPr lang="en-US"/>
              <a:t>Slide Headline</a:t>
            </a:r>
          </a:p>
        </p:txBody>
      </p:sp>
      <p:sp>
        <p:nvSpPr>
          <p:cNvPr id="3" name="Footer Placeholder 2">
            <a:extLst>
              <a:ext uri="{FF2B5EF4-FFF2-40B4-BE49-F238E27FC236}">
                <a16:creationId xmlns:a16="http://schemas.microsoft.com/office/drawing/2014/main" id="{C2DE8F90-6C33-94EC-2FE5-3CFA1F5CBE87}"/>
              </a:ext>
            </a:extLst>
          </p:cNvPr>
          <p:cNvSpPr>
            <a:spLocks noGrp="1"/>
          </p:cNvSpPr>
          <p:nvPr>
            <p:ph type="ftr" sz="quarter" idx="10"/>
          </p:nvPr>
        </p:nvSpPr>
        <p:spPr/>
        <p:txBody>
          <a:bodyPr/>
          <a:lstStyle>
            <a:lvl1pPr>
              <a:defRPr>
                <a:solidFill>
                  <a:schemeClr val="bg1">
                    <a:alpha val="50000"/>
                  </a:schemeClr>
                </a:solidFill>
              </a:defRPr>
            </a:lvl1pPr>
          </a:lstStyle>
          <a:p>
            <a:endParaRPr lang="en-US"/>
          </a:p>
        </p:txBody>
      </p:sp>
      <p:sp>
        <p:nvSpPr>
          <p:cNvPr id="4" name="Slide Number Placeholder 3">
            <a:extLst>
              <a:ext uri="{FF2B5EF4-FFF2-40B4-BE49-F238E27FC236}">
                <a16:creationId xmlns:a16="http://schemas.microsoft.com/office/drawing/2014/main" id="{9AEB8B62-1B7B-318C-720E-601D93AFA9BF}"/>
              </a:ext>
            </a:extLst>
          </p:cNvPr>
          <p:cNvSpPr>
            <a:spLocks noGrp="1"/>
          </p:cNvSpPr>
          <p:nvPr>
            <p:ph type="sldNum" sz="quarter" idx="11"/>
          </p:nvPr>
        </p:nvSpPr>
        <p:spPr/>
        <p:txBody>
          <a:bodyPr/>
          <a:lstStyle>
            <a:lvl1pPr>
              <a:defRPr>
                <a:solidFill>
                  <a:schemeClr val="bg1"/>
                </a:solidFill>
              </a:defRPr>
            </a:lvl1pPr>
          </a:lstStyle>
          <a:p>
            <a:fld id="{59F4C2C2-D810-4C4F-B43D-1CC8DBDFC0E5}" type="slidenum">
              <a:rPr lang="en-US" smtClean="0"/>
              <a:pPr/>
              <a:t>‹#›</a:t>
            </a:fld>
            <a:endParaRPr lang="en-US"/>
          </a:p>
        </p:txBody>
      </p:sp>
      <p:sp>
        <p:nvSpPr>
          <p:cNvPr id="5" name="TextBox 4">
            <a:extLst>
              <a:ext uri="{FF2B5EF4-FFF2-40B4-BE49-F238E27FC236}">
                <a16:creationId xmlns:a16="http://schemas.microsoft.com/office/drawing/2014/main" id="{29EDB45F-F493-6636-57C7-EF6EF4E97D4E}"/>
              </a:ext>
            </a:extLst>
          </p:cNvPr>
          <p:cNvSpPr txBox="1"/>
          <p:nvPr userDrawn="1"/>
        </p:nvSpPr>
        <p:spPr>
          <a:xfrm>
            <a:off x="152400" y="132806"/>
            <a:ext cx="3453441" cy="76944"/>
          </a:xfrm>
          <a:prstGeom prst="rect">
            <a:avLst/>
          </a:prstGeom>
          <a:noFill/>
        </p:spPr>
        <p:txBody>
          <a:bodyPr wrap="square" lIns="0" tIns="0" rIns="0" bIns="0" rtlCol="0">
            <a:spAutoFit/>
          </a:bodyPr>
          <a:lstStyle/>
          <a:p>
            <a:r>
              <a:rPr lang="en-US" sz="500" b="0" i="0" spc="300">
                <a:solidFill>
                  <a:schemeClr val="bg1"/>
                </a:solidFill>
                <a:latin typeface="Aptos Serif" panose="02020604070405020304" pitchFamily="18" charset="0"/>
                <a:cs typeface="Aptos Serif" panose="02020604070405020304" pitchFamily="18" charset="0"/>
              </a:rPr>
              <a:t>NBCUIVERSAL</a:t>
            </a:r>
          </a:p>
        </p:txBody>
      </p:sp>
    </p:spTree>
    <p:extLst>
      <p:ext uri="{BB962C8B-B14F-4D97-AF65-F5344CB8AC3E}">
        <p14:creationId xmlns:p14="http://schemas.microsoft.com/office/powerpoint/2010/main" val="101420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amp; Content / Reverse">
    <p:bg>
      <p:bgPr>
        <a:gradFill>
          <a:gsLst>
            <a:gs pos="86000">
              <a:schemeClr val="tx1"/>
            </a:gs>
            <a:gs pos="30000">
              <a:srgbClr val="222222"/>
            </a:gs>
            <a:gs pos="0">
              <a:srgbClr val="666666"/>
            </a:gs>
          </a:gsLst>
          <a:lin ang="30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8C81C-8BC4-D0E1-4629-CCE6D24D8283}"/>
              </a:ext>
            </a:extLst>
          </p:cNvPr>
          <p:cNvSpPr>
            <a:spLocks noGrp="1"/>
          </p:cNvSpPr>
          <p:nvPr>
            <p:ph type="title" hasCustomPrompt="1"/>
          </p:nvPr>
        </p:nvSpPr>
        <p:spPr>
          <a:xfrm>
            <a:off x="822960" y="685800"/>
            <a:ext cx="10530840" cy="685800"/>
          </a:xfrm>
        </p:spPr>
        <p:txBody>
          <a:bodyPr/>
          <a:lstStyle>
            <a:lvl1pPr>
              <a:defRPr>
                <a:solidFill>
                  <a:schemeClr val="bg1"/>
                </a:solidFill>
              </a:defRPr>
            </a:lvl1pPr>
          </a:lstStyle>
          <a:p>
            <a:r>
              <a:rPr lang="en-US"/>
              <a:t>Slide Headline</a:t>
            </a:r>
          </a:p>
        </p:txBody>
      </p:sp>
      <p:sp>
        <p:nvSpPr>
          <p:cNvPr id="3" name="Footer Placeholder 2">
            <a:extLst>
              <a:ext uri="{FF2B5EF4-FFF2-40B4-BE49-F238E27FC236}">
                <a16:creationId xmlns:a16="http://schemas.microsoft.com/office/drawing/2014/main" id="{C2DE8F90-6C33-94EC-2FE5-3CFA1F5CBE87}"/>
              </a:ext>
            </a:extLst>
          </p:cNvPr>
          <p:cNvSpPr>
            <a:spLocks noGrp="1"/>
          </p:cNvSpPr>
          <p:nvPr>
            <p:ph type="ftr" sz="quarter" idx="10"/>
          </p:nvPr>
        </p:nvSpPr>
        <p:spPr/>
        <p:txBody>
          <a:bodyPr/>
          <a:lstStyle>
            <a:lvl1pPr>
              <a:defRPr>
                <a:solidFill>
                  <a:schemeClr val="bg1">
                    <a:alpha val="50000"/>
                  </a:schemeClr>
                </a:solidFill>
              </a:defRPr>
            </a:lvl1pPr>
          </a:lstStyle>
          <a:p>
            <a:endParaRPr lang="en-US"/>
          </a:p>
        </p:txBody>
      </p:sp>
      <p:sp>
        <p:nvSpPr>
          <p:cNvPr id="4" name="Slide Number Placeholder 3">
            <a:extLst>
              <a:ext uri="{FF2B5EF4-FFF2-40B4-BE49-F238E27FC236}">
                <a16:creationId xmlns:a16="http://schemas.microsoft.com/office/drawing/2014/main" id="{9AEB8B62-1B7B-318C-720E-601D93AFA9BF}"/>
              </a:ext>
            </a:extLst>
          </p:cNvPr>
          <p:cNvSpPr>
            <a:spLocks noGrp="1"/>
          </p:cNvSpPr>
          <p:nvPr>
            <p:ph type="sldNum" sz="quarter" idx="11"/>
          </p:nvPr>
        </p:nvSpPr>
        <p:spPr/>
        <p:txBody>
          <a:bodyPr/>
          <a:lstStyle>
            <a:lvl1pPr>
              <a:defRPr>
                <a:solidFill>
                  <a:schemeClr val="bg1"/>
                </a:solidFill>
              </a:defRPr>
            </a:lvl1pPr>
          </a:lstStyle>
          <a:p>
            <a:fld id="{59F4C2C2-D810-4C4F-B43D-1CC8DBDFC0E5}" type="slidenum">
              <a:rPr lang="en-US" smtClean="0"/>
              <a:pPr/>
              <a:t>‹#›</a:t>
            </a:fld>
            <a:endParaRPr lang="en-US"/>
          </a:p>
        </p:txBody>
      </p:sp>
      <p:sp>
        <p:nvSpPr>
          <p:cNvPr id="6" name="Text Placeholder 8">
            <a:extLst>
              <a:ext uri="{FF2B5EF4-FFF2-40B4-BE49-F238E27FC236}">
                <a16:creationId xmlns:a16="http://schemas.microsoft.com/office/drawing/2014/main" id="{CFBD88F4-940C-20EF-01F9-74DF62D5BC38}"/>
              </a:ext>
            </a:extLst>
          </p:cNvPr>
          <p:cNvSpPr>
            <a:spLocks noGrp="1"/>
          </p:cNvSpPr>
          <p:nvPr>
            <p:ph type="body" sz="quarter" idx="12"/>
          </p:nvPr>
        </p:nvSpPr>
        <p:spPr>
          <a:xfrm>
            <a:off x="822959" y="1509237"/>
            <a:ext cx="10530839" cy="4398160"/>
          </a:xfrm>
        </p:spPr>
        <p:txBody>
          <a:bodyPr/>
          <a:lstStyle>
            <a:lvl1pPr marL="0" indent="0">
              <a:lnSpc>
                <a:spcPct val="90000"/>
              </a:lnSpc>
              <a:spcBef>
                <a:spcPts val="1000"/>
              </a:spcBef>
              <a:buNone/>
              <a:defRPr>
                <a:solidFill>
                  <a:schemeClr val="bg1"/>
                </a:solidFill>
              </a:defRPr>
            </a:lvl1pPr>
            <a:lvl2pPr marL="177800" indent="0">
              <a:lnSpc>
                <a:spcPct val="90000"/>
              </a:lnSpc>
              <a:spcBef>
                <a:spcPts val="1000"/>
              </a:spcBef>
              <a:buNone/>
              <a:defRPr>
                <a:solidFill>
                  <a:schemeClr val="bg1"/>
                </a:solidFill>
              </a:defRPr>
            </a:lvl2pPr>
            <a:lvl3pPr marL="287338" indent="0">
              <a:lnSpc>
                <a:spcPct val="90000"/>
              </a:lnSpc>
              <a:spcBef>
                <a:spcPts val="1000"/>
              </a:spcBef>
              <a:buNone/>
              <a:defRPr>
                <a:solidFill>
                  <a:schemeClr val="bg1"/>
                </a:solidFill>
              </a:defRPr>
            </a:lvl3pPr>
            <a:lvl4pPr marL="465137" indent="0">
              <a:lnSpc>
                <a:spcPct val="90000"/>
              </a:lnSpc>
              <a:spcBef>
                <a:spcPts val="1000"/>
              </a:spcBef>
              <a:buNone/>
              <a:defRPr>
                <a:solidFill>
                  <a:schemeClr val="bg1"/>
                </a:solidFill>
              </a:defRPr>
            </a:lvl4pPr>
            <a:lvl5pPr marL="635000" indent="0">
              <a:lnSpc>
                <a:spcPct val="90000"/>
              </a:lnSpc>
              <a:spcBef>
                <a:spcPts val="1000"/>
              </a:spcBef>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56BD03A0-94E6-86E9-94CA-CE3F9F65CD30}"/>
              </a:ext>
            </a:extLst>
          </p:cNvPr>
          <p:cNvSpPr txBox="1"/>
          <p:nvPr userDrawn="1"/>
        </p:nvSpPr>
        <p:spPr>
          <a:xfrm>
            <a:off x="152400" y="132806"/>
            <a:ext cx="3453441" cy="76944"/>
          </a:xfrm>
          <a:prstGeom prst="rect">
            <a:avLst/>
          </a:prstGeom>
          <a:noFill/>
        </p:spPr>
        <p:txBody>
          <a:bodyPr wrap="square" lIns="0" tIns="0" rIns="0" bIns="0" rtlCol="0">
            <a:spAutoFit/>
          </a:bodyPr>
          <a:lstStyle/>
          <a:p>
            <a:r>
              <a:rPr lang="en-US" sz="500" b="0" i="0" spc="300">
                <a:solidFill>
                  <a:schemeClr val="bg1"/>
                </a:solidFill>
                <a:latin typeface="Aptos Serif" panose="02020604070405020304" pitchFamily="18" charset="0"/>
                <a:cs typeface="Aptos Serif" panose="02020604070405020304" pitchFamily="18" charset="0"/>
              </a:rPr>
              <a:t>NBCUNIVERSAL</a:t>
            </a:r>
          </a:p>
        </p:txBody>
      </p:sp>
    </p:spTree>
    <p:extLst>
      <p:ext uri="{BB962C8B-B14F-4D97-AF65-F5344CB8AC3E}">
        <p14:creationId xmlns:p14="http://schemas.microsoft.com/office/powerpoint/2010/main" val="202138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mp; Content  / Grey">
    <p:bg>
      <p:bgPr>
        <a:gradFill flip="none" rotWithShape="1">
          <a:gsLst>
            <a:gs pos="85000">
              <a:schemeClr val="bg1">
                <a:lumMod val="65000"/>
              </a:schemeClr>
            </a:gs>
            <a:gs pos="29000">
              <a:schemeClr val="bg1">
                <a:lumMod val="75000"/>
              </a:schemeClr>
            </a:gs>
            <a:gs pos="0">
              <a:schemeClr val="bg1">
                <a:lumMod val="85000"/>
              </a:schemeClr>
            </a:gs>
          </a:gsLst>
          <a:lin ang="81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8C81C-8BC4-D0E1-4629-CCE6D24D8283}"/>
              </a:ext>
            </a:extLst>
          </p:cNvPr>
          <p:cNvSpPr>
            <a:spLocks noGrp="1"/>
          </p:cNvSpPr>
          <p:nvPr>
            <p:ph type="title" hasCustomPrompt="1"/>
          </p:nvPr>
        </p:nvSpPr>
        <p:spPr>
          <a:xfrm>
            <a:off x="822960" y="685800"/>
            <a:ext cx="10530840" cy="685800"/>
          </a:xfrm>
        </p:spPr>
        <p:txBody>
          <a:bodyPr/>
          <a:lstStyle>
            <a:lvl1pPr>
              <a:defRPr>
                <a:solidFill>
                  <a:schemeClr val="tx1"/>
                </a:solidFill>
              </a:defRPr>
            </a:lvl1pPr>
          </a:lstStyle>
          <a:p>
            <a:r>
              <a:rPr lang="en-US"/>
              <a:t>Slide Headline</a:t>
            </a:r>
          </a:p>
        </p:txBody>
      </p:sp>
      <p:sp>
        <p:nvSpPr>
          <p:cNvPr id="3" name="Footer Placeholder 2">
            <a:extLst>
              <a:ext uri="{FF2B5EF4-FFF2-40B4-BE49-F238E27FC236}">
                <a16:creationId xmlns:a16="http://schemas.microsoft.com/office/drawing/2014/main" id="{C2DE8F90-6C33-94EC-2FE5-3CFA1F5CBE87}"/>
              </a:ext>
            </a:extLst>
          </p:cNvPr>
          <p:cNvSpPr>
            <a:spLocks noGrp="1"/>
          </p:cNvSpPr>
          <p:nvPr>
            <p:ph type="ftr" sz="quarter" idx="10"/>
          </p:nvPr>
        </p:nvSpPr>
        <p:spPr/>
        <p:txBody>
          <a:bodyPr/>
          <a:lstStyle>
            <a:lvl1pPr>
              <a:defRPr>
                <a:solidFill>
                  <a:schemeClr val="tx1">
                    <a:alpha val="50000"/>
                  </a:schemeClr>
                </a:solidFill>
              </a:defRPr>
            </a:lvl1pPr>
          </a:lstStyle>
          <a:p>
            <a:endParaRPr lang="en-US"/>
          </a:p>
        </p:txBody>
      </p:sp>
      <p:sp>
        <p:nvSpPr>
          <p:cNvPr id="4" name="Slide Number Placeholder 3">
            <a:extLst>
              <a:ext uri="{FF2B5EF4-FFF2-40B4-BE49-F238E27FC236}">
                <a16:creationId xmlns:a16="http://schemas.microsoft.com/office/drawing/2014/main" id="{9AEB8B62-1B7B-318C-720E-601D93AFA9BF}"/>
              </a:ext>
            </a:extLst>
          </p:cNvPr>
          <p:cNvSpPr>
            <a:spLocks noGrp="1"/>
          </p:cNvSpPr>
          <p:nvPr>
            <p:ph type="sldNum" sz="quarter" idx="11"/>
          </p:nvPr>
        </p:nvSpPr>
        <p:spPr/>
        <p:txBody>
          <a:bodyPr/>
          <a:lstStyle>
            <a:lvl1pPr>
              <a:defRPr>
                <a:solidFill>
                  <a:schemeClr val="tx1"/>
                </a:solidFill>
              </a:defRPr>
            </a:lvl1pPr>
          </a:lstStyle>
          <a:p>
            <a:fld id="{59F4C2C2-D810-4C4F-B43D-1CC8DBDFC0E5}" type="slidenum">
              <a:rPr lang="en-US" smtClean="0"/>
              <a:pPr/>
              <a:t>‹#›</a:t>
            </a:fld>
            <a:endParaRPr lang="en-US"/>
          </a:p>
        </p:txBody>
      </p:sp>
      <p:sp>
        <p:nvSpPr>
          <p:cNvPr id="5" name="Text Placeholder 8">
            <a:extLst>
              <a:ext uri="{FF2B5EF4-FFF2-40B4-BE49-F238E27FC236}">
                <a16:creationId xmlns:a16="http://schemas.microsoft.com/office/drawing/2014/main" id="{690AF9B8-F9A5-9E03-3F7E-7E1983F029B8}"/>
              </a:ext>
            </a:extLst>
          </p:cNvPr>
          <p:cNvSpPr>
            <a:spLocks noGrp="1"/>
          </p:cNvSpPr>
          <p:nvPr>
            <p:ph type="body" sz="quarter" idx="12"/>
          </p:nvPr>
        </p:nvSpPr>
        <p:spPr>
          <a:xfrm>
            <a:off x="822959" y="1509237"/>
            <a:ext cx="10530839" cy="4398160"/>
          </a:xfrm>
        </p:spPr>
        <p:txBody>
          <a:bodyPr/>
          <a:lstStyle>
            <a:lvl1pPr marL="0" indent="0">
              <a:lnSpc>
                <a:spcPct val="90000"/>
              </a:lnSpc>
              <a:spcBef>
                <a:spcPts val="1000"/>
              </a:spcBef>
              <a:buNone/>
              <a:defRPr>
                <a:solidFill>
                  <a:schemeClr val="tx1"/>
                </a:solidFill>
              </a:defRPr>
            </a:lvl1pPr>
            <a:lvl2pPr marL="177800" indent="0">
              <a:lnSpc>
                <a:spcPct val="90000"/>
              </a:lnSpc>
              <a:spcBef>
                <a:spcPts val="1000"/>
              </a:spcBef>
              <a:buNone/>
              <a:defRPr>
                <a:solidFill>
                  <a:schemeClr val="tx1"/>
                </a:solidFill>
              </a:defRPr>
            </a:lvl2pPr>
            <a:lvl3pPr marL="287338" indent="0">
              <a:lnSpc>
                <a:spcPct val="90000"/>
              </a:lnSpc>
              <a:spcBef>
                <a:spcPts val="1000"/>
              </a:spcBef>
              <a:buNone/>
              <a:defRPr>
                <a:solidFill>
                  <a:schemeClr val="tx1"/>
                </a:solidFill>
              </a:defRPr>
            </a:lvl3pPr>
            <a:lvl4pPr marL="465137" indent="0">
              <a:lnSpc>
                <a:spcPct val="90000"/>
              </a:lnSpc>
              <a:spcBef>
                <a:spcPts val="1000"/>
              </a:spcBef>
              <a:buNone/>
              <a:defRPr>
                <a:solidFill>
                  <a:schemeClr val="tx1"/>
                </a:solidFill>
              </a:defRPr>
            </a:lvl4pPr>
            <a:lvl5pPr marL="635000" indent="0">
              <a:lnSpc>
                <a:spcPct val="90000"/>
              </a:lnSpc>
              <a:spcBef>
                <a:spcPts val="1000"/>
              </a:spcBef>
              <a:buNone/>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7258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amp; Content / Magenta">
    <p:bg>
      <p:bgPr>
        <a:gradFill flip="none" rotWithShape="1">
          <a:gsLst>
            <a:gs pos="30000">
              <a:srgbClr val="FF3F9E">
                <a:lumMod val="96676"/>
              </a:srgbClr>
            </a:gs>
            <a:gs pos="71000">
              <a:srgbClr val="BF005E"/>
            </a:gs>
            <a:gs pos="0">
              <a:srgbClr val="E88D9D"/>
            </a:gs>
          </a:gsLst>
          <a:lin ang="81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8C81C-8BC4-D0E1-4629-CCE6D24D8283}"/>
              </a:ext>
            </a:extLst>
          </p:cNvPr>
          <p:cNvSpPr>
            <a:spLocks noGrp="1"/>
          </p:cNvSpPr>
          <p:nvPr>
            <p:ph type="title" hasCustomPrompt="1"/>
          </p:nvPr>
        </p:nvSpPr>
        <p:spPr>
          <a:xfrm>
            <a:off x="822960" y="685800"/>
            <a:ext cx="10530840" cy="685800"/>
          </a:xfrm>
        </p:spPr>
        <p:txBody>
          <a:bodyPr/>
          <a:lstStyle>
            <a:lvl1pPr>
              <a:defRPr>
                <a:solidFill>
                  <a:schemeClr val="bg1"/>
                </a:solidFill>
              </a:defRPr>
            </a:lvl1pPr>
          </a:lstStyle>
          <a:p>
            <a:r>
              <a:rPr lang="en-US"/>
              <a:t>Slide Headline</a:t>
            </a:r>
          </a:p>
        </p:txBody>
      </p:sp>
      <p:sp>
        <p:nvSpPr>
          <p:cNvPr id="3" name="Footer Placeholder 2">
            <a:extLst>
              <a:ext uri="{FF2B5EF4-FFF2-40B4-BE49-F238E27FC236}">
                <a16:creationId xmlns:a16="http://schemas.microsoft.com/office/drawing/2014/main" id="{C2DE8F90-6C33-94EC-2FE5-3CFA1F5CBE87}"/>
              </a:ext>
            </a:extLst>
          </p:cNvPr>
          <p:cNvSpPr>
            <a:spLocks noGrp="1"/>
          </p:cNvSpPr>
          <p:nvPr>
            <p:ph type="ftr" sz="quarter" idx="10"/>
          </p:nvPr>
        </p:nvSpPr>
        <p:spPr/>
        <p:txBody>
          <a:bodyPr/>
          <a:lstStyle>
            <a:lvl1pPr>
              <a:defRPr>
                <a:solidFill>
                  <a:schemeClr val="bg1">
                    <a:alpha val="50000"/>
                  </a:schemeClr>
                </a:solidFill>
              </a:defRPr>
            </a:lvl1pPr>
          </a:lstStyle>
          <a:p>
            <a:endParaRPr lang="en-US"/>
          </a:p>
        </p:txBody>
      </p:sp>
      <p:sp>
        <p:nvSpPr>
          <p:cNvPr id="4" name="Slide Number Placeholder 3">
            <a:extLst>
              <a:ext uri="{FF2B5EF4-FFF2-40B4-BE49-F238E27FC236}">
                <a16:creationId xmlns:a16="http://schemas.microsoft.com/office/drawing/2014/main" id="{9AEB8B62-1B7B-318C-720E-601D93AFA9BF}"/>
              </a:ext>
            </a:extLst>
          </p:cNvPr>
          <p:cNvSpPr>
            <a:spLocks noGrp="1"/>
          </p:cNvSpPr>
          <p:nvPr>
            <p:ph type="sldNum" sz="quarter" idx="11"/>
          </p:nvPr>
        </p:nvSpPr>
        <p:spPr/>
        <p:txBody>
          <a:bodyPr/>
          <a:lstStyle>
            <a:lvl1pPr>
              <a:defRPr>
                <a:solidFill>
                  <a:schemeClr val="bg1"/>
                </a:solidFill>
              </a:defRPr>
            </a:lvl1pPr>
          </a:lstStyle>
          <a:p>
            <a:fld id="{59F4C2C2-D810-4C4F-B43D-1CC8DBDFC0E5}" type="slidenum">
              <a:rPr lang="en-US" smtClean="0"/>
              <a:pPr/>
              <a:t>‹#›</a:t>
            </a:fld>
            <a:endParaRPr lang="en-US"/>
          </a:p>
        </p:txBody>
      </p:sp>
      <p:sp>
        <p:nvSpPr>
          <p:cNvPr id="5" name="Text Placeholder 8">
            <a:extLst>
              <a:ext uri="{FF2B5EF4-FFF2-40B4-BE49-F238E27FC236}">
                <a16:creationId xmlns:a16="http://schemas.microsoft.com/office/drawing/2014/main" id="{ED374D57-808D-FF38-EF7B-63F173C75D3A}"/>
              </a:ext>
            </a:extLst>
          </p:cNvPr>
          <p:cNvSpPr>
            <a:spLocks noGrp="1"/>
          </p:cNvSpPr>
          <p:nvPr>
            <p:ph type="body" sz="quarter" idx="12"/>
          </p:nvPr>
        </p:nvSpPr>
        <p:spPr>
          <a:xfrm>
            <a:off x="822959" y="1509237"/>
            <a:ext cx="10530839" cy="4398160"/>
          </a:xfrm>
        </p:spPr>
        <p:txBody>
          <a:bodyPr/>
          <a:lstStyle>
            <a:lvl1pPr marL="0" indent="0">
              <a:lnSpc>
                <a:spcPct val="90000"/>
              </a:lnSpc>
              <a:spcBef>
                <a:spcPts val="1000"/>
              </a:spcBef>
              <a:buNone/>
              <a:defRPr>
                <a:solidFill>
                  <a:schemeClr val="bg1"/>
                </a:solidFill>
              </a:defRPr>
            </a:lvl1pPr>
            <a:lvl2pPr marL="177800" indent="0">
              <a:lnSpc>
                <a:spcPct val="90000"/>
              </a:lnSpc>
              <a:spcBef>
                <a:spcPts val="1000"/>
              </a:spcBef>
              <a:buNone/>
              <a:defRPr>
                <a:solidFill>
                  <a:schemeClr val="bg1"/>
                </a:solidFill>
              </a:defRPr>
            </a:lvl2pPr>
            <a:lvl3pPr marL="287338" indent="0">
              <a:lnSpc>
                <a:spcPct val="90000"/>
              </a:lnSpc>
              <a:spcBef>
                <a:spcPts val="1000"/>
              </a:spcBef>
              <a:buNone/>
              <a:defRPr>
                <a:solidFill>
                  <a:schemeClr val="bg1"/>
                </a:solidFill>
              </a:defRPr>
            </a:lvl3pPr>
            <a:lvl4pPr marL="465137" indent="0">
              <a:lnSpc>
                <a:spcPct val="90000"/>
              </a:lnSpc>
              <a:spcBef>
                <a:spcPts val="1000"/>
              </a:spcBef>
              <a:buNone/>
              <a:defRPr>
                <a:solidFill>
                  <a:schemeClr val="bg1"/>
                </a:solidFill>
              </a:defRPr>
            </a:lvl4pPr>
            <a:lvl5pPr marL="635000" indent="0">
              <a:lnSpc>
                <a:spcPct val="90000"/>
              </a:lnSpc>
              <a:spcBef>
                <a:spcPts val="1000"/>
              </a:spcBef>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73E49718-B712-D0F0-0F06-AB1319429CC7}"/>
              </a:ext>
            </a:extLst>
          </p:cNvPr>
          <p:cNvSpPr txBox="1"/>
          <p:nvPr userDrawn="1"/>
        </p:nvSpPr>
        <p:spPr>
          <a:xfrm>
            <a:off x="152400" y="132806"/>
            <a:ext cx="3453441" cy="76944"/>
          </a:xfrm>
          <a:prstGeom prst="rect">
            <a:avLst/>
          </a:prstGeom>
          <a:noFill/>
        </p:spPr>
        <p:txBody>
          <a:bodyPr wrap="square" lIns="0" tIns="0" rIns="0" bIns="0" rtlCol="0">
            <a:spAutoFit/>
          </a:bodyPr>
          <a:lstStyle/>
          <a:p>
            <a:r>
              <a:rPr lang="en-US" sz="500" b="0" i="0" spc="300">
                <a:solidFill>
                  <a:schemeClr val="bg1"/>
                </a:solidFill>
                <a:latin typeface="Aptos Serif" panose="02020604070405020304" pitchFamily="18" charset="0"/>
                <a:cs typeface="Aptos Serif" panose="02020604070405020304" pitchFamily="18" charset="0"/>
              </a:rPr>
              <a:t>NBCUNIVERSAL</a:t>
            </a:r>
          </a:p>
        </p:txBody>
      </p:sp>
    </p:spTree>
    <p:extLst>
      <p:ext uri="{BB962C8B-B14F-4D97-AF65-F5344CB8AC3E}">
        <p14:creationId xmlns:p14="http://schemas.microsoft.com/office/powerpoint/2010/main" val="398782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amp; Content / Orange">
    <p:bg>
      <p:bgPr>
        <a:gradFill flip="none" rotWithShape="1">
          <a:gsLst>
            <a:gs pos="65000">
              <a:srgbClr val="E80000"/>
            </a:gs>
            <a:gs pos="29000">
              <a:srgbClr val="FF6900"/>
            </a:gs>
            <a:gs pos="0">
              <a:srgbClr val="D7A16A"/>
            </a:gs>
          </a:gsLst>
          <a:lin ang="81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8C81C-8BC4-D0E1-4629-CCE6D24D8283}"/>
              </a:ext>
            </a:extLst>
          </p:cNvPr>
          <p:cNvSpPr>
            <a:spLocks noGrp="1"/>
          </p:cNvSpPr>
          <p:nvPr>
            <p:ph type="title" hasCustomPrompt="1"/>
          </p:nvPr>
        </p:nvSpPr>
        <p:spPr>
          <a:xfrm>
            <a:off x="822960" y="685800"/>
            <a:ext cx="10530840" cy="685800"/>
          </a:xfrm>
        </p:spPr>
        <p:txBody>
          <a:bodyPr/>
          <a:lstStyle>
            <a:lvl1pPr>
              <a:defRPr>
                <a:solidFill>
                  <a:schemeClr val="bg1"/>
                </a:solidFill>
              </a:defRPr>
            </a:lvl1pPr>
          </a:lstStyle>
          <a:p>
            <a:r>
              <a:rPr lang="en-US"/>
              <a:t>Slide Headline</a:t>
            </a:r>
          </a:p>
        </p:txBody>
      </p:sp>
      <p:sp>
        <p:nvSpPr>
          <p:cNvPr id="3" name="Footer Placeholder 2">
            <a:extLst>
              <a:ext uri="{FF2B5EF4-FFF2-40B4-BE49-F238E27FC236}">
                <a16:creationId xmlns:a16="http://schemas.microsoft.com/office/drawing/2014/main" id="{C2DE8F90-6C33-94EC-2FE5-3CFA1F5CBE87}"/>
              </a:ext>
            </a:extLst>
          </p:cNvPr>
          <p:cNvSpPr>
            <a:spLocks noGrp="1"/>
          </p:cNvSpPr>
          <p:nvPr>
            <p:ph type="ftr" sz="quarter" idx="10"/>
          </p:nvPr>
        </p:nvSpPr>
        <p:spPr/>
        <p:txBody>
          <a:bodyPr/>
          <a:lstStyle>
            <a:lvl1pPr>
              <a:defRPr>
                <a:solidFill>
                  <a:schemeClr val="bg1">
                    <a:alpha val="50000"/>
                  </a:schemeClr>
                </a:solidFill>
              </a:defRPr>
            </a:lvl1pPr>
          </a:lstStyle>
          <a:p>
            <a:endParaRPr lang="en-US"/>
          </a:p>
        </p:txBody>
      </p:sp>
      <p:sp>
        <p:nvSpPr>
          <p:cNvPr id="4" name="Slide Number Placeholder 3">
            <a:extLst>
              <a:ext uri="{FF2B5EF4-FFF2-40B4-BE49-F238E27FC236}">
                <a16:creationId xmlns:a16="http://schemas.microsoft.com/office/drawing/2014/main" id="{9AEB8B62-1B7B-318C-720E-601D93AFA9BF}"/>
              </a:ext>
            </a:extLst>
          </p:cNvPr>
          <p:cNvSpPr>
            <a:spLocks noGrp="1"/>
          </p:cNvSpPr>
          <p:nvPr>
            <p:ph type="sldNum" sz="quarter" idx="11"/>
          </p:nvPr>
        </p:nvSpPr>
        <p:spPr/>
        <p:txBody>
          <a:bodyPr/>
          <a:lstStyle>
            <a:lvl1pPr>
              <a:defRPr>
                <a:solidFill>
                  <a:schemeClr val="bg1"/>
                </a:solidFill>
              </a:defRPr>
            </a:lvl1pPr>
          </a:lstStyle>
          <a:p>
            <a:fld id="{59F4C2C2-D810-4C4F-B43D-1CC8DBDFC0E5}" type="slidenum">
              <a:rPr lang="en-US" smtClean="0"/>
              <a:pPr/>
              <a:t>‹#›</a:t>
            </a:fld>
            <a:endParaRPr lang="en-US"/>
          </a:p>
        </p:txBody>
      </p:sp>
      <p:sp>
        <p:nvSpPr>
          <p:cNvPr id="9" name="Text Placeholder 8">
            <a:extLst>
              <a:ext uri="{FF2B5EF4-FFF2-40B4-BE49-F238E27FC236}">
                <a16:creationId xmlns:a16="http://schemas.microsoft.com/office/drawing/2014/main" id="{0B789B92-5CCB-A1E5-81E6-751931CB724F}"/>
              </a:ext>
            </a:extLst>
          </p:cNvPr>
          <p:cNvSpPr>
            <a:spLocks noGrp="1"/>
          </p:cNvSpPr>
          <p:nvPr>
            <p:ph type="body" sz="quarter" idx="12"/>
          </p:nvPr>
        </p:nvSpPr>
        <p:spPr>
          <a:xfrm>
            <a:off x="822959" y="1509237"/>
            <a:ext cx="10530839" cy="4398160"/>
          </a:xfrm>
        </p:spPr>
        <p:txBody>
          <a:bodyPr/>
          <a:lstStyle>
            <a:lvl1pPr marL="0" indent="0">
              <a:lnSpc>
                <a:spcPct val="90000"/>
              </a:lnSpc>
              <a:spcBef>
                <a:spcPts val="1000"/>
              </a:spcBef>
              <a:buNone/>
              <a:defRPr>
                <a:solidFill>
                  <a:schemeClr val="bg1"/>
                </a:solidFill>
              </a:defRPr>
            </a:lvl1pPr>
            <a:lvl2pPr marL="177800" indent="0">
              <a:lnSpc>
                <a:spcPct val="90000"/>
              </a:lnSpc>
              <a:spcBef>
                <a:spcPts val="1000"/>
              </a:spcBef>
              <a:buNone/>
              <a:defRPr>
                <a:solidFill>
                  <a:schemeClr val="bg1"/>
                </a:solidFill>
              </a:defRPr>
            </a:lvl2pPr>
            <a:lvl3pPr marL="287338" indent="0">
              <a:lnSpc>
                <a:spcPct val="90000"/>
              </a:lnSpc>
              <a:spcBef>
                <a:spcPts val="1000"/>
              </a:spcBef>
              <a:buNone/>
              <a:defRPr>
                <a:solidFill>
                  <a:schemeClr val="bg1"/>
                </a:solidFill>
              </a:defRPr>
            </a:lvl3pPr>
            <a:lvl4pPr marL="465137" indent="0">
              <a:lnSpc>
                <a:spcPct val="90000"/>
              </a:lnSpc>
              <a:spcBef>
                <a:spcPts val="1000"/>
              </a:spcBef>
              <a:buNone/>
              <a:defRPr>
                <a:solidFill>
                  <a:schemeClr val="bg1"/>
                </a:solidFill>
              </a:defRPr>
            </a:lvl4pPr>
            <a:lvl5pPr marL="635000" indent="0">
              <a:lnSpc>
                <a:spcPct val="90000"/>
              </a:lnSpc>
              <a:spcBef>
                <a:spcPts val="1000"/>
              </a:spcBef>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7D992CBF-7F6C-8B10-370B-E3847B0B4CBE}"/>
              </a:ext>
            </a:extLst>
          </p:cNvPr>
          <p:cNvSpPr txBox="1"/>
          <p:nvPr userDrawn="1"/>
        </p:nvSpPr>
        <p:spPr>
          <a:xfrm>
            <a:off x="152400" y="132806"/>
            <a:ext cx="3453441" cy="76944"/>
          </a:xfrm>
          <a:prstGeom prst="rect">
            <a:avLst/>
          </a:prstGeom>
          <a:noFill/>
        </p:spPr>
        <p:txBody>
          <a:bodyPr wrap="square" lIns="0" tIns="0" rIns="0" bIns="0" rtlCol="0">
            <a:spAutoFit/>
          </a:bodyPr>
          <a:lstStyle/>
          <a:p>
            <a:r>
              <a:rPr lang="en-US" sz="500" b="0" i="0" spc="300">
                <a:solidFill>
                  <a:schemeClr val="bg1"/>
                </a:solidFill>
                <a:latin typeface="Aptos Serif" panose="02020604070405020304" pitchFamily="18" charset="0"/>
                <a:cs typeface="Aptos Serif" panose="02020604070405020304" pitchFamily="18" charset="0"/>
              </a:rPr>
              <a:t>NBCUNIVERSAL</a:t>
            </a:r>
          </a:p>
        </p:txBody>
      </p:sp>
    </p:spTree>
    <p:extLst>
      <p:ext uri="{BB962C8B-B14F-4D97-AF65-F5344CB8AC3E}">
        <p14:creationId xmlns:p14="http://schemas.microsoft.com/office/powerpoint/2010/main" val="2586326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amp; Content / Cyan">
    <p:bg>
      <p:bgPr>
        <a:gradFill flip="none" rotWithShape="1">
          <a:gsLst>
            <a:gs pos="100000">
              <a:srgbClr val="3D91D9"/>
            </a:gs>
            <a:gs pos="71000">
              <a:srgbClr val="4D99FE"/>
            </a:gs>
            <a:gs pos="26000">
              <a:srgbClr val="13C8D5"/>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8C81C-8BC4-D0E1-4629-CCE6D24D8283}"/>
              </a:ext>
            </a:extLst>
          </p:cNvPr>
          <p:cNvSpPr>
            <a:spLocks noGrp="1"/>
          </p:cNvSpPr>
          <p:nvPr>
            <p:ph type="title" hasCustomPrompt="1"/>
          </p:nvPr>
        </p:nvSpPr>
        <p:spPr>
          <a:xfrm>
            <a:off x="822960" y="685800"/>
            <a:ext cx="10530840" cy="685800"/>
          </a:xfrm>
        </p:spPr>
        <p:txBody>
          <a:bodyPr/>
          <a:lstStyle>
            <a:lvl1pPr>
              <a:defRPr>
                <a:solidFill>
                  <a:schemeClr val="bg1"/>
                </a:solidFill>
              </a:defRPr>
            </a:lvl1pPr>
          </a:lstStyle>
          <a:p>
            <a:r>
              <a:rPr lang="en-US"/>
              <a:t>Slide Headline</a:t>
            </a:r>
          </a:p>
        </p:txBody>
      </p:sp>
      <p:sp>
        <p:nvSpPr>
          <p:cNvPr id="3" name="Footer Placeholder 2">
            <a:extLst>
              <a:ext uri="{FF2B5EF4-FFF2-40B4-BE49-F238E27FC236}">
                <a16:creationId xmlns:a16="http://schemas.microsoft.com/office/drawing/2014/main" id="{C2DE8F90-6C33-94EC-2FE5-3CFA1F5CBE87}"/>
              </a:ext>
            </a:extLst>
          </p:cNvPr>
          <p:cNvSpPr>
            <a:spLocks noGrp="1"/>
          </p:cNvSpPr>
          <p:nvPr>
            <p:ph type="ftr" sz="quarter" idx="10"/>
          </p:nvPr>
        </p:nvSpPr>
        <p:spPr/>
        <p:txBody>
          <a:bodyPr/>
          <a:lstStyle>
            <a:lvl1pPr>
              <a:defRPr>
                <a:solidFill>
                  <a:schemeClr val="bg1">
                    <a:alpha val="50000"/>
                  </a:schemeClr>
                </a:solidFill>
              </a:defRPr>
            </a:lvl1pPr>
          </a:lstStyle>
          <a:p>
            <a:endParaRPr lang="en-US"/>
          </a:p>
        </p:txBody>
      </p:sp>
      <p:sp>
        <p:nvSpPr>
          <p:cNvPr id="4" name="Slide Number Placeholder 3">
            <a:extLst>
              <a:ext uri="{FF2B5EF4-FFF2-40B4-BE49-F238E27FC236}">
                <a16:creationId xmlns:a16="http://schemas.microsoft.com/office/drawing/2014/main" id="{9AEB8B62-1B7B-318C-720E-601D93AFA9BF}"/>
              </a:ext>
            </a:extLst>
          </p:cNvPr>
          <p:cNvSpPr>
            <a:spLocks noGrp="1"/>
          </p:cNvSpPr>
          <p:nvPr>
            <p:ph type="sldNum" sz="quarter" idx="11"/>
          </p:nvPr>
        </p:nvSpPr>
        <p:spPr/>
        <p:txBody>
          <a:bodyPr/>
          <a:lstStyle>
            <a:lvl1pPr>
              <a:defRPr>
                <a:solidFill>
                  <a:schemeClr val="bg1"/>
                </a:solidFill>
              </a:defRPr>
            </a:lvl1pPr>
          </a:lstStyle>
          <a:p>
            <a:fld id="{59F4C2C2-D810-4C4F-B43D-1CC8DBDFC0E5}" type="slidenum">
              <a:rPr lang="en-US" smtClean="0"/>
              <a:pPr/>
              <a:t>‹#›</a:t>
            </a:fld>
            <a:endParaRPr lang="en-US"/>
          </a:p>
        </p:txBody>
      </p:sp>
      <p:sp>
        <p:nvSpPr>
          <p:cNvPr id="6" name="Text Placeholder 8">
            <a:extLst>
              <a:ext uri="{FF2B5EF4-FFF2-40B4-BE49-F238E27FC236}">
                <a16:creationId xmlns:a16="http://schemas.microsoft.com/office/drawing/2014/main" id="{AE01D438-6E57-239F-8D8E-89100E97BFA0}"/>
              </a:ext>
            </a:extLst>
          </p:cNvPr>
          <p:cNvSpPr>
            <a:spLocks noGrp="1"/>
          </p:cNvSpPr>
          <p:nvPr>
            <p:ph type="body" sz="quarter" idx="12"/>
          </p:nvPr>
        </p:nvSpPr>
        <p:spPr>
          <a:xfrm>
            <a:off x="822959" y="1509237"/>
            <a:ext cx="10530839" cy="4398160"/>
          </a:xfrm>
        </p:spPr>
        <p:txBody>
          <a:bodyPr/>
          <a:lstStyle>
            <a:lvl1pPr marL="0" indent="0">
              <a:lnSpc>
                <a:spcPct val="90000"/>
              </a:lnSpc>
              <a:spcBef>
                <a:spcPts val="1000"/>
              </a:spcBef>
              <a:buNone/>
              <a:defRPr>
                <a:solidFill>
                  <a:schemeClr val="bg1"/>
                </a:solidFill>
              </a:defRPr>
            </a:lvl1pPr>
            <a:lvl2pPr marL="177800" indent="0">
              <a:lnSpc>
                <a:spcPct val="90000"/>
              </a:lnSpc>
              <a:spcBef>
                <a:spcPts val="1000"/>
              </a:spcBef>
              <a:buNone/>
              <a:defRPr>
                <a:solidFill>
                  <a:schemeClr val="bg1"/>
                </a:solidFill>
              </a:defRPr>
            </a:lvl2pPr>
            <a:lvl3pPr marL="287338" indent="0">
              <a:lnSpc>
                <a:spcPct val="90000"/>
              </a:lnSpc>
              <a:spcBef>
                <a:spcPts val="1000"/>
              </a:spcBef>
              <a:buNone/>
              <a:defRPr>
                <a:solidFill>
                  <a:schemeClr val="bg1"/>
                </a:solidFill>
              </a:defRPr>
            </a:lvl3pPr>
            <a:lvl4pPr marL="465137" indent="0">
              <a:lnSpc>
                <a:spcPct val="90000"/>
              </a:lnSpc>
              <a:spcBef>
                <a:spcPts val="1000"/>
              </a:spcBef>
              <a:buNone/>
              <a:defRPr>
                <a:solidFill>
                  <a:schemeClr val="bg1"/>
                </a:solidFill>
              </a:defRPr>
            </a:lvl4pPr>
            <a:lvl5pPr marL="635000" indent="0">
              <a:lnSpc>
                <a:spcPct val="90000"/>
              </a:lnSpc>
              <a:spcBef>
                <a:spcPts val="1000"/>
              </a:spcBef>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B353A663-65AA-C0F7-A38F-777A97CF1461}"/>
              </a:ext>
            </a:extLst>
          </p:cNvPr>
          <p:cNvSpPr txBox="1"/>
          <p:nvPr userDrawn="1"/>
        </p:nvSpPr>
        <p:spPr>
          <a:xfrm>
            <a:off x="152400" y="132806"/>
            <a:ext cx="3453441" cy="76944"/>
          </a:xfrm>
          <a:prstGeom prst="rect">
            <a:avLst/>
          </a:prstGeom>
          <a:noFill/>
        </p:spPr>
        <p:txBody>
          <a:bodyPr wrap="square" lIns="0" tIns="0" rIns="0" bIns="0" rtlCol="0">
            <a:spAutoFit/>
          </a:bodyPr>
          <a:lstStyle/>
          <a:p>
            <a:r>
              <a:rPr lang="en-US" sz="500" b="0" i="0" spc="300">
                <a:solidFill>
                  <a:schemeClr val="bg1"/>
                </a:solidFill>
                <a:latin typeface="Aptos Serif" panose="02020604070405020304" pitchFamily="18" charset="0"/>
                <a:cs typeface="Aptos Serif" panose="02020604070405020304" pitchFamily="18" charset="0"/>
              </a:rPr>
              <a:t>NBCUNIVERSAL</a:t>
            </a:r>
          </a:p>
        </p:txBody>
      </p:sp>
    </p:spTree>
    <p:extLst>
      <p:ext uri="{BB962C8B-B14F-4D97-AF65-F5344CB8AC3E}">
        <p14:creationId xmlns:p14="http://schemas.microsoft.com/office/powerpoint/2010/main" val="596558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amp; Content / Blue">
    <p:bg>
      <p:bgPr>
        <a:gradFill flip="none" rotWithShape="1">
          <a:gsLst>
            <a:gs pos="86000">
              <a:srgbClr val="0A05CE"/>
            </a:gs>
            <a:gs pos="0">
              <a:srgbClr val="4C7FDE"/>
            </a:gs>
          </a:gsLst>
          <a:lin ang="81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8C81C-8BC4-D0E1-4629-CCE6D24D8283}"/>
              </a:ext>
            </a:extLst>
          </p:cNvPr>
          <p:cNvSpPr>
            <a:spLocks noGrp="1"/>
          </p:cNvSpPr>
          <p:nvPr>
            <p:ph type="title" hasCustomPrompt="1"/>
          </p:nvPr>
        </p:nvSpPr>
        <p:spPr>
          <a:xfrm>
            <a:off x="822960" y="685800"/>
            <a:ext cx="10530840" cy="685800"/>
          </a:xfrm>
        </p:spPr>
        <p:txBody>
          <a:bodyPr/>
          <a:lstStyle>
            <a:lvl1pPr>
              <a:defRPr>
                <a:solidFill>
                  <a:schemeClr val="bg1"/>
                </a:solidFill>
              </a:defRPr>
            </a:lvl1pPr>
          </a:lstStyle>
          <a:p>
            <a:r>
              <a:rPr lang="en-US"/>
              <a:t>Slide Headline</a:t>
            </a:r>
          </a:p>
        </p:txBody>
      </p:sp>
      <p:sp>
        <p:nvSpPr>
          <p:cNvPr id="3" name="Footer Placeholder 2">
            <a:extLst>
              <a:ext uri="{FF2B5EF4-FFF2-40B4-BE49-F238E27FC236}">
                <a16:creationId xmlns:a16="http://schemas.microsoft.com/office/drawing/2014/main" id="{C2DE8F90-6C33-94EC-2FE5-3CFA1F5CBE87}"/>
              </a:ext>
            </a:extLst>
          </p:cNvPr>
          <p:cNvSpPr>
            <a:spLocks noGrp="1"/>
          </p:cNvSpPr>
          <p:nvPr>
            <p:ph type="ftr" sz="quarter" idx="10"/>
          </p:nvPr>
        </p:nvSpPr>
        <p:spPr/>
        <p:txBody>
          <a:bodyPr/>
          <a:lstStyle>
            <a:lvl1pPr>
              <a:defRPr>
                <a:solidFill>
                  <a:schemeClr val="bg1">
                    <a:alpha val="50000"/>
                  </a:schemeClr>
                </a:solidFill>
              </a:defRPr>
            </a:lvl1pPr>
          </a:lstStyle>
          <a:p>
            <a:endParaRPr lang="en-US"/>
          </a:p>
        </p:txBody>
      </p:sp>
      <p:sp>
        <p:nvSpPr>
          <p:cNvPr id="4" name="Slide Number Placeholder 3">
            <a:extLst>
              <a:ext uri="{FF2B5EF4-FFF2-40B4-BE49-F238E27FC236}">
                <a16:creationId xmlns:a16="http://schemas.microsoft.com/office/drawing/2014/main" id="{9AEB8B62-1B7B-318C-720E-601D93AFA9BF}"/>
              </a:ext>
            </a:extLst>
          </p:cNvPr>
          <p:cNvSpPr>
            <a:spLocks noGrp="1"/>
          </p:cNvSpPr>
          <p:nvPr>
            <p:ph type="sldNum" sz="quarter" idx="11"/>
          </p:nvPr>
        </p:nvSpPr>
        <p:spPr/>
        <p:txBody>
          <a:bodyPr/>
          <a:lstStyle>
            <a:lvl1pPr>
              <a:defRPr>
                <a:solidFill>
                  <a:schemeClr val="bg1"/>
                </a:solidFill>
              </a:defRPr>
            </a:lvl1pPr>
          </a:lstStyle>
          <a:p>
            <a:fld id="{59F4C2C2-D810-4C4F-B43D-1CC8DBDFC0E5}" type="slidenum">
              <a:rPr lang="en-US" smtClean="0"/>
              <a:pPr/>
              <a:t>‹#›</a:t>
            </a:fld>
            <a:endParaRPr lang="en-US"/>
          </a:p>
        </p:txBody>
      </p:sp>
      <p:sp>
        <p:nvSpPr>
          <p:cNvPr id="6" name="Text Placeholder 8">
            <a:extLst>
              <a:ext uri="{FF2B5EF4-FFF2-40B4-BE49-F238E27FC236}">
                <a16:creationId xmlns:a16="http://schemas.microsoft.com/office/drawing/2014/main" id="{A5F0039E-6884-39DC-F0C9-02728BC03CEB}"/>
              </a:ext>
            </a:extLst>
          </p:cNvPr>
          <p:cNvSpPr>
            <a:spLocks noGrp="1"/>
          </p:cNvSpPr>
          <p:nvPr>
            <p:ph type="body" sz="quarter" idx="12"/>
          </p:nvPr>
        </p:nvSpPr>
        <p:spPr>
          <a:xfrm>
            <a:off x="822959" y="1509237"/>
            <a:ext cx="10530839" cy="4398160"/>
          </a:xfrm>
        </p:spPr>
        <p:txBody>
          <a:bodyPr/>
          <a:lstStyle>
            <a:lvl1pPr marL="0" indent="0">
              <a:lnSpc>
                <a:spcPct val="90000"/>
              </a:lnSpc>
              <a:spcBef>
                <a:spcPts val="1000"/>
              </a:spcBef>
              <a:buNone/>
              <a:defRPr>
                <a:solidFill>
                  <a:schemeClr val="bg1"/>
                </a:solidFill>
              </a:defRPr>
            </a:lvl1pPr>
            <a:lvl2pPr marL="177800" indent="0">
              <a:lnSpc>
                <a:spcPct val="90000"/>
              </a:lnSpc>
              <a:spcBef>
                <a:spcPts val="1000"/>
              </a:spcBef>
              <a:buNone/>
              <a:defRPr>
                <a:solidFill>
                  <a:schemeClr val="bg1"/>
                </a:solidFill>
              </a:defRPr>
            </a:lvl2pPr>
            <a:lvl3pPr marL="287338" indent="0">
              <a:lnSpc>
                <a:spcPct val="90000"/>
              </a:lnSpc>
              <a:spcBef>
                <a:spcPts val="1000"/>
              </a:spcBef>
              <a:buNone/>
              <a:defRPr>
                <a:solidFill>
                  <a:schemeClr val="bg1"/>
                </a:solidFill>
              </a:defRPr>
            </a:lvl3pPr>
            <a:lvl4pPr marL="465137" indent="0">
              <a:lnSpc>
                <a:spcPct val="90000"/>
              </a:lnSpc>
              <a:spcBef>
                <a:spcPts val="1000"/>
              </a:spcBef>
              <a:buNone/>
              <a:defRPr>
                <a:solidFill>
                  <a:schemeClr val="bg1"/>
                </a:solidFill>
              </a:defRPr>
            </a:lvl4pPr>
            <a:lvl5pPr marL="635000" indent="0">
              <a:lnSpc>
                <a:spcPct val="90000"/>
              </a:lnSpc>
              <a:spcBef>
                <a:spcPts val="1000"/>
              </a:spcBef>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E7A888D2-2BA4-A906-2C1E-311B8D2E1A4F}"/>
              </a:ext>
            </a:extLst>
          </p:cNvPr>
          <p:cNvSpPr txBox="1"/>
          <p:nvPr userDrawn="1"/>
        </p:nvSpPr>
        <p:spPr>
          <a:xfrm>
            <a:off x="152400" y="132806"/>
            <a:ext cx="3453441" cy="76944"/>
          </a:xfrm>
          <a:prstGeom prst="rect">
            <a:avLst/>
          </a:prstGeom>
          <a:noFill/>
        </p:spPr>
        <p:txBody>
          <a:bodyPr wrap="square" lIns="0" tIns="0" rIns="0" bIns="0" rtlCol="0">
            <a:spAutoFit/>
          </a:bodyPr>
          <a:lstStyle/>
          <a:p>
            <a:r>
              <a:rPr lang="en-US" sz="500" b="0" i="0" spc="300">
                <a:solidFill>
                  <a:schemeClr val="bg1"/>
                </a:solidFill>
                <a:latin typeface="Aptos Serif" panose="02020604070405020304" pitchFamily="18" charset="0"/>
                <a:cs typeface="Aptos Serif" panose="02020604070405020304" pitchFamily="18" charset="0"/>
              </a:rPr>
              <a:t>NBCUNIVERSAL</a:t>
            </a:r>
          </a:p>
        </p:txBody>
      </p:sp>
    </p:spTree>
    <p:extLst>
      <p:ext uri="{BB962C8B-B14F-4D97-AF65-F5344CB8AC3E}">
        <p14:creationId xmlns:p14="http://schemas.microsoft.com/office/powerpoint/2010/main" val="1151785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02">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AAE36-D0BE-A289-EE2D-C80D4EAD8E4F}"/>
              </a:ext>
            </a:extLst>
          </p:cNvPr>
          <p:cNvSpPr>
            <a:spLocks noGrp="1"/>
          </p:cNvSpPr>
          <p:nvPr>
            <p:ph type="title" hasCustomPrompt="1"/>
          </p:nvPr>
        </p:nvSpPr>
        <p:spPr>
          <a:xfrm>
            <a:off x="838200" y="2743200"/>
            <a:ext cx="4572000" cy="1371600"/>
          </a:xfrm>
        </p:spPr>
        <p:txBody>
          <a:bodyPr bIns="182880" anchor="ctr" anchorCtr="0">
            <a:noAutofit/>
          </a:bodyPr>
          <a:lstStyle>
            <a:lvl1pPr>
              <a:lnSpc>
                <a:spcPct val="90000"/>
              </a:lnSpc>
              <a:defRPr sz="4400" spc="-100" baseline="0">
                <a:solidFill>
                  <a:schemeClr val="tx1"/>
                </a:solidFill>
              </a:defRPr>
            </a:lvl1pPr>
          </a:lstStyle>
          <a:p>
            <a:r>
              <a:rPr lang="en-US"/>
              <a:t>Title of Presentation</a:t>
            </a:r>
          </a:p>
        </p:txBody>
      </p:sp>
      <p:sp>
        <p:nvSpPr>
          <p:cNvPr id="7" name="Text Placeholder 6">
            <a:extLst>
              <a:ext uri="{FF2B5EF4-FFF2-40B4-BE49-F238E27FC236}">
                <a16:creationId xmlns:a16="http://schemas.microsoft.com/office/drawing/2014/main" id="{8A32FAB1-8055-8842-434B-B1696B477A20}"/>
              </a:ext>
            </a:extLst>
          </p:cNvPr>
          <p:cNvSpPr>
            <a:spLocks noGrp="1"/>
          </p:cNvSpPr>
          <p:nvPr>
            <p:ph type="body" sz="quarter" idx="10" hasCustomPrompt="1"/>
          </p:nvPr>
        </p:nvSpPr>
        <p:spPr>
          <a:xfrm>
            <a:off x="838200" y="2286000"/>
            <a:ext cx="4572000" cy="457200"/>
          </a:xfrm>
        </p:spPr>
        <p:txBody>
          <a:bodyPr vert="horz" lIns="0" tIns="0" rIns="0" bIns="0" rtlCol="0">
            <a:noAutofit/>
          </a:bodyPr>
          <a:lstStyle>
            <a:lvl1pPr>
              <a:defRPr lang="en-US" sz="1000" spc="300">
                <a:solidFill>
                  <a:schemeClr val="tx1"/>
                </a:solidFill>
                <a:latin typeface="Aptos Serif" panose="02020604070405020304" pitchFamily="18" charset="0"/>
                <a:cs typeface="Aptos Serif" panose="02020604070405020304" pitchFamily="18" charset="0"/>
              </a:defRPr>
            </a:lvl1pPr>
          </a:lstStyle>
          <a:p>
            <a:pPr marL="0" lvl="0" indent="0">
              <a:buNone/>
            </a:pPr>
            <a:r>
              <a:rPr lang="en-US"/>
              <a:t>MM/DD/YYYY</a:t>
            </a:r>
          </a:p>
        </p:txBody>
      </p:sp>
      <p:sp>
        <p:nvSpPr>
          <p:cNvPr id="10" name="Text Placeholder 9">
            <a:extLst>
              <a:ext uri="{FF2B5EF4-FFF2-40B4-BE49-F238E27FC236}">
                <a16:creationId xmlns:a16="http://schemas.microsoft.com/office/drawing/2014/main" id="{2B4675F8-D36B-276A-92FB-F2C0089E4CF4}"/>
              </a:ext>
            </a:extLst>
          </p:cNvPr>
          <p:cNvSpPr>
            <a:spLocks noGrp="1"/>
          </p:cNvSpPr>
          <p:nvPr>
            <p:ph type="body" sz="quarter" idx="11" hasCustomPrompt="1"/>
          </p:nvPr>
        </p:nvSpPr>
        <p:spPr>
          <a:xfrm>
            <a:off x="838200" y="4114800"/>
            <a:ext cx="4572000" cy="457200"/>
          </a:xfrm>
        </p:spPr>
        <p:txBody>
          <a:bodyPr/>
          <a:lstStyle>
            <a:lvl1pPr marL="0" indent="0">
              <a:buNone/>
              <a:defRPr sz="1500" spc="100" baseline="0">
                <a:solidFill>
                  <a:schemeClr val="tx1"/>
                </a:solidFill>
                <a:latin typeface="Aptos Serif" panose="02020604070405020304" pitchFamily="18" charset="0"/>
                <a:cs typeface="Aptos Serif" panose="02020604070405020304" pitchFamily="18" charset="0"/>
              </a:defRPr>
            </a:lvl1pPr>
            <a:lvl2pPr marL="177800" indent="0">
              <a:buNone/>
              <a:defRPr sz="1800">
                <a:solidFill>
                  <a:schemeClr val="bg1"/>
                </a:solidFill>
              </a:defRPr>
            </a:lvl2pPr>
            <a:lvl3pPr marL="287338" indent="0">
              <a:buNone/>
              <a:defRPr sz="1800">
                <a:solidFill>
                  <a:schemeClr val="bg1"/>
                </a:solidFill>
              </a:defRPr>
            </a:lvl3pPr>
            <a:lvl4pPr marL="465137" indent="0">
              <a:buNone/>
              <a:defRPr sz="1800">
                <a:solidFill>
                  <a:schemeClr val="bg1"/>
                </a:solidFill>
              </a:defRPr>
            </a:lvl4pPr>
            <a:lvl5pPr marL="635000" indent="0">
              <a:buNone/>
              <a:defRPr sz="1800">
                <a:solidFill>
                  <a:schemeClr val="bg1"/>
                </a:solidFill>
              </a:defRPr>
            </a:lvl5pPr>
          </a:lstStyle>
          <a:p>
            <a:pPr lvl="0"/>
            <a:r>
              <a:rPr lang="en-US"/>
              <a:t>Sub-Title</a:t>
            </a:r>
          </a:p>
        </p:txBody>
      </p:sp>
    </p:spTree>
    <p:extLst>
      <p:ext uri="{BB962C8B-B14F-4D97-AF65-F5344CB8AC3E}">
        <p14:creationId xmlns:p14="http://schemas.microsoft.com/office/powerpoint/2010/main" val="457819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amp; Content / Purple">
    <p:bg>
      <p:bgPr>
        <a:gradFill flip="none" rotWithShape="1">
          <a:gsLst>
            <a:gs pos="84000">
              <a:srgbClr val="841EEA"/>
            </a:gs>
            <a:gs pos="39000">
              <a:srgbClr val="9F4EF4"/>
            </a:gs>
            <a:gs pos="0">
              <a:srgbClr val="B17FB6"/>
            </a:gs>
          </a:gsLst>
          <a:lin ang="81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8C81C-8BC4-D0E1-4629-CCE6D24D8283}"/>
              </a:ext>
            </a:extLst>
          </p:cNvPr>
          <p:cNvSpPr>
            <a:spLocks noGrp="1"/>
          </p:cNvSpPr>
          <p:nvPr>
            <p:ph type="title" hasCustomPrompt="1"/>
          </p:nvPr>
        </p:nvSpPr>
        <p:spPr>
          <a:xfrm>
            <a:off x="822960" y="685800"/>
            <a:ext cx="10530840" cy="685800"/>
          </a:xfrm>
        </p:spPr>
        <p:txBody>
          <a:bodyPr/>
          <a:lstStyle>
            <a:lvl1pPr>
              <a:defRPr>
                <a:solidFill>
                  <a:schemeClr val="bg1"/>
                </a:solidFill>
              </a:defRPr>
            </a:lvl1pPr>
          </a:lstStyle>
          <a:p>
            <a:r>
              <a:rPr lang="en-US"/>
              <a:t>Slide Headline</a:t>
            </a:r>
          </a:p>
        </p:txBody>
      </p:sp>
      <p:sp>
        <p:nvSpPr>
          <p:cNvPr id="3" name="Footer Placeholder 2">
            <a:extLst>
              <a:ext uri="{FF2B5EF4-FFF2-40B4-BE49-F238E27FC236}">
                <a16:creationId xmlns:a16="http://schemas.microsoft.com/office/drawing/2014/main" id="{C2DE8F90-6C33-94EC-2FE5-3CFA1F5CBE87}"/>
              </a:ext>
            </a:extLst>
          </p:cNvPr>
          <p:cNvSpPr>
            <a:spLocks noGrp="1"/>
          </p:cNvSpPr>
          <p:nvPr>
            <p:ph type="ftr" sz="quarter" idx="10"/>
          </p:nvPr>
        </p:nvSpPr>
        <p:spPr/>
        <p:txBody>
          <a:bodyPr/>
          <a:lstStyle>
            <a:lvl1pPr>
              <a:defRPr>
                <a:solidFill>
                  <a:schemeClr val="bg1">
                    <a:alpha val="50000"/>
                  </a:schemeClr>
                </a:solidFill>
              </a:defRPr>
            </a:lvl1pPr>
          </a:lstStyle>
          <a:p>
            <a:endParaRPr lang="en-US"/>
          </a:p>
        </p:txBody>
      </p:sp>
      <p:sp>
        <p:nvSpPr>
          <p:cNvPr id="4" name="Slide Number Placeholder 3">
            <a:extLst>
              <a:ext uri="{FF2B5EF4-FFF2-40B4-BE49-F238E27FC236}">
                <a16:creationId xmlns:a16="http://schemas.microsoft.com/office/drawing/2014/main" id="{9AEB8B62-1B7B-318C-720E-601D93AFA9BF}"/>
              </a:ext>
            </a:extLst>
          </p:cNvPr>
          <p:cNvSpPr>
            <a:spLocks noGrp="1"/>
          </p:cNvSpPr>
          <p:nvPr>
            <p:ph type="sldNum" sz="quarter" idx="11"/>
          </p:nvPr>
        </p:nvSpPr>
        <p:spPr/>
        <p:txBody>
          <a:bodyPr/>
          <a:lstStyle>
            <a:lvl1pPr>
              <a:defRPr>
                <a:solidFill>
                  <a:schemeClr val="bg1"/>
                </a:solidFill>
              </a:defRPr>
            </a:lvl1pPr>
          </a:lstStyle>
          <a:p>
            <a:fld id="{59F4C2C2-D810-4C4F-B43D-1CC8DBDFC0E5}" type="slidenum">
              <a:rPr lang="en-US" smtClean="0"/>
              <a:pPr/>
              <a:t>‹#›</a:t>
            </a:fld>
            <a:endParaRPr lang="en-US"/>
          </a:p>
        </p:txBody>
      </p:sp>
      <p:sp>
        <p:nvSpPr>
          <p:cNvPr id="6" name="Text Placeholder 8">
            <a:extLst>
              <a:ext uri="{FF2B5EF4-FFF2-40B4-BE49-F238E27FC236}">
                <a16:creationId xmlns:a16="http://schemas.microsoft.com/office/drawing/2014/main" id="{130DFD41-E160-B702-FF00-9AECEFC6C710}"/>
              </a:ext>
            </a:extLst>
          </p:cNvPr>
          <p:cNvSpPr>
            <a:spLocks noGrp="1"/>
          </p:cNvSpPr>
          <p:nvPr>
            <p:ph type="body" sz="quarter" idx="12"/>
          </p:nvPr>
        </p:nvSpPr>
        <p:spPr>
          <a:xfrm>
            <a:off x="822959" y="1509237"/>
            <a:ext cx="10530839" cy="4398160"/>
          </a:xfrm>
        </p:spPr>
        <p:txBody>
          <a:bodyPr/>
          <a:lstStyle>
            <a:lvl1pPr marL="0" indent="0">
              <a:lnSpc>
                <a:spcPct val="90000"/>
              </a:lnSpc>
              <a:spcBef>
                <a:spcPts val="1000"/>
              </a:spcBef>
              <a:buNone/>
              <a:defRPr>
                <a:solidFill>
                  <a:schemeClr val="bg1"/>
                </a:solidFill>
              </a:defRPr>
            </a:lvl1pPr>
            <a:lvl2pPr marL="177800" indent="0">
              <a:lnSpc>
                <a:spcPct val="90000"/>
              </a:lnSpc>
              <a:spcBef>
                <a:spcPts val="1000"/>
              </a:spcBef>
              <a:buNone/>
              <a:defRPr>
                <a:solidFill>
                  <a:schemeClr val="bg1"/>
                </a:solidFill>
              </a:defRPr>
            </a:lvl2pPr>
            <a:lvl3pPr marL="287338" indent="0">
              <a:lnSpc>
                <a:spcPct val="90000"/>
              </a:lnSpc>
              <a:spcBef>
                <a:spcPts val="1000"/>
              </a:spcBef>
              <a:buNone/>
              <a:defRPr>
                <a:solidFill>
                  <a:schemeClr val="bg1"/>
                </a:solidFill>
              </a:defRPr>
            </a:lvl3pPr>
            <a:lvl4pPr marL="465137" indent="0">
              <a:lnSpc>
                <a:spcPct val="90000"/>
              </a:lnSpc>
              <a:spcBef>
                <a:spcPts val="1000"/>
              </a:spcBef>
              <a:buNone/>
              <a:defRPr>
                <a:solidFill>
                  <a:schemeClr val="bg1"/>
                </a:solidFill>
              </a:defRPr>
            </a:lvl4pPr>
            <a:lvl5pPr marL="635000" indent="0">
              <a:lnSpc>
                <a:spcPct val="90000"/>
              </a:lnSpc>
              <a:spcBef>
                <a:spcPts val="1000"/>
              </a:spcBef>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E507F89C-3B1F-5BC5-CEBA-CEF5E786CDDA}"/>
              </a:ext>
            </a:extLst>
          </p:cNvPr>
          <p:cNvSpPr txBox="1"/>
          <p:nvPr userDrawn="1"/>
        </p:nvSpPr>
        <p:spPr>
          <a:xfrm>
            <a:off x="152400" y="132806"/>
            <a:ext cx="3453441" cy="76944"/>
          </a:xfrm>
          <a:prstGeom prst="rect">
            <a:avLst/>
          </a:prstGeom>
          <a:noFill/>
        </p:spPr>
        <p:txBody>
          <a:bodyPr wrap="square" lIns="0" tIns="0" rIns="0" bIns="0" rtlCol="0">
            <a:spAutoFit/>
          </a:bodyPr>
          <a:lstStyle/>
          <a:p>
            <a:r>
              <a:rPr lang="en-US" sz="500" b="0" i="0" spc="300">
                <a:solidFill>
                  <a:schemeClr val="bg1"/>
                </a:solidFill>
                <a:latin typeface="Aptos Serif" panose="02020604070405020304" pitchFamily="18" charset="0"/>
                <a:cs typeface="Aptos Serif" panose="02020604070405020304" pitchFamily="18" charset="0"/>
              </a:rPr>
              <a:t>NBCUNIVERSAL</a:t>
            </a:r>
          </a:p>
        </p:txBody>
      </p:sp>
    </p:spTree>
    <p:extLst>
      <p:ext uri="{BB962C8B-B14F-4D97-AF65-F5344CB8AC3E}">
        <p14:creationId xmlns:p14="http://schemas.microsoft.com/office/powerpoint/2010/main" val="2342217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amp; Content / Green">
    <p:bg>
      <p:bgPr>
        <a:gradFill flip="none" rotWithShape="1">
          <a:gsLst>
            <a:gs pos="100000">
              <a:srgbClr val="53CE6F"/>
            </a:gs>
            <a:gs pos="23000">
              <a:srgbClr val="007726"/>
            </a:gs>
          </a:gsLst>
          <a:lin ang="189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8C81C-8BC4-D0E1-4629-CCE6D24D8283}"/>
              </a:ext>
            </a:extLst>
          </p:cNvPr>
          <p:cNvSpPr>
            <a:spLocks noGrp="1"/>
          </p:cNvSpPr>
          <p:nvPr>
            <p:ph type="title" hasCustomPrompt="1"/>
          </p:nvPr>
        </p:nvSpPr>
        <p:spPr>
          <a:xfrm>
            <a:off x="822960" y="685800"/>
            <a:ext cx="10530840" cy="685800"/>
          </a:xfrm>
        </p:spPr>
        <p:txBody>
          <a:bodyPr/>
          <a:lstStyle>
            <a:lvl1pPr>
              <a:defRPr>
                <a:solidFill>
                  <a:schemeClr val="bg1"/>
                </a:solidFill>
              </a:defRPr>
            </a:lvl1pPr>
          </a:lstStyle>
          <a:p>
            <a:r>
              <a:rPr lang="en-US"/>
              <a:t>Slide Headline</a:t>
            </a:r>
          </a:p>
        </p:txBody>
      </p:sp>
      <p:sp>
        <p:nvSpPr>
          <p:cNvPr id="3" name="Footer Placeholder 2">
            <a:extLst>
              <a:ext uri="{FF2B5EF4-FFF2-40B4-BE49-F238E27FC236}">
                <a16:creationId xmlns:a16="http://schemas.microsoft.com/office/drawing/2014/main" id="{C2DE8F90-6C33-94EC-2FE5-3CFA1F5CBE87}"/>
              </a:ext>
            </a:extLst>
          </p:cNvPr>
          <p:cNvSpPr>
            <a:spLocks noGrp="1"/>
          </p:cNvSpPr>
          <p:nvPr>
            <p:ph type="ftr" sz="quarter" idx="10"/>
          </p:nvPr>
        </p:nvSpPr>
        <p:spPr/>
        <p:txBody>
          <a:bodyPr/>
          <a:lstStyle>
            <a:lvl1pPr>
              <a:defRPr>
                <a:solidFill>
                  <a:schemeClr val="bg1">
                    <a:alpha val="50000"/>
                  </a:schemeClr>
                </a:solidFill>
              </a:defRPr>
            </a:lvl1pPr>
          </a:lstStyle>
          <a:p>
            <a:endParaRPr lang="en-US"/>
          </a:p>
        </p:txBody>
      </p:sp>
      <p:sp>
        <p:nvSpPr>
          <p:cNvPr id="4" name="Slide Number Placeholder 3">
            <a:extLst>
              <a:ext uri="{FF2B5EF4-FFF2-40B4-BE49-F238E27FC236}">
                <a16:creationId xmlns:a16="http://schemas.microsoft.com/office/drawing/2014/main" id="{9AEB8B62-1B7B-318C-720E-601D93AFA9BF}"/>
              </a:ext>
            </a:extLst>
          </p:cNvPr>
          <p:cNvSpPr>
            <a:spLocks noGrp="1"/>
          </p:cNvSpPr>
          <p:nvPr>
            <p:ph type="sldNum" sz="quarter" idx="11"/>
          </p:nvPr>
        </p:nvSpPr>
        <p:spPr/>
        <p:txBody>
          <a:bodyPr/>
          <a:lstStyle>
            <a:lvl1pPr>
              <a:defRPr>
                <a:solidFill>
                  <a:schemeClr val="bg1"/>
                </a:solidFill>
              </a:defRPr>
            </a:lvl1pPr>
          </a:lstStyle>
          <a:p>
            <a:fld id="{59F4C2C2-D810-4C4F-B43D-1CC8DBDFC0E5}" type="slidenum">
              <a:rPr lang="en-US" smtClean="0"/>
              <a:pPr/>
              <a:t>‹#›</a:t>
            </a:fld>
            <a:endParaRPr lang="en-US"/>
          </a:p>
        </p:txBody>
      </p:sp>
      <p:sp>
        <p:nvSpPr>
          <p:cNvPr id="6" name="Text Placeholder 8">
            <a:extLst>
              <a:ext uri="{FF2B5EF4-FFF2-40B4-BE49-F238E27FC236}">
                <a16:creationId xmlns:a16="http://schemas.microsoft.com/office/drawing/2014/main" id="{A31CC481-70AD-5F9A-2219-223AFCA13020}"/>
              </a:ext>
            </a:extLst>
          </p:cNvPr>
          <p:cNvSpPr>
            <a:spLocks noGrp="1"/>
          </p:cNvSpPr>
          <p:nvPr>
            <p:ph type="body" sz="quarter" idx="12"/>
          </p:nvPr>
        </p:nvSpPr>
        <p:spPr>
          <a:xfrm>
            <a:off x="822959" y="1509237"/>
            <a:ext cx="10530839" cy="4398160"/>
          </a:xfrm>
        </p:spPr>
        <p:txBody>
          <a:bodyPr/>
          <a:lstStyle>
            <a:lvl1pPr marL="0" indent="0">
              <a:lnSpc>
                <a:spcPct val="90000"/>
              </a:lnSpc>
              <a:spcBef>
                <a:spcPts val="1000"/>
              </a:spcBef>
              <a:buNone/>
              <a:defRPr>
                <a:solidFill>
                  <a:schemeClr val="bg1"/>
                </a:solidFill>
              </a:defRPr>
            </a:lvl1pPr>
            <a:lvl2pPr marL="177800" indent="0">
              <a:lnSpc>
                <a:spcPct val="90000"/>
              </a:lnSpc>
              <a:spcBef>
                <a:spcPts val="1000"/>
              </a:spcBef>
              <a:buNone/>
              <a:defRPr>
                <a:solidFill>
                  <a:schemeClr val="bg1"/>
                </a:solidFill>
              </a:defRPr>
            </a:lvl2pPr>
            <a:lvl3pPr marL="287338" indent="0">
              <a:lnSpc>
                <a:spcPct val="90000"/>
              </a:lnSpc>
              <a:spcBef>
                <a:spcPts val="1000"/>
              </a:spcBef>
              <a:buNone/>
              <a:defRPr>
                <a:solidFill>
                  <a:schemeClr val="bg1"/>
                </a:solidFill>
              </a:defRPr>
            </a:lvl3pPr>
            <a:lvl4pPr marL="465137" indent="0">
              <a:lnSpc>
                <a:spcPct val="90000"/>
              </a:lnSpc>
              <a:spcBef>
                <a:spcPts val="1000"/>
              </a:spcBef>
              <a:buNone/>
              <a:defRPr>
                <a:solidFill>
                  <a:schemeClr val="bg1"/>
                </a:solidFill>
              </a:defRPr>
            </a:lvl4pPr>
            <a:lvl5pPr marL="635000" indent="0">
              <a:lnSpc>
                <a:spcPct val="90000"/>
              </a:lnSpc>
              <a:spcBef>
                <a:spcPts val="1000"/>
              </a:spcBef>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8C8E3731-3B28-CF52-5FAB-7092316C0564}"/>
              </a:ext>
            </a:extLst>
          </p:cNvPr>
          <p:cNvSpPr txBox="1"/>
          <p:nvPr userDrawn="1"/>
        </p:nvSpPr>
        <p:spPr>
          <a:xfrm>
            <a:off x="152400" y="132806"/>
            <a:ext cx="3453441" cy="76944"/>
          </a:xfrm>
          <a:prstGeom prst="rect">
            <a:avLst/>
          </a:prstGeom>
          <a:noFill/>
        </p:spPr>
        <p:txBody>
          <a:bodyPr wrap="square" lIns="0" tIns="0" rIns="0" bIns="0" rtlCol="0">
            <a:spAutoFit/>
          </a:bodyPr>
          <a:lstStyle/>
          <a:p>
            <a:r>
              <a:rPr lang="en-US" sz="500" b="0" i="0" spc="300">
                <a:solidFill>
                  <a:schemeClr val="bg1"/>
                </a:solidFill>
                <a:latin typeface="Aptos Serif" panose="02020604070405020304" pitchFamily="18" charset="0"/>
                <a:cs typeface="Aptos Serif" panose="02020604070405020304" pitchFamily="18" charset="0"/>
              </a:rPr>
              <a:t>NBCUNIVERSAL</a:t>
            </a:r>
          </a:p>
        </p:txBody>
      </p:sp>
    </p:spTree>
    <p:extLst>
      <p:ext uri="{BB962C8B-B14F-4D97-AF65-F5344CB8AC3E}">
        <p14:creationId xmlns:p14="http://schemas.microsoft.com/office/powerpoint/2010/main" val="3778101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amp; Content / Yellow">
    <p:bg>
      <p:bgPr>
        <a:gradFill flip="none" rotWithShape="1">
          <a:gsLst>
            <a:gs pos="29000">
              <a:srgbClr val="FFB61C">
                <a:lumMod val="97000"/>
              </a:srgbClr>
            </a:gs>
            <a:gs pos="86000">
              <a:srgbClr val="FF8D04"/>
            </a:gs>
            <a:gs pos="0">
              <a:srgbClr val="F0C77B"/>
            </a:gs>
          </a:gsLst>
          <a:lin ang="81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8C81C-8BC4-D0E1-4629-CCE6D24D8283}"/>
              </a:ext>
            </a:extLst>
          </p:cNvPr>
          <p:cNvSpPr>
            <a:spLocks noGrp="1"/>
          </p:cNvSpPr>
          <p:nvPr>
            <p:ph type="title" hasCustomPrompt="1"/>
          </p:nvPr>
        </p:nvSpPr>
        <p:spPr>
          <a:xfrm>
            <a:off x="822960" y="685800"/>
            <a:ext cx="10530840" cy="685800"/>
          </a:xfrm>
        </p:spPr>
        <p:txBody>
          <a:bodyPr/>
          <a:lstStyle>
            <a:lvl1pPr>
              <a:defRPr>
                <a:solidFill>
                  <a:schemeClr val="tx1"/>
                </a:solidFill>
              </a:defRPr>
            </a:lvl1pPr>
          </a:lstStyle>
          <a:p>
            <a:r>
              <a:rPr lang="en-US"/>
              <a:t>Slide Headline</a:t>
            </a:r>
          </a:p>
        </p:txBody>
      </p:sp>
      <p:sp>
        <p:nvSpPr>
          <p:cNvPr id="3" name="Footer Placeholder 2">
            <a:extLst>
              <a:ext uri="{FF2B5EF4-FFF2-40B4-BE49-F238E27FC236}">
                <a16:creationId xmlns:a16="http://schemas.microsoft.com/office/drawing/2014/main" id="{C2DE8F90-6C33-94EC-2FE5-3CFA1F5CBE87}"/>
              </a:ext>
            </a:extLst>
          </p:cNvPr>
          <p:cNvSpPr>
            <a:spLocks noGrp="1"/>
          </p:cNvSpPr>
          <p:nvPr>
            <p:ph type="ftr" sz="quarter" idx="10"/>
          </p:nvPr>
        </p:nvSpPr>
        <p:spPr/>
        <p:txBody>
          <a:bodyPr/>
          <a:lstStyle>
            <a:lvl1pPr>
              <a:defRPr>
                <a:solidFill>
                  <a:schemeClr val="bg1">
                    <a:alpha val="50000"/>
                  </a:schemeClr>
                </a:solidFill>
              </a:defRPr>
            </a:lvl1pPr>
          </a:lstStyle>
          <a:p>
            <a:endParaRPr lang="en-US"/>
          </a:p>
        </p:txBody>
      </p:sp>
      <p:sp>
        <p:nvSpPr>
          <p:cNvPr id="4" name="Slide Number Placeholder 3">
            <a:extLst>
              <a:ext uri="{FF2B5EF4-FFF2-40B4-BE49-F238E27FC236}">
                <a16:creationId xmlns:a16="http://schemas.microsoft.com/office/drawing/2014/main" id="{9AEB8B62-1B7B-318C-720E-601D93AFA9BF}"/>
              </a:ext>
            </a:extLst>
          </p:cNvPr>
          <p:cNvSpPr>
            <a:spLocks noGrp="1"/>
          </p:cNvSpPr>
          <p:nvPr>
            <p:ph type="sldNum" sz="quarter" idx="11"/>
          </p:nvPr>
        </p:nvSpPr>
        <p:spPr/>
        <p:txBody>
          <a:bodyPr/>
          <a:lstStyle>
            <a:lvl1pPr>
              <a:defRPr>
                <a:solidFill>
                  <a:schemeClr val="bg1"/>
                </a:solidFill>
              </a:defRPr>
            </a:lvl1pPr>
          </a:lstStyle>
          <a:p>
            <a:fld id="{59F4C2C2-D810-4C4F-B43D-1CC8DBDFC0E5}" type="slidenum">
              <a:rPr lang="en-US" smtClean="0"/>
              <a:pPr/>
              <a:t>‹#›</a:t>
            </a:fld>
            <a:endParaRPr lang="en-US"/>
          </a:p>
        </p:txBody>
      </p:sp>
      <p:sp>
        <p:nvSpPr>
          <p:cNvPr id="6" name="Text Placeholder 8">
            <a:extLst>
              <a:ext uri="{FF2B5EF4-FFF2-40B4-BE49-F238E27FC236}">
                <a16:creationId xmlns:a16="http://schemas.microsoft.com/office/drawing/2014/main" id="{281254A8-0EEE-91E5-3363-64F8F0AFE91E}"/>
              </a:ext>
            </a:extLst>
          </p:cNvPr>
          <p:cNvSpPr>
            <a:spLocks noGrp="1"/>
          </p:cNvSpPr>
          <p:nvPr>
            <p:ph type="body" sz="quarter" idx="12"/>
          </p:nvPr>
        </p:nvSpPr>
        <p:spPr>
          <a:xfrm>
            <a:off x="822959" y="1509237"/>
            <a:ext cx="10530839" cy="4398160"/>
          </a:xfrm>
        </p:spPr>
        <p:txBody>
          <a:bodyPr/>
          <a:lstStyle>
            <a:lvl1pPr marL="0" indent="0">
              <a:lnSpc>
                <a:spcPct val="90000"/>
              </a:lnSpc>
              <a:spcBef>
                <a:spcPts val="1000"/>
              </a:spcBef>
              <a:buNone/>
              <a:defRPr>
                <a:solidFill>
                  <a:schemeClr val="tx1"/>
                </a:solidFill>
              </a:defRPr>
            </a:lvl1pPr>
            <a:lvl2pPr marL="177800" indent="0">
              <a:lnSpc>
                <a:spcPct val="90000"/>
              </a:lnSpc>
              <a:spcBef>
                <a:spcPts val="1000"/>
              </a:spcBef>
              <a:buNone/>
              <a:defRPr>
                <a:solidFill>
                  <a:schemeClr val="tx1"/>
                </a:solidFill>
              </a:defRPr>
            </a:lvl2pPr>
            <a:lvl3pPr marL="287338" indent="0">
              <a:lnSpc>
                <a:spcPct val="90000"/>
              </a:lnSpc>
              <a:spcBef>
                <a:spcPts val="1000"/>
              </a:spcBef>
              <a:buNone/>
              <a:defRPr>
                <a:solidFill>
                  <a:schemeClr val="tx1"/>
                </a:solidFill>
              </a:defRPr>
            </a:lvl3pPr>
            <a:lvl4pPr marL="465137" indent="0">
              <a:lnSpc>
                <a:spcPct val="90000"/>
              </a:lnSpc>
              <a:spcBef>
                <a:spcPts val="1000"/>
              </a:spcBef>
              <a:buNone/>
              <a:defRPr>
                <a:solidFill>
                  <a:schemeClr val="tx1"/>
                </a:solidFill>
              </a:defRPr>
            </a:lvl4pPr>
            <a:lvl5pPr marL="635000" indent="0">
              <a:lnSpc>
                <a:spcPct val="90000"/>
              </a:lnSpc>
              <a:spcBef>
                <a:spcPts val="1000"/>
              </a:spcBef>
              <a:buNone/>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F00948BA-F32D-FC71-5881-9FE918F6C198}"/>
              </a:ext>
            </a:extLst>
          </p:cNvPr>
          <p:cNvSpPr txBox="1"/>
          <p:nvPr userDrawn="1"/>
        </p:nvSpPr>
        <p:spPr>
          <a:xfrm>
            <a:off x="152400" y="132806"/>
            <a:ext cx="3453441" cy="76944"/>
          </a:xfrm>
          <a:prstGeom prst="rect">
            <a:avLst/>
          </a:prstGeom>
          <a:noFill/>
        </p:spPr>
        <p:txBody>
          <a:bodyPr wrap="square" lIns="0" tIns="0" rIns="0" bIns="0" rtlCol="0">
            <a:spAutoFit/>
          </a:bodyPr>
          <a:lstStyle/>
          <a:p>
            <a:r>
              <a:rPr lang="en-US" sz="500" b="0" i="0" spc="300">
                <a:solidFill>
                  <a:schemeClr val="tx1"/>
                </a:solidFill>
                <a:latin typeface="Aptos Serif" panose="02020604070405020304" pitchFamily="18" charset="0"/>
                <a:cs typeface="Aptos Serif" panose="02020604070405020304" pitchFamily="18" charset="0"/>
              </a:rPr>
              <a:t>NBCUNIVERSAL</a:t>
            </a:r>
          </a:p>
        </p:txBody>
      </p:sp>
    </p:spTree>
    <p:extLst>
      <p:ext uri="{BB962C8B-B14F-4D97-AF65-F5344CB8AC3E}">
        <p14:creationId xmlns:p14="http://schemas.microsoft.com/office/powerpoint/2010/main" val="490086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arge Statement 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8C81C-8BC4-D0E1-4629-CCE6D24D8283}"/>
              </a:ext>
            </a:extLst>
          </p:cNvPr>
          <p:cNvSpPr>
            <a:spLocks noGrp="1"/>
          </p:cNvSpPr>
          <p:nvPr>
            <p:ph type="title" hasCustomPrompt="1"/>
          </p:nvPr>
        </p:nvSpPr>
        <p:spPr>
          <a:xfrm>
            <a:off x="822960" y="685799"/>
            <a:ext cx="10530840" cy="5488757"/>
          </a:xfrm>
        </p:spPr>
        <p:txBody>
          <a:bodyPr anchor="ctr" anchorCtr="0"/>
          <a:lstStyle>
            <a:lvl1pPr>
              <a:defRPr sz="7000" spc="-150"/>
            </a:lvl1pPr>
          </a:lstStyle>
          <a:p>
            <a:r>
              <a:rPr lang="en-US"/>
              <a:t>Slide Headline</a:t>
            </a:r>
          </a:p>
        </p:txBody>
      </p:sp>
      <p:sp>
        <p:nvSpPr>
          <p:cNvPr id="3" name="Footer Placeholder 2">
            <a:extLst>
              <a:ext uri="{FF2B5EF4-FFF2-40B4-BE49-F238E27FC236}">
                <a16:creationId xmlns:a16="http://schemas.microsoft.com/office/drawing/2014/main" id="{C2DE8F90-6C33-94EC-2FE5-3CFA1F5CBE87}"/>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9AEB8B62-1B7B-318C-720E-601D93AFA9BF}"/>
              </a:ext>
            </a:extLst>
          </p:cNvPr>
          <p:cNvSpPr>
            <a:spLocks noGrp="1"/>
          </p:cNvSpPr>
          <p:nvPr>
            <p:ph type="sldNum" sz="quarter" idx="11"/>
          </p:nvPr>
        </p:nvSpPr>
        <p:spPr/>
        <p:txBody>
          <a:bodyPr/>
          <a:lstStyle/>
          <a:p>
            <a:fld id="{59F4C2C2-D810-4C4F-B43D-1CC8DBDFC0E5}" type="slidenum">
              <a:rPr lang="en-US" smtClean="0"/>
              <a:pPr/>
              <a:t>‹#›</a:t>
            </a:fld>
            <a:endParaRPr lang="en-US"/>
          </a:p>
        </p:txBody>
      </p:sp>
    </p:spTree>
    <p:extLst>
      <p:ext uri="{BB962C8B-B14F-4D97-AF65-F5344CB8AC3E}">
        <p14:creationId xmlns:p14="http://schemas.microsoft.com/office/powerpoint/2010/main" val="3611188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Large Statement 01">
    <p:bg>
      <p:bgPr>
        <a:gradFill flip="none" rotWithShape="1">
          <a:gsLst>
            <a:gs pos="86000">
              <a:schemeClr val="tx1"/>
            </a:gs>
            <a:gs pos="30000">
              <a:srgbClr val="222222"/>
            </a:gs>
            <a:gs pos="0">
              <a:srgbClr val="666666"/>
            </a:gs>
          </a:gsLst>
          <a:lin ang="81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8C81C-8BC4-D0E1-4629-CCE6D24D8283}"/>
              </a:ext>
            </a:extLst>
          </p:cNvPr>
          <p:cNvSpPr>
            <a:spLocks noGrp="1"/>
          </p:cNvSpPr>
          <p:nvPr>
            <p:ph type="title" hasCustomPrompt="1"/>
          </p:nvPr>
        </p:nvSpPr>
        <p:spPr>
          <a:xfrm>
            <a:off x="822960" y="685799"/>
            <a:ext cx="10530840" cy="5488757"/>
          </a:xfrm>
        </p:spPr>
        <p:txBody>
          <a:bodyPr anchor="ctr" anchorCtr="0"/>
          <a:lstStyle>
            <a:lvl1pPr>
              <a:defRPr sz="7000" spc="-150">
                <a:solidFill>
                  <a:schemeClr val="bg1"/>
                </a:solidFill>
              </a:defRPr>
            </a:lvl1pPr>
          </a:lstStyle>
          <a:p>
            <a:r>
              <a:rPr lang="en-US"/>
              <a:t>Slide Headline</a:t>
            </a:r>
          </a:p>
        </p:txBody>
      </p:sp>
      <p:sp>
        <p:nvSpPr>
          <p:cNvPr id="3" name="Footer Placeholder 2">
            <a:extLst>
              <a:ext uri="{FF2B5EF4-FFF2-40B4-BE49-F238E27FC236}">
                <a16:creationId xmlns:a16="http://schemas.microsoft.com/office/drawing/2014/main" id="{C2DE8F90-6C33-94EC-2FE5-3CFA1F5CBE87}"/>
              </a:ext>
            </a:extLst>
          </p:cNvPr>
          <p:cNvSpPr>
            <a:spLocks noGrp="1"/>
          </p:cNvSpPr>
          <p:nvPr>
            <p:ph type="ftr" sz="quarter" idx="10"/>
          </p:nvPr>
        </p:nvSpPr>
        <p:spPr/>
        <p:txBody>
          <a:bodyPr/>
          <a:lstStyle>
            <a:lvl1pPr>
              <a:defRPr>
                <a:solidFill>
                  <a:schemeClr val="bg1">
                    <a:alpha val="50000"/>
                  </a:schemeClr>
                </a:solidFill>
              </a:defRPr>
            </a:lvl1pPr>
          </a:lstStyle>
          <a:p>
            <a:endParaRPr lang="en-US"/>
          </a:p>
        </p:txBody>
      </p:sp>
      <p:sp>
        <p:nvSpPr>
          <p:cNvPr id="4" name="Slide Number Placeholder 3">
            <a:extLst>
              <a:ext uri="{FF2B5EF4-FFF2-40B4-BE49-F238E27FC236}">
                <a16:creationId xmlns:a16="http://schemas.microsoft.com/office/drawing/2014/main" id="{9AEB8B62-1B7B-318C-720E-601D93AFA9BF}"/>
              </a:ext>
            </a:extLst>
          </p:cNvPr>
          <p:cNvSpPr>
            <a:spLocks noGrp="1"/>
          </p:cNvSpPr>
          <p:nvPr>
            <p:ph type="sldNum" sz="quarter" idx="11"/>
          </p:nvPr>
        </p:nvSpPr>
        <p:spPr/>
        <p:txBody>
          <a:bodyPr/>
          <a:lstStyle>
            <a:lvl1pPr>
              <a:defRPr>
                <a:solidFill>
                  <a:schemeClr val="bg1"/>
                </a:solidFill>
              </a:defRPr>
            </a:lvl1pPr>
          </a:lstStyle>
          <a:p>
            <a:fld id="{59F4C2C2-D810-4C4F-B43D-1CC8DBDFC0E5}" type="slidenum">
              <a:rPr lang="en-US" smtClean="0"/>
              <a:pPr/>
              <a:t>‹#›</a:t>
            </a:fld>
            <a:endParaRPr lang="en-US"/>
          </a:p>
        </p:txBody>
      </p:sp>
      <p:sp>
        <p:nvSpPr>
          <p:cNvPr id="5" name="TextBox 4">
            <a:extLst>
              <a:ext uri="{FF2B5EF4-FFF2-40B4-BE49-F238E27FC236}">
                <a16:creationId xmlns:a16="http://schemas.microsoft.com/office/drawing/2014/main" id="{3AC005D4-950D-87E1-2918-545FDDA57896}"/>
              </a:ext>
            </a:extLst>
          </p:cNvPr>
          <p:cNvSpPr txBox="1"/>
          <p:nvPr userDrawn="1"/>
        </p:nvSpPr>
        <p:spPr>
          <a:xfrm>
            <a:off x="152400" y="132806"/>
            <a:ext cx="3453441" cy="76944"/>
          </a:xfrm>
          <a:prstGeom prst="rect">
            <a:avLst/>
          </a:prstGeom>
          <a:noFill/>
        </p:spPr>
        <p:txBody>
          <a:bodyPr wrap="square" lIns="0" tIns="0" rIns="0" bIns="0" rtlCol="0">
            <a:spAutoFit/>
          </a:bodyPr>
          <a:lstStyle/>
          <a:p>
            <a:r>
              <a:rPr lang="en-US" sz="500" b="0" i="0" spc="300">
                <a:solidFill>
                  <a:schemeClr val="bg1"/>
                </a:solidFill>
                <a:latin typeface="Aptos Serif" panose="02020604070405020304" pitchFamily="18" charset="0"/>
                <a:cs typeface="Aptos Serif" panose="02020604070405020304" pitchFamily="18" charset="0"/>
              </a:rPr>
              <a:t>NBCUNIVERSAL</a:t>
            </a:r>
          </a:p>
        </p:txBody>
      </p:sp>
    </p:spTree>
    <p:extLst>
      <p:ext uri="{BB962C8B-B14F-4D97-AF65-F5344CB8AC3E}">
        <p14:creationId xmlns:p14="http://schemas.microsoft.com/office/powerpoint/2010/main" val="2692696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arge Statement 03">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id="{6B1ADF0B-C644-3D18-5440-1DE44D41BD56}"/>
              </a:ext>
            </a:extLst>
          </p:cNvPr>
          <p:cNvSpPr>
            <a:spLocks noGrp="1"/>
          </p:cNvSpPr>
          <p:nvPr>
            <p:ph type="pic" sz="quarter" idx="13" hasCustomPrompt="1"/>
          </p:nvPr>
        </p:nvSpPr>
        <p:spPr>
          <a:xfrm>
            <a:off x="0" y="0"/>
            <a:ext cx="12192000" cy="6858000"/>
          </a:xfrm>
          <a:solidFill>
            <a:schemeClr val="tx1">
              <a:lumMod val="65000"/>
              <a:lumOff val="35000"/>
            </a:schemeClr>
          </a:solidFill>
        </p:spPr>
        <p:txBody>
          <a:bodyPr lIns="365760" tIns="365760"/>
          <a:lstStyle>
            <a:lvl1pPr marL="0" indent="0">
              <a:buNone/>
              <a:defRPr>
                <a:solidFill>
                  <a:schemeClr val="bg1"/>
                </a:solidFill>
              </a:defRPr>
            </a:lvl1pPr>
          </a:lstStyle>
          <a:p>
            <a:r>
              <a:rPr lang="en-US"/>
              <a:t>Insert Image</a:t>
            </a:r>
          </a:p>
        </p:txBody>
      </p:sp>
      <p:sp>
        <p:nvSpPr>
          <p:cNvPr id="2" name="Title 1">
            <a:extLst>
              <a:ext uri="{FF2B5EF4-FFF2-40B4-BE49-F238E27FC236}">
                <a16:creationId xmlns:a16="http://schemas.microsoft.com/office/drawing/2014/main" id="{4968C81C-8BC4-D0E1-4629-CCE6D24D8283}"/>
              </a:ext>
            </a:extLst>
          </p:cNvPr>
          <p:cNvSpPr>
            <a:spLocks noGrp="1"/>
          </p:cNvSpPr>
          <p:nvPr>
            <p:ph type="title" hasCustomPrompt="1"/>
          </p:nvPr>
        </p:nvSpPr>
        <p:spPr>
          <a:xfrm>
            <a:off x="822960" y="685799"/>
            <a:ext cx="10530840" cy="5488757"/>
          </a:xfrm>
        </p:spPr>
        <p:txBody>
          <a:bodyPr anchor="ctr" anchorCtr="0"/>
          <a:lstStyle>
            <a:lvl1pPr>
              <a:defRPr sz="7000" spc="-150">
                <a:solidFill>
                  <a:schemeClr val="bg1"/>
                </a:solidFill>
              </a:defRPr>
            </a:lvl1pPr>
          </a:lstStyle>
          <a:p>
            <a:r>
              <a:rPr lang="en-US"/>
              <a:t>Slide Headline</a:t>
            </a:r>
          </a:p>
        </p:txBody>
      </p:sp>
      <p:sp>
        <p:nvSpPr>
          <p:cNvPr id="3" name="Footer Placeholder 2">
            <a:extLst>
              <a:ext uri="{FF2B5EF4-FFF2-40B4-BE49-F238E27FC236}">
                <a16:creationId xmlns:a16="http://schemas.microsoft.com/office/drawing/2014/main" id="{C2DE8F90-6C33-94EC-2FE5-3CFA1F5CBE87}"/>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9AEB8B62-1B7B-318C-720E-601D93AFA9BF}"/>
              </a:ext>
            </a:extLst>
          </p:cNvPr>
          <p:cNvSpPr>
            <a:spLocks noGrp="1"/>
          </p:cNvSpPr>
          <p:nvPr>
            <p:ph type="sldNum" sz="quarter" idx="11"/>
          </p:nvPr>
        </p:nvSpPr>
        <p:spPr/>
        <p:txBody>
          <a:bodyPr/>
          <a:lstStyle>
            <a:lvl1pPr>
              <a:defRPr>
                <a:solidFill>
                  <a:schemeClr val="bg1"/>
                </a:solidFill>
              </a:defRPr>
            </a:lvl1pPr>
          </a:lstStyle>
          <a:p>
            <a:fld id="{59F4C2C2-D810-4C4F-B43D-1CC8DBDFC0E5}" type="slidenum">
              <a:rPr lang="en-US" smtClean="0"/>
              <a:pPr/>
              <a:t>‹#›</a:t>
            </a:fld>
            <a:endParaRPr lang="en-US"/>
          </a:p>
        </p:txBody>
      </p:sp>
    </p:spTree>
    <p:extLst>
      <p:ext uri="{BB962C8B-B14F-4D97-AF65-F5344CB8AC3E}">
        <p14:creationId xmlns:p14="http://schemas.microsoft.com/office/powerpoint/2010/main" val="2148188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ull  Page Photo">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1329C8D-1A8C-96B8-C255-62EB6BC7D328}"/>
              </a:ext>
            </a:extLst>
          </p:cNvPr>
          <p:cNvSpPr>
            <a:spLocks noGrp="1"/>
          </p:cNvSpPr>
          <p:nvPr>
            <p:ph type="pic" sz="quarter" idx="13" hasCustomPrompt="1"/>
          </p:nvPr>
        </p:nvSpPr>
        <p:spPr>
          <a:xfrm>
            <a:off x="0" y="0"/>
            <a:ext cx="12192000" cy="6858000"/>
          </a:xfrm>
          <a:solidFill>
            <a:schemeClr val="tx1">
              <a:lumMod val="65000"/>
              <a:lumOff val="35000"/>
            </a:schemeClr>
          </a:solidFill>
        </p:spPr>
        <p:txBody>
          <a:bodyPr lIns="365760" tIns="365760"/>
          <a:lstStyle>
            <a:lvl1pPr marL="0" indent="0">
              <a:buNone/>
              <a:defRPr>
                <a:solidFill>
                  <a:schemeClr val="bg1"/>
                </a:solidFill>
              </a:defRPr>
            </a:lvl1pPr>
          </a:lstStyle>
          <a:p>
            <a:r>
              <a:rPr lang="en-US"/>
              <a:t>Insert Image</a:t>
            </a:r>
          </a:p>
        </p:txBody>
      </p:sp>
      <p:sp>
        <p:nvSpPr>
          <p:cNvPr id="2" name="Title 1">
            <a:extLst>
              <a:ext uri="{FF2B5EF4-FFF2-40B4-BE49-F238E27FC236}">
                <a16:creationId xmlns:a16="http://schemas.microsoft.com/office/drawing/2014/main" id="{4968C81C-8BC4-D0E1-4629-CCE6D24D8283}"/>
              </a:ext>
            </a:extLst>
          </p:cNvPr>
          <p:cNvSpPr>
            <a:spLocks noGrp="1"/>
          </p:cNvSpPr>
          <p:nvPr>
            <p:ph type="title" hasCustomPrompt="1"/>
          </p:nvPr>
        </p:nvSpPr>
        <p:spPr>
          <a:xfrm>
            <a:off x="826088" y="1231134"/>
            <a:ext cx="3669712" cy="1822704"/>
          </a:xfrm>
        </p:spPr>
        <p:txBody>
          <a:bodyPr bIns="182880" anchor="b" anchorCtr="0"/>
          <a:lstStyle>
            <a:lvl1pPr>
              <a:defRPr sz="4000" spc="-150">
                <a:solidFill>
                  <a:schemeClr val="tx1"/>
                </a:solidFill>
              </a:defRPr>
            </a:lvl1pPr>
          </a:lstStyle>
          <a:p>
            <a:r>
              <a:rPr lang="en-US"/>
              <a:t>Slide Headline</a:t>
            </a:r>
          </a:p>
        </p:txBody>
      </p:sp>
      <p:sp>
        <p:nvSpPr>
          <p:cNvPr id="3" name="Footer Placeholder 2">
            <a:extLst>
              <a:ext uri="{FF2B5EF4-FFF2-40B4-BE49-F238E27FC236}">
                <a16:creationId xmlns:a16="http://schemas.microsoft.com/office/drawing/2014/main" id="{C2DE8F90-6C33-94EC-2FE5-3CFA1F5CBE87}"/>
              </a:ext>
            </a:extLst>
          </p:cNvPr>
          <p:cNvSpPr>
            <a:spLocks noGrp="1"/>
          </p:cNvSpPr>
          <p:nvPr>
            <p:ph type="ftr" sz="quarter" idx="10"/>
          </p:nvPr>
        </p:nvSpPr>
        <p:spPr>
          <a:xfrm>
            <a:off x="838200" y="6488884"/>
            <a:ext cx="3657600" cy="228600"/>
          </a:xfrm>
        </p:spPr>
        <p:txBody>
          <a:bodyPr/>
          <a:lstStyle/>
          <a:p>
            <a:endParaRPr lang="en-US"/>
          </a:p>
        </p:txBody>
      </p:sp>
      <p:sp>
        <p:nvSpPr>
          <p:cNvPr id="6" name="Text Placeholder 5">
            <a:extLst>
              <a:ext uri="{FF2B5EF4-FFF2-40B4-BE49-F238E27FC236}">
                <a16:creationId xmlns:a16="http://schemas.microsoft.com/office/drawing/2014/main" id="{A8CE8756-AE3E-4024-CD1F-301A94C266FA}"/>
              </a:ext>
            </a:extLst>
          </p:cNvPr>
          <p:cNvSpPr>
            <a:spLocks noGrp="1"/>
          </p:cNvSpPr>
          <p:nvPr>
            <p:ph type="body" sz="quarter" idx="12" hasCustomPrompt="1"/>
          </p:nvPr>
        </p:nvSpPr>
        <p:spPr>
          <a:xfrm>
            <a:off x="838200" y="3053838"/>
            <a:ext cx="3657600" cy="2889762"/>
          </a:xfrm>
        </p:spPr>
        <p:txBody>
          <a:bodyPr/>
          <a:lstStyle>
            <a:lvl1pPr marL="0" indent="0" algn="l">
              <a:buNone/>
              <a:defRPr>
                <a:solidFill>
                  <a:schemeClr val="tx1"/>
                </a:solidFill>
              </a:defRPr>
            </a:lvl1pPr>
            <a:lvl2pPr marL="177800" indent="0" algn="l">
              <a:buNone/>
              <a:defRPr/>
            </a:lvl2pPr>
            <a:lvl3pPr marL="287338" indent="0" algn="l">
              <a:buNone/>
              <a:defRPr/>
            </a:lvl3pPr>
            <a:lvl4pPr marL="465137" indent="0" algn="l">
              <a:buNone/>
              <a:defRPr/>
            </a:lvl4pPr>
            <a:lvl5pPr marL="635000" indent="0" algn="l">
              <a:buNone/>
              <a:defRPr/>
            </a:lvl5pPr>
          </a:lstStyle>
          <a:p>
            <a:pPr lvl="0"/>
            <a:r>
              <a:rPr lang="en-US"/>
              <a:t>Body copy here</a:t>
            </a:r>
          </a:p>
        </p:txBody>
      </p:sp>
      <p:sp>
        <p:nvSpPr>
          <p:cNvPr id="4" name="Slide Number Placeholder 3">
            <a:extLst>
              <a:ext uri="{FF2B5EF4-FFF2-40B4-BE49-F238E27FC236}">
                <a16:creationId xmlns:a16="http://schemas.microsoft.com/office/drawing/2014/main" id="{DF723083-F3E6-07EC-CE50-5F9ED044885B}"/>
              </a:ext>
            </a:extLst>
          </p:cNvPr>
          <p:cNvSpPr>
            <a:spLocks noGrp="1"/>
          </p:cNvSpPr>
          <p:nvPr>
            <p:ph type="sldNum" sz="quarter" idx="14"/>
          </p:nvPr>
        </p:nvSpPr>
        <p:spPr/>
        <p:txBody>
          <a:bodyPr/>
          <a:lstStyle>
            <a:lvl1pPr>
              <a:defRPr>
                <a:solidFill>
                  <a:schemeClr val="bg1"/>
                </a:solidFill>
              </a:defRPr>
            </a:lvl1pPr>
          </a:lstStyle>
          <a:p>
            <a:fld id="{59F4C2C2-D810-4C4F-B43D-1CC8DBDFC0E5}" type="slidenum">
              <a:rPr lang="en-US" smtClean="0"/>
              <a:pPr/>
              <a:t>‹#›</a:t>
            </a:fld>
            <a:endParaRPr lang="en-US"/>
          </a:p>
        </p:txBody>
      </p:sp>
    </p:spTree>
    <p:extLst>
      <p:ext uri="{BB962C8B-B14F-4D97-AF65-F5344CB8AC3E}">
        <p14:creationId xmlns:p14="http://schemas.microsoft.com/office/powerpoint/2010/main" val="2272653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hoto Right 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8C81C-8BC4-D0E1-4629-CCE6D24D8283}"/>
              </a:ext>
            </a:extLst>
          </p:cNvPr>
          <p:cNvSpPr>
            <a:spLocks noGrp="1"/>
          </p:cNvSpPr>
          <p:nvPr>
            <p:ph type="title" hasCustomPrompt="1"/>
          </p:nvPr>
        </p:nvSpPr>
        <p:spPr>
          <a:xfrm>
            <a:off x="832144" y="914401"/>
            <a:ext cx="3674434" cy="1371600"/>
          </a:xfrm>
        </p:spPr>
        <p:txBody>
          <a:bodyPr bIns="182880" anchor="b" anchorCtr="0"/>
          <a:lstStyle>
            <a:lvl1pPr>
              <a:defRPr sz="4000" spc="-150"/>
            </a:lvl1pPr>
          </a:lstStyle>
          <a:p>
            <a:r>
              <a:rPr lang="en-US"/>
              <a:t>Slide Headline</a:t>
            </a:r>
          </a:p>
        </p:txBody>
      </p:sp>
      <p:sp>
        <p:nvSpPr>
          <p:cNvPr id="3" name="Footer Placeholder 2">
            <a:extLst>
              <a:ext uri="{FF2B5EF4-FFF2-40B4-BE49-F238E27FC236}">
                <a16:creationId xmlns:a16="http://schemas.microsoft.com/office/drawing/2014/main" id="{C2DE8F90-6C33-94EC-2FE5-3CFA1F5CBE87}"/>
              </a:ext>
            </a:extLst>
          </p:cNvPr>
          <p:cNvSpPr>
            <a:spLocks noGrp="1"/>
          </p:cNvSpPr>
          <p:nvPr>
            <p:ph type="ftr" sz="quarter" idx="10"/>
          </p:nvPr>
        </p:nvSpPr>
        <p:spPr>
          <a:xfrm>
            <a:off x="838200" y="6488884"/>
            <a:ext cx="4114800" cy="228600"/>
          </a:xfrm>
        </p:spPr>
        <p:txBody>
          <a:bodyPr/>
          <a:lstStyle/>
          <a:p>
            <a:endParaRPr lang="en-US"/>
          </a:p>
        </p:txBody>
      </p:sp>
      <p:sp>
        <p:nvSpPr>
          <p:cNvPr id="6" name="Text Placeholder 5">
            <a:extLst>
              <a:ext uri="{FF2B5EF4-FFF2-40B4-BE49-F238E27FC236}">
                <a16:creationId xmlns:a16="http://schemas.microsoft.com/office/drawing/2014/main" id="{A8CE8756-AE3E-4024-CD1F-301A94C266FA}"/>
              </a:ext>
            </a:extLst>
          </p:cNvPr>
          <p:cNvSpPr>
            <a:spLocks noGrp="1"/>
          </p:cNvSpPr>
          <p:nvPr>
            <p:ph type="body" sz="quarter" idx="12" hasCustomPrompt="1"/>
          </p:nvPr>
        </p:nvSpPr>
        <p:spPr>
          <a:xfrm>
            <a:off x="838200" y="2286000"/>
            <a:ext cx="3695700" cy="3937000"/>
          </a:xfrm>
        </p:spPr>
        <p:txBody>
          <a:bodyPr/>
          <a:lstStyle>
            <a:lvl1pPr marL="0" indent="0" algn="l">
              <a:buNone/>
              <a:defRPr/>
            </a:lvl1pPr>
            <a:lvl2pPr marL="177800" indent="0" algn="l">
              <a:buNone/>
              <a:defRPr/>
            </a:lvl2pPr>
            <a:lvl3pPr marL="287338" indent="0" algn="l">
              <a:buNone/>
              <a:defRPr/>
            </a:lvl3pPr>
            <a:lvl4pPr marL="465137" indent="0" algn="l">
              <a:buNone/>
              <a:defRPr/>
            </a:lvl4pPr>
            <a:lvl5pPr marL="635000" indent="0" algn="l">
              <a:buNone/>
              <a:defRPr/>
            </a:lvl5pPr>
          </a:lstStyle>
          <a:p>
            <a:pPr lvl="0"/>
            <a:r>
              <a:rPr lang="en-US"/>
              <a:t>Body copy here</a:t>
            </a:r>
          </a:p>
        </p:txBody>
      </p:sp>
      <p:sp>
        <p:nvSpPr>
          <p:cNvPr id="8" name="Picture Placeholder 7">
            <a:extLst>
              <a:ext uri="{FF2B5EF4-FFF2-40B4-BE49-F238E27FC236}">
                <a16:creationId xmlns:a16="http://schemas.microsoft.com/office/drawing/2014/main" id="{01329C8D-1A8C-96B8-C255-62EB6BC7D328}"/>
              </a:ext>
            </a:extLst>
          </p:cNvPr>
          <p:cNvSpPr>
            <a:spLocks noGrp="1"/>
          </p:cNvSpPr>
          <p:nvPr>
            <p:ph type="pic" sz="quarter" idx="13" hasCustomPrompt="1"/>
          </p:nvPr>
        </p:nvSpPr>
        <p:spPr>
          <a:xfrm>
            <a:off x="5410200" y="0"/>
            <a:ext cx="6781800" cy="6858000"/>
          </a:xfrm>
          <a:solidFill>
            <a:schemeClr val="tx1">
              <a:lumMod val="65000"/>
              <a:lumOff val="35000"/>
            </a:schemeClr>
          </a:solidFill>
        </p:spPr>
        <p:txBody>
          <a:bodyPr lIns="182880" tIns="164592"/>
          <a:lstStyle>
            <a:lvl1pPr marL="0" indent="0">
              <a:buNone/>
              <a:defRPr>
                <a:solidFill>
                  <a:schemeClr val="bg1"/>
                </a:solidFill>
              </a:defRPr>
            </a:lvl1pPr>
          </a:lstStyle>
          <a:p>
            <a:r>
              <a:rPr lang="en-US"/>
              <a:t>Insert Image</a:t>
            </a:r>
          </a:p>
        </p:txBody>
      </p:sp>
      <p:sp>
        <p:nvSpPr>
          <p:cNvPr id="4" name="Slide Number Placeholder 3">
            <a:extLst>
              <a:ext uri="{FF2B5EF4-FFF2-40B4-BE49-F238E27FC236}">
                <a16:creationId xmlns:a16="http://schemas.microsoft.com/office/drawing/2014/main" id="{9AEB8B62-1B7B-318C-720E-601D93AFA9BF}"/>
              </a:ext>
            </a:extLst>
          </p:cNvPr>
          <p:cNvSpPr>
            <a:spLocks noGrp="1"/>
          </p:cNvSpPr>
          <p:nvPr>
            <p:ph type="sldNum" sz="quarter" idx="11"/>
          </p:nvPr>
        </p:nvSpPr>
        <p:spPr/>
        <p:txBody>
          <a:bodyPr/>
          <a:lstStyle>
            <a:lvl1pPr>
              <a:defRPr>
                <a:solidFill>
                  <a:schemeClr val="bg1"/>
                </a:solidFill>
              </a:defRPr>
            </a:lvl1pPr>
          </a:lstStyle>
          <a:p>
            <a:fld id="{59F4C2C2-D810-4C4F-B43D-1CC8DBDFC0E5}" type="slidenum">
              <a:rPr lang="en-US" smtClean="0"/>
              <a:pPr/>
              <a:t>‹#›</a:t>
            </a:fld>
            <a:endParaRPr lang="en-US"/>
          </a:p>
        </p:txBody>
      </p:sp>
    </p:spTree>
    <p:extLst>
      <p:ext uri="{BB962C8B-B14F-4D97-AF65-F5344CB8AC3E}">
        <p14:creationId xmlns:p14="http://schemas.microsoft.com/office/powerpoint/2010/main" val="2958441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Photo Right Reverse">
    <p:bg>
      <p:bgPr>
        <a:gradFill>
          <a:gsLst>
            <a:gs pos="86000">
              <a:schemeClr val="tx1"/>
            </a:gs>
            <a:gs pos="30000">
              <a:srgbClr val="222222"/>
            </a:gs>
            <a:gs pos="0">
              <a:srgbClr val="666666"/>
            </a:gs>
          </a:gsLst>
          <a:lin ang="3000000" scaled="0"/>
        </a:gra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1329C8D-1A8C-96B8-C255-62EB6BC7D328}"/>
              </a:ext>
            </a:extLst>
          </p:cNvPr>
          <p:cNvSpPr>
            <a:spLocks noGrp="1"/>
          </p:cNvSpPr>
          <p:nvPr>
            <p:ph type="pic" sz="quarter" idx="13" hasCustomPrompt="1"/>
          </p:nvPr>
        </p:nvSpPr>
        <p:spPr>
          <a:xfrm>
            <a:off x="5410200" y="0"/>
            <a:ext cx="6781800" cy="6858000"/>
          </a:xfrm>
          <a:noFill/>
        </p:spPr>
        <p:txBody>
          <a:bodyPr lIns="365760" tIns="365760"/>
          <a:lstStyle>
            <a:lvl1pPr marL="0" indent="0">
              <a:buNone/>
              <a:defRPr>
                <a:solidFill>
                  <a:schemeClr val="bg1"/>
                </a:solidFill>
              </a:defRPr>
            </a:lvl1pPr>
          </a:lstStyle>
          <a:p>
            <a:r>
              <a:rPr lang="en-US"/>
              <a:t>Insert Image</a:t>
            </a:r>
          </a:p>
        </p:txBody>
      </p:sp>
      <p:sp>
        <p:nvSpPr>
          <p:cNvPr id="2" name="Title 1">
            <a:extLst>
              <a:ext uri="{FF2B5EF4-FFF2-40B4-BE49-F238E27FC236}">
                <a16:creationId xmlns:a16="http://schemas.microsoft.com/office/drawing/2014/main" id="{4968C81C-8BC4-D0E1-4629-CCE6D24D8283}"/>
              </a:ext>
            </a:extLst>
          </p:cNvPr>
          <p:cNvSpPr>
            <a:spLocks noGrp="1"/>
          </p:cNvSpPr>
          <p:nvPr>
            <p:ph type="title" hasCustomPrompt="1"/>
          </p:nvPr>
        </p:nvSpPr>
        <p:spPr>
          <a:xfrm>
            <a:off x="826088" y="914401"/>
            <a:ext cx="3669712" cy="1371600"/>
          </a:xfrm>
        </p:spPr>
        <p:txBody>
          <a:bodyPr bIns="182880" anchor="b" anchorCtr="0"/>
          <a:lstStyle>
            <a:lvl1pPr>
              <a:defRPr sz="4000" spc="-150">
                <a:solidFill>
                  <a:schemeClr val="bg1"/>
                </a:solidFill>
              </a:defRPr>
            </a:lvl1pPr>
          </a:lstStyle>
          <a:p>
            <a:r>
              <a:rPr lang="en-US"/>
              <a:t>Slide Headline</a:t>
            </a:r>
          </a:p>
        </p:txBody>
      </p:sp>
      <p:sp>
        <p:nvSpPr>
          <p:cNvPr id="3" name="Footer Placeholder 2">
            <a:extLst>
              <a:ext uri="{FF2B5EF4-FFF2-40B4-BE49-F238E27FC236}">
                <a16:creationId xmlns:a16="http://schemas.microsoft.com/office/drawing/2014/main" id="{C2DE8F90-6C33-94EC-2FE5-3CFA1F5CBE87}"/>
              </a:ext>
            </a:extLst>
          </p:cNvPr>
          <p:cNvSpPr>
            <a:spLocks noGrp="1"/>
          </p:cNvSpPr>
          <p:nvPr>
            <p:ph type="ftr" sz="quarter" idx="10"/>
          </p:nvPr>
        </p:nvSpPr>
        <p:spPr>
          <a:xfrm>
            <a:off x="838200" y="6488884"/>
            <a:ext cx="3657600" cy="228600"/>
          </a:xfrm>
        </p:spPr>
        <p:txBody>
          <a:bodyPr/>
          <a:lstStyle>
            <a:lvl1pPr>
              <a:defRPr>
                <a:solidFill>
                  <a:schemeClr val="bg1">
                    <a:alpha val="50000"/>
                  </a:schemeClr>
                </a:solidFill>
              </a:defRPr>
            </a:lvl1pPr>
          </a:lstStyle>
          <a:p>
            <a:endParaRPr lang="en-US"/>
          </a:p>
        </p:txBody>
      </p:sp>
      <p:sp>
        <p:nvSpPr>
          <p:cNvPr id="6" name="Text Placeholder 5">
            <a:extLst>
              <a:ext uri="{FF2B5EF4-FFF2-40B4-BE49-F238E27FC236}">
                <a16:creationId xmlns:a16="http://schemas.microsoft.com/office/drawing/2014/main" id="{A8CE8756-AE3E-4024-CD1F-301A94C266FA}"/>
              </a:ext>
            </a:extLst>
          </p:cNvPr>
          <p:cNvSpPr>
            <a:spLocks noGrp="1"/>
          </p:cNvSpPr>
          <p:nvPr>
            <p:ph type="body" sz="quarter" idx="12" hasCustomPrompt="1"/>
          </p:nvPr>
        </p:nvSpPr>
        <p:spPr>
          <a:xfrm>
            <a:off x="838200" y="2286000"/>
            <a:ext cx="3657600" cy="3937000"/>
          </a:xfrm>
        </p:spPr>
        <p:txBody>
          <a:bodyPr/>
          <a:lstStyle>
            <a:lvl1pPr marL="0" indent="0" algn="l">
              <a:buNone/>
              <a:defRPr>
                <a:solidFill>
                  <a:schemeClr val="bg1"/>
                </a:solidFill>
              </a:defRPr>
            </a:lvl1pPr>
            <a:lvl2pPr marL="177800" indent="0" algn="l">
              <a:buNone/>
              <a:defRPr/>
            </a:lvl2pPr>
            <a:lvl3pPr marL="287338" indent="0" algn="l">
              <a:buNone/>
              <a:defRPr/>
            </a:lvl3pPr>
            <a:lvl4pPr marL="465137" indent="0" algn="l">
              <a:buNone/>
              <a:defRPr/>
            </a:lvl4pPr>
            <a:lvl5pPr marL="635000" indent="0" algn="l">
              <a:buNone/>
              <a:defRPr/>
            </a:lvl5pPr>
          </a:lstStyle>
          <a:p>
            <a:pPr lvl="0"/>
            <a:r>
              <a:rPr lang="en-US"/>
              <a:t>Body copy here</a:t>
            </a:r>
          </a:p>
        </p:txBody>
      </p:sp>
      <p:sp>
        <p:nvSpPr>
          <p:cNvPr id="4" name="Slide Number Placeholder 3">
            <a:extLst>
              <a:ext uri="{FF2B5EF4-FFF2-40B4-BE49-F238E27FC236}">
                <a16:creationId xmlns:a16="http://schemas.microsoft.com/office/drawing/2014/main" id="{C9112D30-992E-DFF3-1D71-7A796C43AA91}"/>
              </a:ext>
            </a:extLst>
          </p:cNvPr>
          <p:cNvSpPr>
            <a:spLocks noGrp="1"/>
          </p:cNvSpPr>
          <p:nvPr>
            <p:ph type="sldNum" sz="quarter" idx="14"/>
          </p:nvPr>
        </p:nvSpPr>
        <p:spPr/>
        <p:txBody>
          <a:bodyPr/>
          <a:lstStyle>
            <a:lvl1pPr>
              <a:defRPr>
                <a:solidFill>
                  <a:schemeClr val="bg1"/>
                </a:solidFill>
              </a:defRPr>
            </a:lvl1pPr>
          </a:lstStyle>
          <a:p>
            <a:fld id="{59F4C2C2-D810-4C4F-B43D-1CC8DBDFC0E5}" type="slidenum">
              <a:rPr lang="en-US" smtClean="0"/>
              <a:pPr/>
              <a:t>‹#›</a:t>
            </a:fld>
            <a:endParaRPr lang="en-US"/>
          </a:p>
        </p:txBody>
      </p:sp>
      <p:sp>
        <p:nvSpPr>
          <p:cNvPr id="5" name="TextBox 4">
            <a:extLst>
              <a:ext uri="{FF2B5EF4-FFF2-40B4-BE49-F238E27FC236}">
                <a16:creationId xmlns:a16="http://schemas.microsoft.com/office/drawing/2014/main" id="{451E4D27-B8A0-FBB6-8E23-9A5F659072B1}"/>
              </a:ext>
            </a:extLst>
          </p:cNvPr>
          <p:cNvSpPr txBox="1"/>
          <p:nvPr userDrawn="1"/>
        </p:nvSpPr>
        <p:spPr>
          <a:xfrm>
            <a:off x="152400" y="132806"/>
            <a:ext cx="3453441" cy="76944"/>
          </a:xfrm>
          <a:prstGeom prst="rect">
            <a:avLst/>
          </a:prstGeom>
          <a:noFill/>
        </p:spPr>
        <p:txBody>
          <a:bodyPr wrap="square" lIns="0" tIns="0" rIns="0" bIns="0" rtlCol="0">
            <a:spAutoFit/>
          </a:bodyPr>
          <a:lstStyle/>
          <a:p>
            <a:r>
              <a:rPr lang="en-US" sz="500" b="0" i="0" spc="300">
                <a:solidFill>
                  <a:schemeClr val="bg1"/>
                </a:solidFill>
                <a:latin typeface="Aptos Serif" panose="02020604070405020304" pitchFamily="18" charset="0"/>
                <a:cs typeface="Aptos Serif" panose="02020604070405020304" pitchFamily="18" charset="0"/>
              </a:rPr>
              <a:t>NBCUNIVERSAL</a:t>
            </a:r>
          </a:p>
        </p:txBody>
      </p:sp>
    </p:spTree>
    <p:extLst>
      <p:ext uri="{BB962C8B-B14F-4D97-AF65-F5344CB8AC3E}">
        <p14:creationId xmlns:p14="http://schemas.microsoft.com/office/powerpoint/2010/main" val="1316361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hoto Left 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8C81C-8BC4-D0E1-4629-CCE6D24D8283}"/>
              </a:ext>
            </a:extLst>
          </p:cNvPr>
          <p:cNvSpPr>
            <a:spLocks noGrp="1"/>
          </p:cNvSpPr>
          <p:nvPr>
            <p:ph type="title" hasCustomPrompt="1"/>
          </p:nvPr>
        </p:nvSpPr>
        <p:spPr>
          <a:xfrm>
            <a:off x="7684088" y="914401"/>
            <a:ext cx="3669712" cy="1371600"/>
          </a:xfrm>
        </p:spPr>
        <p:txBody>
          <a:bodyPr bIns="182880" anchor="b" anchorCtr="0"/>
          <a:lstStyle>
            <a:lvl1pPr>
              <a:defRPr sz="4000" spc="-150"/>
            </a:lvl1pPr>
          </a:lstStyle>
          <a:p>
            <a:r>
              <a:rPr lang="en-US"/>
              <a:t>Slide Headline</a:t>
            </a:r>
          </a:p>
        </p:txBody>
      </p:sp>
      <p:sp>
        <p:nvSpPr>
          <p:cNvPr id="3" name="Footer Placeholder 2">
            <a:extLst>
              <a:ext uri="{FF2B5EF4-FFF2-40B4-BE49-F238E27FC236}">
                <a16:creationId xmlns:a16="http://schemas.microsoft.com/office/drawing/2014/main" id="{C2DE8F90-6C33-94EC-2FE5-3CFA1F5CBE87}"/>
              </a:ext>
            </a:extLst>
          </p:cNvPr>
          <p:cNvSpPr>
            <a:spLocks noGrp="1"/>
          </p:cNvSpPr>
          <p:nvPr>
            <p:ph type="ftr" sz="quarter" idx="10"/>
          </p:nvPr>
        </p:nvSpPr>
        <p:spPr>
          <a:xfrm>
            <a:off x="7696200" y="6488884"/>
            <a:ext cx="3200400" cy="228600"/>
          </a:xfrm>
        </p:spPr>
        <p:txBody>
          <a:bodyPr/>
          <a:lstStyle/>
          <a:p>
            <a:endParaRPr lang="en-US"/>
          </a:p>
        </p:txBody>
      </p:sp>
      <p:sp>
        <p:nvSpPr>
          <p:cNvPr id="4" name="Slide Number Placeholder 3">
            <a:extLst>
              <a:ext uri="{FF2B5EF4-FFF2-40B4-BE49-F238E27FC236}">
                <a16:creationId xmlns:a16="http://schemas.microsoft.com/office/drawing/2014/main" id="{9AEB8B62-1B7B-318C-720E-601D93AFA9BF}"/>
              </a:ext>
            </a:extLst>
          </p:cNvPr>
          <p:cNvSpPr>
            <a:spLocks noGrp="1"/>
          </p:cNvSpPr>
          <p:nvPr>
            <p:ph type="sldNum" sz="quarter" idx="11"/>
          </p:nvPr>
        </p:nvSpPr>
        <p:spPr/>
        <p:txBody>
          <a:bodyPr/>
          <a:lstStyle/>
          <a:p>
            <a:fld id="{59F4C2C2-D810-4C4F-B43D-1CC8DBDFC0E5}" type="slidenum">
              <a:rPr lang="en-US" smtClean="0"/>
              <a:pPr/>
              <a:t>‹#›</a:t>
            </a:fld>
            <a:endParaRPr lang="en-US"/>
          </a:p>
        </p:txBody>
      </p:sp>
      <p:sp>
        <p:nvSpPr>
          <p:cNvPr id="6" name="Text Placeholder 5">
            <a:extLst>
              <a:ext uri="{FF2B5EF4-FFF2-40B4-BE49-F238E27FC236}">
                <a16:creationId xmlns:a16="http://schemas.microsoft.com/office/drawing/2014/main" id="{A8CE8756-AE3E-4024-CD1F-301A94C266FA}"/>
              </a:ext>
            </a:extLst>
          </p:cNvPr>
          <p:cNvSpPr>
            <a:spLocks noGrp="1"/>
          </p:cNvSpPr>
          <p:nvPr>
            <p:ph type="body" sz="quarter" idx="12" hasCustomPrompt="1"/>
          </p:nvPr>
        </p:nvSpPr>
        <p:spPr>
          <a:xfrm>
            <a:off x="7696200" y="2286000"/>
            <a:ext cx="3657600" cy="3657600"/>
          </a:xfrm>
        </p:spPr>
        <p:txBody>
          <a:bodyPr/>
          <a:lstStyle>
            <a:lvl1pPr marL="0" indent="0" algn="l">
              <a:buNone/>
              <a:defRPr/>
            </a:lvl1pPr>
            <a:lvl2pPr marL="177800" indent="0" algn="l">
              <a:buNone/>
              <a:defRPr/>
            </a:lvl2pPr>
            <a:lvl3pPr marL="287338" indent="0" algn="l">
              <a:buNone/>
              <a:defRPr/>
            </a:lvl3pPr>
            <a:lvl4pPr marL="465137" indent="0" algn="l">
              <a:buNone/>
              <a:defRPr/>
            </a:lvl4pPr>
            <a:lvl5pPr marL="635000" indent="0" algn="l">
              <a:buNone/>
              <a:defRPr/>
            </a:lvl5pPr>
          </a:lstStyle>
          <a:p>
            <a:pPr lvl="0"/>
            <a:r>
              <a:rPr lang="en-US"/>
              <a:t>Body copy here</a:t>
            </a:r>
          </a:p>
        </p:txBody>
      </p:sp>
      <p:sp>
        <p:nvSpPr>
          <p:cNvPr id="8" name="Picture Placeholder 7">
            <a:extLst>
              <a:ext uri="{FF2B5EF4-FFF2-40B4-BE49-F238E27FC236}">
                <a16:creationId xmlns:a16="http://schemas.microsoft.com/office/drawing/2014/main" id="{01329C8D-1A8C-96B8-C255-62EB6BC7D328}"/>
              </a:ext>
            </a:extLst>
          </p:cNvPr>
          <p:cNvSpPr>
            <a:spLocks noGrp="1"/>
          </p:cNvSpPr>
          <p:nvPr>
            <p:ph type="pic" sz="quarter" idx="13" hasCustomPrompt="1"/>
          </p:nvPr>
        </p:nvSpPr>
        <p:spPr>
          <a:xfrm>
            <a:off x="0" y="0"/>
            <a:ext cx="6781800" cy="6858000"/>
          </a:xfrm>
          <a:noFill/>
        </p:spPr>
        <p:txBody>
          <a:bodyPr lIns="182880" tIns="164592"/>
          <a:lstStyle>
            <a:lvl1pPr marL="0" indent="0">
              <a:buNone/>
              <a:defRPr>
                <a:solidFill>
                  <a:schemeClr val="bg1"/>
                </a:solidFill>
              </a:defRPr>
            </a:lvl1pPr>
          </a:lstStyle>
          <a:p>
            <a:r>
              <a:rPr lang="en-US"/>
              <a:t>Insert Image</a:t>
            </a:r>
          </a:p>
        </p:txBody>
      </p:sp>
    </p:spTree>
    <p:extLst>
      <p:ext uri="{BB962C8B-B14F-4D97-AF65-F5344CB8AC3E}">
        <p14:creationId xmlns:p14="http://schemas.microsoft.com/office/powerpoint/2010/main" val="2624942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03">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AAE36-D0BE-A289-EE2D-C80D4EAD8E4F}"/>
              </a:ext>
            </a:extLst>
          </p:cNvPr>
          <p:cNvSpPr>
            <a:spLocks noGrp="1"/>
          </p:cNvSpPr>
          <p:nvPr>
            <p:ph type="title" hasCustomPrompt="1"/>
          </p:nvPr>
        </p:nvSpPr>
        <p:spPr>
          <a:xfrm>
            <a:off x="838200" y="2743200"/>
            <a:ext cx="4572000" cy="1371600"/>
          </a:xfrm>
        </p:spPr>
        <p:txBody>
          <a:bodyPr bIns="182880" anchor="ctr" anchorCtr="0">
            <a:noAutofit/>
          </a:bodyPr>
          <a:lstStyle>
            <a:lvl1pPr>
              <a:lnSpc>
                <a:spcPct val="90000"/>
              </a:lnSpc>
              <a:defRPr sz="4400" spc="-100" baseline="0">
                <a:solidFill>
                  <a:schemeClr val="bg1"/>
                </a:solidFill>
              </a:defRPr>
            </a:lvl1pPr>
          </a:lstStyle>
          <a:p>
            <a:r>
              <a:rPr lang="en-US"/>
              <a:t>Title of Presentation</a:t>
            </a:r>
          </a:p>
        </p:txBody>
      </p:sp>
      <p:sp>
        <p:nvSpPr>
          <p:cNvPr id="7" name="Text Placeholder 6">
            <a:extLst>
              <a:ext uri="{FF2B5EF4-FFF2-40B4-BE49-F238E27FC236}">
                <a16:creationId xmlns:a16="http://schemas.microsoft.com/office/drawing/2014/main" id="{8A32FAB1-8055-8842-434B-B1696B477A20}"/>
              </a:ext>
            </a:extLst>
          </p:cNvPr>
          <p:cNvSpPr>
            <a:spLocks noGrp="1"/>
          </p:cNvSpPr>
          <p:nvPr>
            <p:ph type="body" sz="quarter" idx="10" hasCustomPrompt="1"/>
          </p:nvPr>
        </p:nvSpPr>
        <p:spPr>
          <a:xfrm>
            <a:off x="838200" y="2286000"/>
            <a:ext cx="4572000" cy="457200"/>
          </a:xfrm>
        </p:spPr>
        <p:txBody>
          <a:bodyPr vert="horz" lIns="0" tIns="0" rIns="0" bIns="0" rtlCol="0">
            <a:noAutofit/>
          </a:bodyPr>
          <a:lstStyle>
            <a:lvl1pPr>
              <a:defRPr lang="en-US" sz="1000" spc="300">
                <a:solidFill>
                  <a:schemeClr val="bg1"/>
                </a:solidFill>
                <a:latin typeface="Aptos Serif" panose="02020604070405020304" pitchFamily="18" charset="0"/>
                <a:cs typeface="Aptos Serif" panose="02020604070405020304" pitchFamily="18" charset="0"/>
              </a:defRPr>
            </a:lvl1pPr>
          </a:lstStyle>
          <a:p>
            <a:pPr marL="0" lvl="0" indent="0">
              <a:buNone/>
            </a:pPr>
            <a:r>
              <a:rPr lang="en-US"/>
              <a:t>MM/DD/YYYY</a:t>
            </a:r>
          </a:p>
        </p:txBody>
      </p:sp>
      <p:sp>
        <p:nvSpPr>
          <p:cNvPr id="10" name="Text Placeholder 9">
            <a:extLst>
              <a:ext uri="{FF2B5EF4-FFF2-40B4-BE49-F238E27FC236}">
                <a16:creationId xmlns:a16="http://schemas.microsoft.com/office/drawing/2014/main" id="{2B4675F8-D36B-276A-92FB-F2C0089E4CF4}"/>
              </a:ext>
            </a:extLst>
          </p:cNvPr>
          <p:cNvSpPr>
            <a:spLocks noGrp="1"/>
          </p:cNvSpPr>
          <p:nvPr>
            <p:ph type="body" sz="quarter" idx="11" hasCustomPrompt="1"/>
          </p:nvPr>
        </p:nvSpPr>
        <p:spPr>
          <a:xfrm>
            <a:off x="838200" y="4114800"/>
            <a:ext cx="4572000" cy="457200"/>
          </a:xfrm>
        </p:spPr>
        <p:txBody>
          <a:bodyPr/>
          <a:lstStyle>
            <a:lvl1pPr marL="0" indent="0">
              <a:buNone/>
              <a:defRPr sz="1500" spc="100" baseline="0">
                <a:solidFill>
                  <a:schemeClr val="bg1"/>
                </a:solidFill>
                <a:latin typeface="Aptos Serif" panose="02020604070405020304" pitchFamily="18" charset="0"/>
                <a:cs typeface="Aptos Serif" panose="02020604070405020304" pitchFamily="18" charset="0"/>
              </a:defRPr>
            </a:lvl1pPr>
            <a:lvl2pPr marL="177800" indent="0">
              <a:buNone/>
              <a:defRPr sz="1800">
                <a:solidFill>
                  <a:schemeClr val="bg1"/>
                </a:solidFill>
              </a:defRPr>
            </a:lvl2pPr>
            <a:lvl3pPr marL="287338" indent="0">
              <a:buNone/>
              <a:defRPr sz="1800">
                <a:solidFill>
                  <a:schemeClr val="bg1"/>
                </a:solidFill>
              </a:defRPr>
            </a:lvl3pPr>
            <a:lvl4pPr marL="465137" indent="0">
              <a:buNone/>
              <a:defRPr sz="1800">
                <a:solidFill>
                  <a:schemeClr val="bg1"/>
                </a:solidFill>
              </a:defRPr>
            </a:lvl4pPr>
            <a:lvl5pPr marL="635000" indent="0">
              <a:buNone/>
              <a:defRPr sz="1800">
                <a:solidFill>
                  <a:schemeClr val="bg1"/>
                </a:solidFill>
              </a:defRPr>
            </a:lvl5pPr>
          </a:lstStyle>
          <a:p>
            <a:pPr lvl="0"/>
            <a:r>
              <a:rPr lang="en-US"/>
              <a:t>Sub-Title</a:t>
            </a:r>
          </a:p>
        </p:txBody>
      </p:sp>
      <p:sp>
        <p:nvSpPr>
          <p:cNvPr id="3" name="Picture Placeholder 4">
            <a:extLst>
              <a:ext uri="{FF2B5EF4-FFF2-40B4-BE49-F238E27FC236}">
                <a16:creationId xmlns:a16="http://schemas.microsoft.com/office/drawing/2014/main" id="{002815D1-FAC8-BF32-A3F7-4D1F6820FB1E}"/>
              </a:ext>
            </a:extLst>
          </p:cNvPr>
          <p:cNvSpPr>
            <a:spLocks noGrp="1"/>
          </p:cNvSpPr>
          <p:nvPr>
            <p:ph type="pic" sz="quarter" idx="12" hasCustomPrompt="1"/>
          </p:nvPr>
        </p:nvSpPr>
        <p:spPr>
          <a:xfrm>
            <a:off x="5791200" y="685799"/>
            <a:ext cx="5486400" cy="5486400"/>
          </a:xfrm>
          <a:prstGeom prst="roundRect">
            <a:avLst>
              <a:gd name="adj" fmla="val 2670"/>
            </a:avLst>
          </a:prstGeom>
          <a:solidFill>
            <a:schemeClr val="tx1">
              <a:lumMod val="65000"/>
              <a:lumOff val="35000"/>
            </a:schemeClr>
          </a:solidFill>
        </p:spPr>
        <p:txBody>
          <a:bodyPr lIns="182880" tIns="182880"/>
          <a:lstStyle>
            <a:lvl1pPr marL="0" indent="0">
              <a:buNone/>
              <a:defRPr>
                <a:solidFill>
                  <a:schemeClr val="bg1"/>
                </a:solidFill>
              </a:defRPr>
            </a:lvl1pPr>
          </a:lstStyle>
          <a:p>
            <a:r>
              <a:rPr lang="en-US"/>
              <a:t>Insert Image</a:t>
            </a:r>
          </a:p>
        </p:txBody>
      </p:sp>
    </p:spTree>
    <p:extLst>
      <p:ext uri="{BB962C8B-B14F-4D97-AF65-F5344CB8AC3E}">
        <p14:creationId xmlns:p14="http://schemas.microsoft.com/office/powerpoint/2010/main" val="572516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Photo Left Reverse">
    <p:bg>
      <p:bgPr>
        <a:gradFill>
          <a:gsLst>
            <a:gs pos="86000">
              <a:schemeClr val="tx1"/>
            </a:gs>
            <a:gs pos="30000">
              <a:srgbClr val="222222"/>
            </a:gs>
            <a:gs pos="0">
              <a:srgbClr val="666666"/>
            </a:gs>
          </a:gsLst>
          <a:lin ang="8100000" scaled="1"/>
        </a:gra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1329C8D-1A8C-96B8-C255-62EB6BC7D328}"/>
              </a:ext>
            </a:extLst>
          </p:cNvPr>
          <p:cNvSpPr>
            <a:spLocks noGrp="1"/>
          </p:cNvSpPr>
          <p:nvPr>
            <p:ph type="pic" sz="quarter" idx="13" hasCustomPrompt="1"/>
          </p:nvPr>
        </p:nvSpPr>
        <p:spPr>
          <a:xfrm>
            <a:off x="0" y="0"/>
            <a:ext cx="6781800" cy="6858000"/>
          </a:xfrm>
          <a:noFill/>
        </p:spPr>
        <p:txBody>
          <a:bodyPr lIns="365760" tIns="365760"/>
          <a:lstStyle>
            <a:lvl1pPr marL="0" indent="0">
              <a:buNone/>
              <a:defRPr>
                <a:solidFill>
                  <a:schemeClr val="bg1"/>
                </a:solidFill>
              </a:defRPr>
            </a:lvl1pPr>
          </a:lstStyle>
          <a:p>
            <a:r>
              <a:rPr lang="en-US"/>
              <a:t>Insert Image</a:t>
            </a:r>
          </a:p>
        </p:txBody>
      </p:sp>
      <p:sp>
        <p:nvSpPr>
          <p:cNvPr id="2" name="Title 1">
            <a:extLst>
              <a:ext uri="{FF2B5EF4-FFF2-40B4-BE49-F238E27FC236}">
                <a16:creationId xmlns:a16="http://schemas.microsoft.com/office/drawing/2014/main" id="{4968C81C-8BC4-D0E1-4629-CCE6D24D8283}"/>
              </a:ext>
            </a:extLst>
          </p:cNvPr>
          <p:cNvSpPr>
            <a:spLocks noGrp="1"/>
          </p:cNvSpPr>
          <p:nvPr>
            <p:ph type="title" hasCustomPrompt="1"/>
          </p:nvPr>
        </p:nvSpPr>
        <p:spPr>
          <a:xfrm>
            <a:off x="7684088" y="914401"/>
            <a:ext cx="3669712" cy="1371600"/>
          </a:xfrm>
        </p:spPr>
        <p:txBody>
          <a:bodyPr bIns="182880" anchor="b" anchorCtr="0"/>
          <a:lstStyle>
            <a:lvl1pPr>
              <a:defRPr sz="4000" spc="-150">
                <a:solidFill>
                  <a:schemeClr val="bg1"/>
                </a:solidFill>
              </a:defRPr>
            </a:lvl1pPr>
          </a:lstStyle>
          <a:p>
            <a:r>
              <a:rPr lang="en-US"/>
              <a:t>Slide Headline</a:t>
            </a:r>
          </a:p>
        </p:txBody>
      </p:sp>
      <p:sp>
        <p:nvSpPr>
          <p:cNvPr id="3" name="Footer Placeholder 2">
            <a:extLst>
              <a:ext uri="{FF2B5EF4-FFF2-40B4-BE49-F238E27FC236}">
                <a16:creationId xmlns:a16="http://schemas.microsoft.com/office/drawing/2014/main" id="{C2DE8F90-6C33-94EC-2FE5-3CFA1F5CBE87}"/>
              </a:ext>
            </a:extLst>
          </p:cNvPr>
          <p:cNvSpPr>
            <a:spLocks noGrp="1"/>
          </p:cNvSpPr>
          <p:nvPr>
            <p:ph type="ftr" sz="quarter" idx="10"/>
          </p:nvPr>
        </p:nvSpPr>
        <p:spPr>
          <a:xfrm>
            <a:off x="7696200" y="6488884"/>
            <a:ext cx="3200400" cy="228600"/>
          </a:xfrm>
        </p:spPr>
        <p:txBody>
          <a:bodyPr/>
          <a:lstStyle>
            <a:lvl1pPr>
              <a:defRPr>
                <a:solidFill>
                  <a:schemeClr val="bg1">
                    <a:alpha val="50000"/>
                  </a:schemeClr>
                </a:solidFill>
              </a:defRPr>
            </a:lvl1pPr>
          </a:lstStyle>
          <a:p>
            <a:endParaRPr lang="en-US"/>
          </a:p>
        </p:txBody>
      </p:sp>
      <p:sp>
        <p:nvSpPr>
          <p:cNvPr id="6" name="Text Placeholder 5">
            <a:extLst>
              <a:ext uri="{FF2B5EF4-FFF2-40B4-BE49-F238E27FC236}">
                <a16:creationId xmlns:a16="http://schemas.microsoft.com/office/drawing/2014/main" id="{A8CE8756-AE3E-4024-CD1F-301A94C266FA}"/>
              </a:ext>
            </a:extLst>
          </p:cNvPr>
          <p:cNvSpPr>
            <a:spLocks noGrp="1"/>
          </p:cNvSpPr>
          <p:nvPr>
            <p:ph type="body" sz="quarter" idx="12" hasCustomPrompt="1"/>
          </p:nvPr>
        </p:nvSpPr>
        <p:spPr>
          <a:xfrm>
            <a:off x="7696200" y="2286000"/>
            <a:ext cx="3657600" cy="3657600"/>
          </a:xfrm>
        </p:spPr>
        <p:txBody>
          <a:bodyPr/>
          <a:lstStyle>
            <a:lvl1pPr marL="0" indent="0" algn="l">
              <a:buNone/>
              <a:defRPr>
                <a:solidFill>
                  <a:schemeClr val="bg1"/>
                </a:solidFill>
              </a:defRPr>
            </a:lvl1pPr>
            <a:lvl2pPr marL="177800" indent="0" algn="l">
              <a:buNone/>
              <a:defRPr/>
            </a:lvl2pPr>
            <a:lvl3pPr marL="287338" indent="0" algn="l">
              <a:buNone/>
              <a:defRPr/>
            </a:lvl3pPr>
            <a:lvl4pPr marL="465137" indent="0" algn="l">
              <a:buNone/>
              <a:defRPr/>
            </a:lvl4pPr>
            <a:lvl5pPr marL="635000" indent="0" algn="l">
              <a:buNone/>
              <a:defRPr/>
            </a:lvl5pPr>
          </a:lstStyle>
          <a:p>
            <a:pPr lvl="0"/>
            <a:r>
              <a:rPr lang="en-US"/>
              <a:t>Body copy here</a:t>
            </a:r>
          </a:p>
        </p:txBody>
      </p:sp>
      <p:sp>
        <p:nvSpPr>
          <p:cNvPr id="4" name="Slide Number Placeholder 3">
            <a:extLst>
              <a:ext uri="{FF2B5EF4-FFF2-40B4-BE49-F238E27FC236}">
                <a16:creationId xmlns:a16="http://schemas.microsoft.com/office/drawing/2014/main" id="{F867DBDD-30FE-A545-2D1C-45CC358BE86D}"/>
              </a:ext>
            </a:extLst>
          </p:cNvPr>
          <p:cNvSpPr>
            <a:spLocks noGrp="1"/>
          </p:cNvSpPr>
          <p:nvPr>
            <p:ph type="sldNum" sz="quarter" idx="14"/>
          </p:nvPr>
        </p:nvSpPr>
        <p:spPr/>
        <p:txBody>
          <a:bodyPr/>
          <a:lstStyle>
            <a:lvl1pPr>
              <a:defRPr>
                <a:solidFill>
                  <a:schemeClr val="bg1"/>
                </a:solidFill>
              </a:defRPr>
            </a:lvl1pPr>
          </a:lstStyle>
          <a:p>
            <a:fld id="{59F4C2C2-D810-4C4F-B43D-1CC8DBDFC0E5}" type="slidenum">
              <a:rPr lang="en-US" smtClean="0"/>
              <a:pPr/>
              <a:t>‹#›</a:t>
            </a:fld>
            <a:endParaRPr lang="en-US"/>
          </a:p>
        </p:txBody>
      </p:sp>
    </p:spTree>
    <p:extLst>
      <p:ext uri="{BB962C8B-B14F-4D97-AF65-F5344CB8AC3E}">
        <p14:creationId xmlns:p14="http://schemas.microsoft.com/office/powerpoint/2010/main" val="3400191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Photo Offset">
    <p:bg>
      <p:bgPr>
        <a:gradFill>
          <a:gsLst>
            <a:gs pos="86000">
              <a:schemeClr val="tx1"/>
            </a:gs>
            <a:gs pos="30000">
              <a:srgbClr val="222222"/>
            </a:gs>
            <a:gs pos="0">
              <a:srgbClr val="666666"/>
            </a:gs>
          </a:gsLst>
          <a:lin ang="3000000" scaled="0"/>
        </a:gra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82F75FB-2517-4284-AF71-5E2D3572810E}"/>
              </a:ext>
            </a:extLst>
          </p:cNvPr>
          <p:cNvSpPr/>
          <p:nvPr userDrawn="1"/>
        </p:nvSpPr>
        <p:spPr>
          <a:xfrm>
            <a:off x="3124200" y="3657600"/>
            <a:ext cx="9067800" cy="3200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68C81C-8BC4-D0E1-4629-CCE6D24D8283}"/>
              </a:ext>
            </a:extLst>
          </p:cNvPr>
          <p:cNvSpPr>
            <a:spLocks noGrp="1"/>
          </p:cNvSpPr>
          <p:nvPr>
            <p:ph type="title" hasCustomPrompt="1"/>
          </p:nvPr>
        </p:nvSpPr>
        <p:spPr>
          <a:xfrm>
            <a:off x="3569288" y="4578096"/>
            <a:ext cx="7784512" cy="451104"/>
          </a:xfrm>
        </p:spPr>
        <p:txBody>
          <a:bodyPr/>
          <a:lstStyle>
            <a:lvl1pPr>
              <a:defRPr sz="4000" spc="-150"/>
            </a:lvl1pPr>
          </a:lstStyle>
          <a:p>
            <a:r>
              <a:rPr lang="en-US"/>
              <a:t>Slide Headline</a:t>
            </a:r>
          </a:p>
        </p:txBody>
      </p:sp>
      <p:sp>
        <p:nvSpPr>
          <p:cNvPr id="3" name="Footer Placeholder 2">
            <a:extLst>
              <a:ext uri="{FF2B5EF4-FFF2-40B4-BE49-F238E27FC236}">
                <a16:creationId xmlns:a16="http://schemas.microsoft.com/office/drawing/2014/main" id="{C2DE8F90-6C33-94EC-2FE5-3CFA1F5CBE87}"/>
              </a:ext>
            </a:extLst>
          </p:cNvPr>
          <p:cNvSpPr>
            <a:spLocks noGrp="1"/>
          </p:cNvSpPr>
          <p:nvPr>
            <p:ph type="ftr" sz="quarter" idx="10"/>
          </p:nvPr>
        </p:nvSpPr>
        <p:spPr>
          <a:xfrm>
            <a:off x="3581400" y="6488884"/>
            <a:ext cx="7315200" cy="228600"/>
          </a:xfrm>
        </p:spPr>
        <p:txBody>
          <a:bodyPr/>
          <a:lstStyle/>
          <a:p>
            <a:endParaRPr lang="en-US"/>
          </a:p>
        </p:txBody>
      </p:sp>
      <p:sp>
        <p:nvSpPr>
          <p:cNvPr id="4" name="Slide Number Placeholder 3">
            <a:extLst>
              <a:ext uri="{FF2B5EF4-FFF2-40B4-BE49-F238E27FC236}">
                <a16:creationId xmlns:a16="http://schemas.microsoft.com/office/drawing/2014/main" id="{9AEB8B62-1B7B-318C-720E-601D93AFA9BF}"/>
              </a:ext>
            </a:extLst>
          </p:cNvPr>
          <p:cNvSpPr>
            <a:spLocks noGrp="1"/>
          </p:cNvSpPr>
          <p:nvPr>
            <p:ph type="sldNum" sz="quarter" idx="11"/>
          </p:nvPr>
        </p:nvSpPr>
        <p:spPr/>
        <p:txBody>
          <a:bodyPr/>
          <a:lstStyle/>
          <a:p>
            <a:fld id="{59F4C2C2-D810-4C4F-B43D-1CC8DBDFC0E5}" type="slidenum">
              <a:rPr lang="en-US" smtClean="0"/>
              <a:pPr/>
              <a:t>‹#›</a:t>
            </a:fld>
            <a:endParaRPr lang="en-US"/>
          </a:p>
        </p:txBody>
      </p:sp>
      <p:sp>
        <p:nvSpPr>
          <p:cNvPr id="9" name="Picture Placeholder 4">
            <a:extLst>
              <a:ext uri="{FF2B5EF4-FFF2-40B4-BE49-F238E27FC236}">
                <a16:creationId xmlns:a16="http://schemas.microsoft.com/office/drawing/2014/main" id="{7BBD6D57-07EA-03CE-58E9-2141C994FA92}"/>
              </a:ext>
            </a:extLst>
          </p:cNvPr>
          <p:cNvSpPr>
            <a:spLocks noGrp="1"/>
          </p:cNvSpPr>
          <p:nvPr>
            <p:ph type="pic" sz="quarter" idx="12" hasCustomPrompt="1"/>
          </p:nvPr>
        </p:nvSpPr>
        <p:spPr>
          <a:xfrm>
            <a:off x="1752600" y="457200"/>
            <a:ext cx="7315200" cy="3657600"/>
          </a:xfrm>
          <a:prstGeom prst="roundRect">
            <a:avLst>
              <a:gd name="adj" fmla="val 2670"/>
            </a:avLst>
          </a:prstGeom>
          <a:solidFill>
            <a:schemeClr val="tx1">
              <a:lumMod val="65000"/>
              <a:lumOff val="35000"/>
            </a:schemeClr>
          </a:solidFill>
        </p:spPr>
        <p:txBody>
          <a:bodyPr lIns="182880" tIns="182880"/>
          <a:lstStyle>
            <a:lvl1pPr marL="0" indent="0">
              <a:buNone/>
              <a:defRPr>
                <a:solidFill>
                  <a:schemeClr val="bg1"/>
                </a:solidFill>
              </a:defRPr>
            </a:lvl1pPr>
          </a:lstStyle>
          <a:p>
            <a:r>
              <a:rPr lang="en-US"/>
              <a:t>Insert Image</a:t>
            </a:r>
          </a:p>
        </p:txBody>
      </p:sp>
      <p:sp>
        <p:nvSpPr>
          <p:cNvPr id="5" name="TextBox 4">
            <a:extLst>
              <a:ext uri="{FF2B5EF4-FFF2-40B4-BE49-F238E27FC236}">
                <a16:creationId xmlns:a16="http://schemas.microsoft.com/office/drawing/2014/main" id="{D41D6FC6-DDAE-CE3F-FD61-854815BE5141}"/>
              </a:ext>
            </a:extLst>
          </p:cNvPr>
          <p:cNvSpPr txBox="1"/>
          <p:nvPr userDrawn="1"/>
        </p:nvSpPr>
        <p:spPr>
          <a:xfrm>
            <a:off x="152400" y="132806"/>
            <a:ext cx="3453441" cy="76944"/>
          </a:xfrm>
          <a:prstGeom prst="rect">
            <a:avLst/>
          </a:prstGeom>
          <a:noFill/>
        </p:spPr>
        <p:txBody>
          <a:bodyPr wrap="square" lIns="0" tIns="0" rIns="0" bIns="0" rtlCol="0">
            <a:spAutoFit/>
          </a:bodyPr>
          <a:lstStyle/>
          <a:p>
            <a:r>
              <a:rPr lang="en-US" sz="500" b="0" i="0" spc="300">
                <a:solidFill>
                  <a:schemeClr val="bg1"/>
                </a:solidFill>
                <a:latin typeface="Aptos Serif" panose="02020604070405020304" pitchFamily="18" charset="0"/>
                <a:cs typeface="Aptos Serif" panose="02020604070405020304" pitchFamily="18" charset="0"/>
              </a:rPr>
              <a:t>NBCUNIVERSAL</a:t>
            </a:r>
          </a:p>
        </p:txBody>
      </p:sp>
    </p:spTree>
    <p:extLst>
      <p:ext uri="{BB962C8B-B14F-4D97-AF65-F5344CB8AC3E}">
        <p14:creationId xmlns:p14="http://schemas.microsoft.com/office/powerpoint/2010/main" val="3524811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hoto Lower Horizontal">
    <p:bg>
      <p:bgPr>
        <a:solidFill>
          <a:schemeClr val="bg1"/>
        </a:solidFill>
        <a:effectLst/>
      </p:bgPr>
    </p:bg>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id="{AEBAD4A2-6673-9903-8CDD-428203C1A176}"/>
              </a:ext>
            </a:extLst>
          </p:cNvPr>
          <p:cNvSpPr>
            <a:spLocks noGrp="1"/>
          </p:cNvSpPr>
          <p:nvPr>
            <p:ph type="pic" sz="quarter" idx="15" hasCustomPrompt="1"/>
          </p:nvPr>
        </p:nvSpPr>
        <p:spPr>
          <a:xfrm>
            <a:off x="0" y="1828800"/>
            <a:ext cx="12192000" cy="5029200"/>
          </a:xfrm>
          <a:solidFill>
            <a:schemeClr val="tx1">
              <a:lumMod val="65000"/>
              <a:lumOff val="35000"/>
            </a:schemeClr>
          </a:solidFill>
        </p:spPr>
        <p:txBody>
          <a:bodyPr lIns="365760" tIns="365760"/>
          <a:lstStyle>
            <a:lvl1pPr marL="0" indent="0">
              <a:buNone/>
              <a:defRPr>
                <a:solidFill>
                  <a:schemeClr val="bg1"/>
                </a:solidFill>
              </a:defRPr>
            </a:lvl1pPr>
          </a:lstStyle>
          <a:p>
            <a:r>
              <a:rPr lang="en-US"/>
              <a:t>Insert Image</a:t>
            </a:r>
          </a:p>
        </p:txBody>
      </p:sp>
      <p:sp>
        <p:nvSpPr>
          <p:cNvPr id="3" name="Footer Placeholder 2">
            <a:extLst>
              <a:ext uri="{FF2B5EF4-FFF2-40B4-BE49-F238E27FC236}">
                <a16:creationId xmlns:a16="http://schemas.microsoft.com/office/drawing/2014/main" id="{C2DE8F90-6C33-94EC-2FE5-3CFA1F5CBE87}"/>
              </a:ext>
            </a:extLst>
          </p:cNvPr>
          <p:cNvSpPr>
            <a:spLocks noGrp="1"/>
          </p:cNvSpPr>
          <p:nvPr>
            <p:ph type="ftr" sz="quarter" idx="10"/>
          </p:nvPr>
        </p:nvSpPr>
        <p:spPr/>
        <p:txBody>
          <a:bodyPr/>
          <a:lstStyle>
            <a:lvl1pPr>
              <a:defRPr>
                <a:solidFill>
                  <a:schemeClr val="bg1">
                    <a:alpha val="50000"/>
                  </a:schemeClr>
                </a:solidFill>
              </a:defRPr>
            </a:lvl1pPr>
          </a:lstStyle>
          <a:p>
            <a:endParaRPr lang="en-US"/>
          </a:p>
        </p:txBody>
      </p:sp>
      <p:sp>
        <p:nvSpPr>
          <p:cNvPr id="4" name="Slide Number Placeholder 3">
            <a:extLst>
              <a:ext uri="{FF2B5EF4-FFF2-40B4-BE49-F238E27FC236}">
                <a16:creationId xmlns:a16="http://schemas.microsoft.com/office/drawing/2014/main" id="{9AEB8B62-1B7B-318C-720E-601D93AFA9BF}"/>
              </a:ext>
            </a:extLst>
          </p:cNvPr>
          <p:cNvSpPr>
            <a:spLocks noGrp="1"/>
          </p:cNvSpPr>
          <p:nvPr>
            <p:ph type="sldNum" sz="quarter" idx="11"/>
          </p:nvPr>
        </p:nvSpPr>
        <p:spPr/>
        <p:txBody>
          <a:bodyPr/>
          <a:lstStyle>
            <a:lvl1pPr>
              <a:defRPr>
                <a:solidFill>
                  <a:schemeClr val="bg1"/>
                </a:solidFill>
              </a:defRPr>
            </a:lvl1pPr>
          </a:lstStyle>
          <a:p>
            <a:fld id="{59F4C2C2-D810-4C4F-B43D-1CC8DBDFC0E5}" type="slidenum">
              <a:rPr lang="en-US" smtClean="0"/>
              <a:pPr/>
              <a:t>‹#›</a:t>
            </a:fld>
            <a:endParaRPr lang="en-US"/>
          </a:p>
        </p:txBody>
      </p:sp>
      <p:sp>
        <p:nvSpPr>
          <p:cNvPr id="2" name="Title 1">
            <a:extLst>
              <a:ext uri="{FF2B5EF4-FFF2-40B4-BE49-F238E27FC236}">
                <a16:creationId xmlns:a16="http://schemas.microsoft.com/office/drawing/2014/main" id="{4968C81C-8BC4-D0E1-4629-CCE6D24D8283}"/>
              </a:ext>
            </a:extLst>
          </p:cNvPr>
          <p:cNvSpPr>
            <a:spLocks noGrp="1"/>
          </p:cNvSpPr>
          <p:nvPr>
            <p:ph type="title" hasCustomPrompt="1"/>
          </p:nvPr>
        </p:nvSpPr>
        <p:spPr>
          <a:xfrm>
            <a:off x="826088" y="1463040"/>
            <a:ext cx="6819900" cy="451104"/>
          </a:xfrm>
        </p:spPr>
        <p:txBody>
          <a:bodyPr/>
          <a:lstStyle>
            <a:lvl1pPr>
              <a:defRPr sz="4000" spc="-150"/>
            </a:lvl1pPr>
          </a:lstStyle>
          <a:p>
            <a:r>
              <a:rPr lang="en-US"/>
              <a:t>Slide Headline</a:t>
            </a:r>
          </a:p>
        </p:txBody>
      </p:sp>
      <p:sp>
        <p:nvSpPr>
          <p:cNvPr id="7" name="Text Placeholder 5">
            <a:extLst>
              <a:ext uri="{FF2B5EF4-FFF2-40B4-BE49-F238E27FC236}">
                <a16:creationId xmlns:a16="http://schemas.microsoft.com/office/drawing/2014/main" id="{144643D6-43CA-D28C-8CB7-D4EB63300C11}"/>
              </a:ext>
            </a:extLst>
          </p:cNvPr>
          <p:cNvSpPr>
            <a:spLocks noGrp="1"/>
          </p:cNvSpPr>
          <p:nvPr>
            <p:ph type="body" sz="quarter" idx="16" hasCustomPrompt="1"/>
          </p:nvPr>
        </p:nvSpPr>
        <p:spPr>
          <a:xfrm>
            <a:off x="838200" y="2743200"/>
            <a:ext cx="3657600" cy="3657600"/>
          </a:xfrm>
        </p:spPr>
        <p:txBody>
          <a:bodyPr/>
          <a:lstStyle>
            <a:lvl1pPr marL="0" indent="0" algn="l">
              <a:buNone/>
              <a:defRPr>
                <a:solidFill>
                  <a:schemeClr val="bg1"/>
                </a:solidFill>
              </a:defRPr>
            </a:lvl1pPr>
            <a:lvl2pPr marL="177800" indent="0" algn="l">
              <a:buNone/>
              <a:defRPr/>
            </a:lvl2pPr>
            <a:lvl3pPr marL="287338" indent="0" algn="l">
              <a:buNone/>
              <a:defRPr/>
            </a:lvl3pPr>
            <a:lvl4pPr marL="465137" indent="0" algn="l">
              <a:buNone/>
              <a:defRPr/>
            </a:lvl4pPr>
            <a:lvl5pPr marL="635000" indent="0" algn="l">
              <a:buNone/>
              <a:defRPr/>
            </a:lvl5pPr>
          </a:lstStyle>
          <a:p>
            <a:pPr lvl="0"/>
            <a:r>
              <a:rPr lang="en-US"/>
              <a:t>Body copy here</a:t>
            </a:r>
          </a:p>
        </p:txBody>
      </p:sp>
    </p:spTree>
    <p:extLst>
      <p:ext uri="{BB962C8B-B14F-4D97-AF65-F5344CB8AC3E}">
        <p14:creationId xmlns:p14="http://schemas.microsoft.com/office/powerpoint/2010/main" val="3853544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hoto Left Thir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8C81C-8BC4-D0E1-4629-CCE6D24D8283}"/>
              </a:ext>
            </a:extLst>
          </p:cNvPr>
          <p:cNvSpPr>
            <a:spLocks noGrp="1"/>
          </p:cNvSpPr>
          <p:nvPr>
            <p:ph type="title" hasCustomPrompt="1"/>
          </p:nvPr>
        </p:nvSpPr>
        <p:spPr>
          <a:xfrm>
            <a:off x="4940888" y="685800"/>
            <a:ext cx="6286500" cy="685800"/>
          </a:xfrm>
        </p:spPr>
        <p:txBody>
          <a:bodyPr/>
          <a:lstStyle/>
          <a:p>
            <a:r>
              <a:rPr lang="en-US"/>
              <a:t>Slide Headline</a:t>
            </a:r>
          </a:p>
        </p:txBody>
      </p:sp>
      <p:sp>
        <p:nvSpPr>
          <p:cNvPr id="3" name="Footer Placeholder 2">
            <a:extLst>
              <a:ext uri="{FF2B5EF4-FFF2-40B4-BE49-F238E27FC236}">
                <a16:creationId xmlns:a16="http://schemas.microsoft.com/office/drawing/2014/main" id="{C2DE8F90-6C33-94EC-2FE5-3CFA1F5CBE87}"/>
              </a:ext>
            </a:extLst>
          </p:cNvPr>
          <p:cNvSpPr>
            <a:spLocks noGrp="1"/>
          </p:cNvSpPr>
          <p:nvPr>
            <p:ph type="ftr" sz="quarter" idx="10"/>
          </p:nvPr>
        </p:nvSpPr>
        <p:spPr>
          <a:xfrm>
            <a:off x="4953000" y="6488884"/>
            <a:ext cx="5943600" cy="228600"/>
          </a:xfrm>
        </p:spPr>
        <p:txBody>
          <a:bodyPr/>
          <a:lstStyle/>
          <a:p>
            <a:endParaRPr lang="en-US"/>
          </a:p>
        </p:txBody>
      </p:sp>
      <p:sp>
        <p:nvSpPr>
          <p:cNvPr id="4" name="Slide Number Placeholder 3">
            <a:extLst>
              <a:ext uri="{FF2B5EF4-FFF2-40B4-BE49-F238E27FC236}">
                <a16:creationId xmlns:a16="http://schemas.microsoft.com/office/drawing/2014/main" id="{9AEB8B62-1B7B-318C-720E-601D93AFA9BF}"/>
              </a:ext>
            </a:extLst>
          </p:cNvPr>
          <p:cNvSpPr>
            <a:spLocks noGrp="1"/>
          </p:cNvSpPr>
          <p:nvPr>
            <p:ph type="sldNum" sz="quarter" idx="11"/>
          </p:nvPr>
        </p:nvSpPr>
        <p:spPr/>
        <p:txBody>
          <a:bodyPr/>
          <a:lstStyle/>
          <a:p>
            <a:fld id="{59F4C2C2-D810-4C4F-B43D-1CC8DBDFC0E5}" type="slidenum">
              <a:rPr lang="en-US" smtClean="0"/>
              <a:pPr/>
              <a:t>‹#›</a:t>
            </a:fld>
            <a:endParaRPr lang="en-US"/>
          </a:p>
        </p:txBody>
      </p:sp>
      <p:sp>
        <p:nvSpPr>
          <p:cNvPr id="12" name="Picture Placeholder 7">
            <a:extLst>
              <a:ext uri="{FF2B5EF4-FFF2-40B4-BE49-F238E27FC236}">
                <a16:creationId xmlns:a16="http://schemas.microsoft.com/office/drawing/2014/main" id="{AC02D959-EB24-50C4-F5CD-978395B8D1E6}"/>
              </a:ext>
            </a:extLst>
          </p:cNvPr>
          <p:cNvSpPr>
            <a:spLocks noGrp="1"/>
          </p:cNvSpPr>
          <p:nvPr>
            <p:ph type="pic" sz="quarter" idx="15" hasCustomPrompt="1"/>
          </p:nvPr>
        </p:nvSpPr>
        <p:spPr>
          <a:xfrm>
            <a:off x="0" y="0"/>
            <a:ext cx="4038600" cy="6858000"/>
          </a:xfrm>
          <a:solidFill>
            <a:schemeClr val="tx1">
              <a:lumMod val="65000"/>
              <a:lumOff val="35000"/>
            </a:schemeClr>
          </a:solidFill>
        </p:spPr>
        <p:txBody>
          <a:bodyPr lIns="365760" tIns="365760"/>
          <a:lstStyle>
            <a:lvl1pPr marL="0" indent="0">
              <a:buNone/>
              <a:defRPr>
                <a:solidFill>
                  <a:schemeClr val="bg1"/>
                </a:solidFill>
              </a:defRPr>
            </a:lvl1pPr>
          </a:lstStyle>
          <a:p>
            <a:r>
              <a:rPr lang="en-US"/>
              <a:t>Insert Image</a:t>
            </a:r>
          </a:p>
        </p:txBody>
      </p:sp>
      <p:sp>
        <p:nvSpPr>
          <p:cNvPr id="5" name="Text Placeholder 8">
            <a:extLst>
              <a:ext uri="{FF2B5EF4-FFF2-40B4-BE49-F238E27FC236}">
                <a16:creationId xmlns:a16="http://schemas.microsoft.com/office/drawing/2014/main" id="{B4869A6D-28C6-8178-BB56-8BCE97172139}"/>
              </a:ext>
            </a:extLst>
          </p:cNvPr>
          <p:cNvSpPr>
            <a:spLocks noGrp="1"/>
          </p:cNvSpPr>
          <p:nvPr>
            <p:ph type="body" sz="quarter" idx="12"/>
          </p:nvPr>
        </p:nvSpPr>
        <p:spPr>
          <a:xfrm>
            <a:off x="4940888" y="1566249"/>
            <a:ext cx="6286500" cy="4341147"/>
          </a:xfrm>
        </p:spPr>
        <p:txBody>
          <a:bodyPr/>
          <a:lstStyle>
            <a:lvl1pPr marL="0" indent="0">
              <a:lnSpc>
                <a:spcPct val="90000"/>
              </a:lnSpc>
              <a:spcBef>
                <a:spcPts val="1000"/>
              </a:spcBef>
              <a:buNone/>
              <a:defRPr>
                <a:solidFill>
                  <a:schemeClr val="bg1"/>
                </a:solidFill>
              </a:defRPr>
            </a:lvl1pPr>
            <a:lvl2pPr marL="177800" indent="0">
              <a:lnSpc>
                <a:spcPct val="90000"/>
              </a:lnSpc>
              <a:spcBef>
                <a:spcPts val="1000"/>
              </a:spcBef>
              <a:buNone/>
              <a:defRPr>
                <a:solidFill>
                  <a:schemeClr val="bg1"/>
                </a:solidFill>
              </a:defRPr>
            </a:lvl2pPr>
            <a:lvl3pPr marL="287338" indent="0">
              <a:lnSpc>
                <a:spcPct val="90000"/>
              </a:lnSpc>
              <a:spcBef>
                <a:spcPts val="1000"/>
              </a:spcBef>
              <a:buNone/>
              <a:defRPr>
                <a:solidFill>
                  <a:schemeClr val="bg1"/>
                </a:solidFill>
              </a:defRPr>
            </a:lvl3pPr>
            <a:lvl4pPr marL="465137" indent="0">
              <a:lnSpc>
                <a:spcPct val="90000"/>
              </a:lnSpc>
              <a:spcBef>
                <a:spcPts val="1000"/>
              </a:spcBef>
              <a:buNone/>
              <a:defRPr>
                <a:solidFill>
                  <a:schemeClr val="bg1"/>
                </a:solidFill>
              </a:defRPr>
            </a:lvl4pPr>
            <a:lvl5pPr marL="635000" indent="0">
              <a:lnSpc>
                <a:spcPct val="90000"/>
              </a:lnSpc>
              <a:spcBef>
                <a:spcPts val="1000"/>
              </a:spcBef>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0315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hoto Right Third">
    <p:spTree>
      <p:nvGrpSpPr>
        <p:cNvPr id="1" name=""/>
        <p:cNvGrpSpPr/>
        <p:nvPr/>
      </p:nvGrpSpPr>
      <p:grpSpPr>
        <a:xfrm>
          <a:off x="0" y="0"/>
          <a:ext cx="0" cy="0"/>
          <a:chOff x="0" y="0"/>
          <a:chExt cx="0" cy="0"/>
        </a:xfrm>
      </p:grpSpPr>
      <p:sp>
        <p:nvSpPr>
          <p:cNvPr id="12" name="Picture Placeholder 7">
            <a:extLst>
              <a:ext uri="{FF2B5EF4-FFF2-40B4-BE49-F238E27FC236}">
                <a16:creationId xmlns:a16="http://schemas.microsoft.com/office/drawing/2014/main" id="{AC02D959-EB24-50C4-F5CD-978395B8D1E6}"/>
              </a:ext>
            </a:extLst>
          </p:cNvPr>
          <p:cNvSpPr>
            <a:spLocks noGrp="1"/>
          </p:cNvSpPr>
          <p:nvPr>
            <p:ph type="pic" sz="quarter" idx="15" hasCustomPrompt="1"/>
          </p:nvPr>
        </p:nvSpPr>
        <p:spPr>
          <a:xfrm>
            <a:off x="8153400" y="0"/>
            <a:ext cx="4038600" cy="6858000"/>
          </a:xfrm>
          <a:solidFill>
            <a:schemeClr val="tx1">
              <a:lumMod val="65000"/>
              <a:lumOff val="35000"/>
            </a:schemeClr>
          </a:solidFill>
        </p:spPr>
        <p:txBody>
          <a:bodyPr lIns="365760" tIns="365760"/>
          <a:lstStyle>
            <a:lvl1pPr marL="0" indent="0">
              <a:buNone/>
              <a:defRPr>
                <a:solidFill>
                  <a:schemeClr val="bg1"/>
                </a:solidFill>
              </a:defRPr>
            </a:lvl1pPr>
          </a:lstStyle>
          <a:p>
            <a:r>
              <a:rPr lang="en-US"/>
              <a:t>Insert Image</a:t>
            </a:r>
          </a:p>
        </p:txBody>
      </p:sp>
      <p:sp>
        <p:nvSpPr>
          <p:cNvPr id="2" name="Title 1">
            <a:extLst>
              <a:ext uri="{FF2B5EF4-FFF2-40B4-BE49-F238E27FC236}">
                <a16:creationId xmlns:a16="http://schemas.microsoft.com/office/drawing/2014/main" id="{4968C81C-8BC4-D0E1-4629-CCE6D24D8283}"/>
              </a:ext>
            </a:extLst>
          </p:cNvPr>
          <p:cNvSpPr>
            <a:spLocks noGrp="1"/>
          </p:cNvSpPr>
          <p:nvPr>
            <p:ph type="title" hasCustomPrompt="1"/>
          </p:nvPr>
        </p:nvSpPr>
        <p:spPr>
          <a:xfrm>
            <a:off x="822960" y="685800"/>
            <a:ext cx="6286500" cy="685800"/>
          </a:xfrm>
        </p:spPr>
        <p:txBody>
          <a:bodyPr/>
          <a:lstStyle/>
          <a:p>
            <a:r>
              <a:rPr lang="en-US"/>
              <a:t>Slide Headline</a:t>
            </a:r>
          </a:p>
        </p:txBody>
      </p:sp>
      <p:sp>
        <p:nvSpPr>
          <p:cNvPr id="3" name="Footer Placeholder 2">
            <a:extLst>
              <a:ext uri="{FF2B5EF4-FFF2-40B4-BE49-F238E27FC236}">
                <a16:creationId xmlns:a16="http://schemas.microsoft.com/office/drawing/2014/main" id="{C2DE8F90-6C33-94EC-2FE5-3CFA1F5CBE87}"/>
              </a:ext>
            </a:extLst>
          </p:cNvPr>
          <p:cNvSpPr>
            <a:spLocks noGrp="1"/>
          </p:cNvSpPr>
          <p:nvPr>
            <p:ph type="ftr" sz="quarter" idx="10"/>
          </p:nvPr>
        </p:nvSpPr>
        <p:spPr>
          <a:xfrm>
            <a:off x="850312" y="6488884"/>
            <a:ext cx="5943600" cy="228600"/>
          </a:xfrm>
        </p:spPr>
        <p:txBody>
          <a:bodyPr/>
          <a:lstStyle/>
          <a:p>
            <a:endParaRPr lang="en-US"/>
          </a:p>
        </p:txBody>
      </p:sp>
      <p:sp>
        <p:nvSpPr>
          <p:cNvPr id="4" name="Slide Number Placeholder 3">
            <a:extLst>
              <a:ext uri="{FF2B5EF4-FFF2-40B4-BE49-F238E27FC236}">
                <a16:creationId xmlns:a16="http://schemas.microsoft.com/office/drawing/2014/main" id="{9AEB8B62-1B7B-318C-720E-601D93AFA9BF}"/>
              </a:ext>
            </a:extLst>
          </p:cNvPr>
          <p:cNvSpPr>
            <a:spLocks noGrp="1"/>
          </p:cNvSpPr>
          <p:nvPr>
            <p:ph type="sldNum" sz="quarter" idx="11"/>
          </p:nvPr>
        </p:nvSpPr>
        <p:spPr/>
        <p:txBody>
          <a:bodyPr/>
          <a:lstStyle/>
          <a:p>
            <a:fld id="{59F4C2C2-D810-4C4F-B43D-1CC8DBDFC0E5}" type="slidenum">
              <a:rPr lang="en-US" smtClean="0"/>
              <a:pPr/>
              <a:t>‹#›</a:t>
            </a:fld>
            <a:endParaRPr lang="en-US"/>
          </a:p>
        </p:txBody>
      </p:sp>
      <p:sp>
        <p:nvSpPr>
          <p:cNvPr id="5" name="Text Placeholder 8">
            <a:extLst>
              <a:ext uri="{FF2B5EF4-FFF2-40B4-BE49-F238E27FC236}">
                <a16:creationId xmlns:a16="http://schemas.microsoft.com/office/drawing/2014/main" id="{0C5CB6E1-F453-6692-6DBA-341B9DC029DD}"/>
              </a:ext>
            </a:extLst>
          </p:cNvPr>
          <p:cNvSpPr>
            <a:spLocks noGrp="1"/>
          </p:cNvSpPr>
          <p:nvPr>
            <p:ph type="body" sz="quarter" idx="12"/>
          </p:nvPr>
        </p:nvSpPr>
        <p:spPr>
          <a:xfrm>
            <a:off x="822959" y="1509237"/>
            <a:ext cx="6286501" cy="4398160"/>
          </a:xfrm>
        </p:spPr>
        <p:txBody>
          <a:bodyPr/>
          <a:lstStyle>
            <a:lvl1pPr marL="0" indent="0">
              <a:lnSpc>
                <a:spcPct val="90000"/>
              </a:lnSpc>
              <a:spcBef>
                <a:spcPts val="1000"/>
              </a:spcBef>
              <a:buNone/>
              <a:defRPr>
                <a:solidFill>
                  <a:schemeClr val="tx1"/>
                </a:solidFill>
              </a:defRPr>
            </a:lvl1pPr>
            <a:lvl2pPr marL="177800" indent="0">
              <a:lnSpc>
                <a:spcPct val="90000"/>
              </a:lnSpc>
              <a:spcBef>
                <a:spcPts val="1000"/>
              </a:spcBef>
              <a:buNone/>
              <a:defRPr>
                <a:solidFill>
                  <a:schemeClr val="tx1"/>
                </a:solidFill>
              </a:defRPr>
            </a:lvl2pPr>
            <a:lvl3pPr marL="287338" indent="0">
              <a:lnSpc>
                <a:spcPct val="90000"/>
              </a:lnSpc>
              <a:spcBef>
                <a:spcPts val="1000"/>
              </a:spcBef>
              <a:buNone/>
              <a:defRPr>
                <a:solidFill>
                  <a:schemeClr val="tx1"/>
                </a:solidFill>
              </a:defRPr>
            </a:lvl3pPr>
            <a:lvl4pPr marL="465137" indent="0">
              <a:lnSpc>
                <a:spcPct val="90000"/>
              </a:lnSpc>
              <a:spcBef>
                <a:spcPts val="1000"/>
              </a:spcBef>
              <a:buNone/>
              <a:defRPr>
                <a:solidFill>
                  <a:schemeClr val="tx1"/>
                </a:solidFill>
              </a:defRPr>
            </a:lvl4pPr>
            <a:lvl5pPr marL="635000" indent="0">
              <a:lnSpc>
                <a:spcPct val="90000"/>
              </a:lnSpc>
              <a:spcBef>
                <a:spcPts val="1000"/>
              </a:spcBef>
              <a:buNone/>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9476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1760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3_Title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AAE36-D0BE-A289-EE2D-C80D4EAD8E4F}"/>
              </a:ext>
            </a:extLst>
          </p:cNvPr>
          <p:cNvSpPr>
            <a:spLocks noGrp="1"/>
          </p:cNvSpPr>
          <p:nvPr>
            <p:ph type="title"/>
          </p:nvPr>
        </p:nvSpPr>
        <p:spPr>
          <a:xfrm>
            <a:off x="723900" y="685800"/>
            <a:ext cx="10744200" cy="971062"/>
          </a:xfrm>
        </p:spPr>
        <p:txBody>
          <a:bodyPr>
            <a:noAutofit/>
          </a:bodyPr>
          <a:lstStyle>
            <a:lvl1pPr>
              <a:lnSpc>
                <a:spcPct val="80000"/>
              </a:lnSpc>
              <a:defRPr sz="2800" spc="-100" baseline="0"/>
            </a:lvl1pPr>
          </a:lstStyle>
          <a:p>
            <a:r>
              <a:rPr lang="en-US"/>
              <a:t>Click to edit Master title style</a:t>
            </a:r>
          </a:p>
        </p:txBody>
      </p:sp>
      <p:sp>
        <p:nvSpPr>
          <p:cNvPr id="4" name="Footer Placeholder 3">
            <a:extLst>
              <a:ext uri="{FF2B5EF4-FFF2-40B4-BE49-F238E27FC236}">
                <a16:creationId xmlns:a16="http://schemas.microsoft.com/office/drawing/2014/main" id="{2FDB846C-279B-BA6C-F56B-1FC2617AA54E}"/>
              </a:ext>
            </a:extLst>
          </p:cNvPr>
          <p:cNvSpPr>
            <a:spLocks noGrp="1"/>
          </p:cNvSpPr>
          <p:nvPr>
            <p:ph type="ftr" sz="quarter" idx="11"/>
          </p:nvPr>
        </p:nvSpPr>
        <p:spPr/>
        <p:txBody>
          <a:bodyPr>
            <a:noAutofit/>
          </a:bodyPr>
          <a:lstStyle/>
          <a:p>
            <a:endParaRPr lang="en-US"/>
          </a:p>
        </p:txBody>
      </p:sp>
      <p:sp>
        <p:nvSpPr>
          <p:cNvPr id="5" name="Slide Number Placeholder 4">
            <a:extLst>
              <a:ext uri="{FF2B5EF4-FFF2-40B4-BE49-F238E27FC236}">
                <a16:creationId xmlns:a16="http://schemas.microsoft.com/office/drawing/2014/main" id="{6AE2DC2B-5A65-DCC2-7E48-36C5B9246CD7}"/>
              </a:ext>
            </a:extLst>
          </p:cNvPr>
          <p:cNvSpPr>
            <a:spLocks noGrp="1"/>
          </p:cNvSpPr>
          <p:nvPr>
            <p:ph type="sldNum" sz="quarter" idx="12"/>
          </p:nvPr>
        </p:nvSpPr>
        <p:spPr/>
        <p:txBody>
          <a:bodyPr>
            <a:noAutofit/>
          </a:bodyPr>
          <a:lstStyle/>
          <a:p>
            <a:fld id="{59F4C2C2-D810-4C4F-B43D-1CC8DBDFC0E5}" type="slidenum">
              <a:rPr lang="en-US" smtClean="0"/>
              <a:t>‹#›</a:t>
            </a:fld>
            <a:endParaRPr lang="en-US"/>
          </a:p>
        </p:txBody>
      </p:sp>
    </p:spTree>
    <p:extLst>
      <p:ext uri="{BB962C8B-B14F-4D97-AF65-F5344CB8AC3E}">
        <p14:creationId xmlns:p14="http://schemas.microsoft.com/office/powerpoint/2010/main" val="141032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AAE36-D0BE-A289-EE2D-C80D4EAD8E4F}"/>
              </a:ext>
            </a:extLst>
          </p:cNvPr>
          <p:cNvSpPr>
            <a:spLocks noGrp="1"/>
          </p:cNvSpPr>
          <p:nvPr>
            <p:ph type="title"/>
          </p:nvPr>
        </p:nvSpPr>
        <p:spPr>
          <a:xfrm>
            <a:off x="723900" y="685800"/>
            <a:ext cx="10744200" cy="971062"/>
          </a:xfrm>
        </p:spPr>
        <p:txBody>
          <a:bodyPr>
            <a:noAutofit/>
          </a:bodyPr>
          <a:lstStyle>
            <a:lvl1pPr>
              <a:lnSpc>
                <a:spcPct val="80000"/>
              </a:lnSpc>
              <a:defRPr sz="2800" spc="-100" baseline="0"/>
            </a:lvl1pPr>
          </a:lstStyle>
          <a:p>
            <a:r>
              <a:rPr lang="en-US"/>
              <a:t>Click to edit Master title style</a:t>
            </a:r>
          </a:p>
        </p:txBody>
      </p:sp>
      <p:sp>
        <p:nvSpPr>
          <p:cNvPr id="4" name="Footer Placeholder 3">
            <a:extLst>
              <a:ext uri="{FF2B5EF4-FFF2-40B4-BE49-F238E27FC236}">
                <a16:creationId xmlns:a16="http://schemas.microsoft.com/office/drawing/2014/main" id="{2FDB846C-279B-BA6C-F56B-1FC2617AA54E}"/>
              </a:ext>
            </a:extLst>
          </p:cNvPr>
          <p:cNvSpPr>
            <a:spLocks noGrp="1"/>
          </p:cNvSpPr>
          <p:nvPr>
            <p:ph type="ftr" sz="quarter" idx="11"/>
          </p:nvPr>
        </p:nvSpPr>
        <p:spPr/>
        <p:txBody>
          <a:bodyPr>
            <a:noAutofit/>
          </a:bodyPr>
          <a:lstStyle/>
          <a:p>
            <a:endParaRPr lang="en-US"/>
          </a:p>
        </p:txBody>
      </p:sp>
      <p:sp>
        <p:nvSpPr>
          <p:cNvPr id="5" name="Slide Number Placeholder 4">
            <a:extLst>
              <a:ext uri="{FF2B5EF4-FFF2-40B4-BE49-F238E27FC236}">
                <a16:creationId xmlns:a16="http://schemas.microsoft.com/office/drawing/2014/main" id="{6AE2DC2B-5A65-DCC2-7E48-36C5B9246CD7}"/>
              </a:ext>
            </a:extLst>
          </p:cNvPr>
          <p:cNvSpPr>
            <a:spLocks noGrp="1"/>
          </p:cNvSpPr>
          <p:nvPr>
            <p:ph type="sldNum" sz="quarter" idx="12"/>
          </p:nvPr>
        </p:nvSpPr>
        <p:spPr/>
        <p:txBody>
          <a:bodyPr>
            <a:noAutofit/>
          </a:bodyPr>
          <a:lstStyle/>
          <a:p>
            <a:fld id="{59F4C2C2-D810-4C4F-B43D-1CC8DBDFC0E5}" type="slidenum">
              <a:rPr lang="en-US" smtClean="0"/>
              <a:t>‹#›</a:t>
            </a:fld>
            <a:endParaRPr lang="en-US"/>
          </a:p>
        </p:txBody>
      </p:sp>
    </p:spTree>
    <p:extLst>
      <p:ext uri="{BB962C8B-B14F-4D97-AF65-F5344CB8AC3E}">
        <p14:creationId xmlns:p14="http://schemas.microsoft.com/office/powerpoint/2010/main" val="3648008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Large Statement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AAE36-D0BE-A289-EE2D-C80D4EAD8E4F}"/>
              </a:ext>
            </a:extLst>
          </p:cNvPr>
          <p:cNvSpPr>
            <a:spLocks noGrp="1"/>
          </p:cNvSpPr>
          <p:nvPr>
            <p:ph type="title"/>
          </p:nvPr>
        </p:nvSpPr>
        <p:spPr>
          <a:xfrm>
            <a:off x="696400" y="685800"/>
            <a:ext cx="5285300" cy="5486400"/>
          </a:xfrm>
        </p:spPr>
        <p:txBody>
          <a:bodyPr anchor="ctr" anchorCtr="0">
            <a:noAutofit/>
          </a:bodyPr>
          <a:lstStyle>
            <a:lvl1pPr>
              <a:lnSpc>
                <a:spcPct val="80000"/>
              </a:lnSpc>
              <a:defRPr sz="7000" spc="-300"/>
            </a:lvl1pPr>
          </a:lstStyle>
          <a:p>
            <a:r>
              <a:rPr lang="en-US"/>
              <a:t>Click to edit Master title style</a:t>
            </a:r>
          </a:p>
        </p:txBody>
      </p:sp>
      <p:sp>
        <p:nvSpPr>
          <p:cNvPr id="4" name="Footer Placeholder 3">
            <a:extLst>
              <a:ext uri="{FF2B5EF4-FFF2-40B4-BE49-F238E27FC236}">
                <a16:creationId xmlns:a16="http://schemas.microsoft.com/office/drawing/2014/main" id="{2FDB846C-279B-BA6C-F56B-1FC2617AA54E}"/>
              </a:ext>
            </a:extLst>
          </p:cNvPr>
          <p:cNvSpPr>
            <a:spLocks noGrp="1"/>
          </p:cNvSpPr>
          <p:nvPr>
            <p:ph type="ftr" sz="quarter" idx="11"/>
          </p:nvPr>
        </p:nvSpPr>
        <p:spPr/>
        <p:txBody>
          <a:bodyPr>
            <a:noAutofit/>
          </a:bodyPr>
          <a:lstStyle/>
          <a:p>
            <a:endParaRPr lang="en-US"/>
          </a:p>
        </p:txBody>
      </p:sp>
      <p:sp>
        <p:nvSpPr>
          <p:cNvPr id="5" name="Slide Number Placeholder 4">
            <a:extLst>
              <a:ext uri="{FF2B5EF4-FFF2-40B4-BE49-F238E27FC236}">
                <a16:creationId xmlns:a16="http://schemas.microsoft.com/office/drawing/2014/main" id="{6AE2DC2B-5A65-DCC2-7E48-36C5B9246CD7}"/>
              </a:ext>
            </a:extLst>
          </p:cNvPr>
          <p:cNvSpPr>
            <a:spLocks noGrp="1"/>
          </p:cNvSpPr>
          <p:nvPr>
            <p:ph type="sldNum" sz="quarter" idx="12"/>
          </p:nvPr>
        </p:nvSpPr>
        <p:spPr/>
        <p:txBody>
          <a:bodyPr>
            <a:noAutofit/>
          </a:bodyPr>
          <a:lstStyle/>
          <a:p>
            <a:fld id="{59F4C2C2-D810-4C4F-B43D-1CC8DBDFC0E5}" type="slidenum">
              <a:rPr lang="en-US" smtClean="0"/>
              <a:t>‹#›</a:t>
            </a:fld>
            <a:endParaRPr lang="en-US"/>
          </a:p>
        </p:txBody>
      </p:sp>
    </p:spTree>
    <p:extLst>
      <p:ext uri="{BB962C8B-B14F-4D97-AF65-F5344CB8AC3E}">
        <p14:creationId xmlns:p14="http://schemas.microsoft.com/office/powerpoint/2010/main" val="517533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 Content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AAE36-D0BE-A289-EE2D-C80D4EAD8E4F}"/>
              </a:ext>
            </a:extLst>
          </p:cNvPr>
          <p:cNvSpPr>
            <a:spLocks noGrp="1"/>
          </p:cNvSpPr>
          <p:nvPr>
            <p:ph type="title"/>
          </p:nvPr>
        </p:nvSpPr>
        <p:spPr>
          <a:xfrm>
            <a:off x="723900" y="685800"/>
            <a:ext cx="5285300" cy="971062"/>
          </a:xfrm>
        </p:spPr>
        <p:txBody>
          <a:bodyPr>
            <a:noAutofit/>
          </a:bodyPr>
          <a:lstStyle>
            <a:lvl1pPr>
              <a:lnSpc>
                <a:spcPct val="80000"/>
              </a:lnSpc>
              <a:defRPr sz="2800" spc="-100" baseline="0"/>
            </a:lvl1pPr>
          </a:lstStyle>
          <a:p>
            <a:r>
              <a:rPr lang="en-US"/>
              <a:t>Click to edit Master title style</a:t>
            </a:r>
          </a:p>
        </p:txBody>
      </p:sp>
      <p:sp>
        <p:nvSpPr>
          <p:cNvPr id="4" name="Footer Placeholder 3">
            <a:extLst>
              <a:ext uri="{FF2B5EF4-FFF2-40B4-BE49-F238E27FC236}">
                <a16:creationId xmlns:a16="http://schemas.microsoft.com/office/drawing/2014/main" id="{2FDB846C-279B-BA6C-F56B-1FC2617AA54E}"/>
              </a:ext>
            </a:extLst>
          </p:cNvPr>
          <p:cNvSpPr>
            <a:spLocks noGrp="1"/>
          </p:cNvSpPr>
          <p:nvPr>
            <p:ph type="ftr" sz="quarter" idx="11"/>
          </p:nvPr>
        </p:nvSpPr>
        <p:spPr/>
        <p:txBody>
          <a:bodyPr>
            <a:noAutofit/>
          </a:bodyPr>
          <a:lstStyle/>
          <a:p>
            <a:endParaRPr lang="en-US"/>
          </a:p>
        </p:txBody>
      </p:sp>
      <p:sp>
        <p:nvSpPr>
          <p:cNvPr id="5" name="Slide Number Placeholder 4">
            <a:extLst>
              <a:ext uri="{FF2B5EF4-FFF2-40B4-BE49-F238E27FC236}">
                <a16:creationId xmlns:a16="http://schemas.microsoft.com/office/drawing/2014/main" id="{6AE2DC2B-5A65-DCC2-7E48-36C5B9246CD7}"/>
              </a:ext>
            </a:extLst>
          </p:cNvPr>
          <p:cNvSpPr>
            <a:spLocks noGrp="1"/>
          </p:cNvSpPr>
          <p:nvPr>
            <p:ph type="sldNum" sz="quarter" idx="12"/>
          </p:nvPr>
        </p:nvSpPr>
        <p:spPr/>
        <p:txBody>
          <a:bodyPr>
            <a:noAutofit/>
          </a:bodyPr>
          <a:lstStyle/>
          <a:p>
            <a:fld id="{59F4C2C2-D810-4C4F-B43D-1CC8DBDFC0E5}" type="slidenum">
              <a:rPr lang="en-US" smtClean="0"/>
              <a:t>‹#›</a:t>
            </a:fld>
            <a:endParaRPr lang="en-US"/>
          </a:p>
        </p:txBody>
      </p:sp>
      <p:sp>
        <p:nvSpPr>
          <p:cNvPr id="6" name="Text Placeholder 5">
            <a:extLst>
              <a:ext uri="{FF2B5EF4-FFF2-40B4-BE49-F238E27FC236}">
                <a16:creationId xmlns:a16="http://schemas.microsoft.com/office/drawing/2014/main" id="{5E5F6DB0-4559-E4F3-FF6D-E26AE30F5A2E}"/>
              </a:ext>
            </a:extLst>
          </p:cNvPr>
          <p:cNvSpPr>
            <a:spLocks noGrp="1"/>
          </p:cNvSpPr>
          <p:nvPr>
            <p:ph type="body" sz="quarter" idx="14"/>
          </p:nvPr>
        </p:nvSpPr>
        <p:spPr>
          <a:xfrm>
            <a:off x="723900" y="1828800"/>
            <a:ext cx="5257800" cy="43434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4901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04">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AAE36-D0BE-A289-EE2D-C80D4EAD8E4F}"/>
              </a:ext>
            </a:extLst>
          </p:cNvPr>
          <p:cNvSpPr>
            <a:spLocks noGrp="1"/>
          </p:cNvSpPr>
          <p:nvPr>
            <p:ph type="title" hasCustomPrompt="1"/>
          </p:nvPr>
        </p:nvSpPr>
        <p:spPr>
          <a:xfrm>
            <a:off x="838200" y="2743200"/>
            <a:ext cx="4572000" cy="1371600"/>
          </a:xfrm>
        </p:spPr>
        <p:txBody>
          <a:bodyPr bIns="182880" anchor="ctr" anchorCtr="0">
            <a:noAutofit/>
          </a:bodyPr>
          <a:lstStyle>
            <a:lvl1pPr>
              <a:lnSpc>
                <a:spcPct val="90000"/>
              </a:lnSpc>
              <a:defRPr sz="4400" spc="-100" baseline="0">
                <a:solidFill>
                  <a:schemeClr val="tx1"/>
                </a:solidFill>
              </a:defRPr>
            </a:lvl1pPr>
          </a:lstStyle>
          <a:p>
            <a:r>
              <a:rPr lang="en-US"/>
              <a:t>Title of Presentation</a:t>
            </a:r>
          </a:p>
        </p:txBody>
      </p:sp>
      <p:sp>
        <p:nvSpPr>
          <p:cNvPr id="7" name="Text Placeholder 6">
            <a:extLst>
              <a:ext uri="{FF2B5EF4-FFF2-40B4-BE49-F238E27FC236}">
                <a16:creationId xmlns:a16="http://schemas.microsoft.com/office/drawing/2014/main" id="{8A32FAB1-8055-8842-434B-B1696B477A20}"/>
              </a:ext>
            </a:extLst>
          </p:cNvPr>
          <p:cNvSpPr>
            <a:spLocks noGrp="1"/>
          </p:cNvSpPr>
          <p:nvPr>
            <p:ph type="body" sz="quarter" idx="10" hasCustomPrompt="1"/>
          </p:nvPr>
        </p:nvSpPr>
        <p:spPr>
          <a:xfrm>
            <a:off x="838200" y="2286000"/>
            <a:ext cx="4572000" cy="457200"/>
          </a:xfrm>
        </p:spPr>
        <p:txBody>
          <a:bodyPr/>
          <a:lstStyle>
            <a:lvl1pPr marL="0" indent="0">
              <a:buNone/>
              <a:defRPr sz="1000" spc="300">
                <a:solidFill>
                  <a:schemeClr val="tx1"/>
                </a:solidFill>
                <a:latin typeface="Aptos Serif" panose="02020604070405020304" pitchFamily="18" charset="0"/>
                <a:cs typeface="Aptos Serif" panose="02020604070405020304" pitchFamily="18"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MM/DD/YYYY</a:t>
            </a:r>
          </a:p>
        </p:txBody>
      </p:sp>
      <p:sp>
        <p:nvSpPr>
          <p:cNvPr id="10" name="Text Placeholder 9">
            <a:extLst>
              <a:ext uri="{FF2B5EF4-FFF2-40B4-BE49-F238E27FC236}">
                <a16:creationId xmlns:a16="http://schemas.microsoft.com/office/drawing/2014/main" id="{2B4675F8-D36B-276A-92FB-F2C0089E4CF4}"/>
              </a:ext>
            </a:extLst>
          </p:cNvPr>
          <p:cNvSpPr>
            <a:spLocks noGrp="1"/>
          </p:cNvSpPr>
          <p:nvPr>
            <p:ph type="body" sz="quarter" idx="11" hasCustomPrompt="1"/>
          </p:nvPr>
        </p:nvSpPr>
        <p:spPr>
          <a:xfrm>
            <a:off x="838200" y="4114800"/>
            <a:ext cx="4572000" cy="457200"/>
          </a:xfrm>
        </p:spPr>
        <p:txBody>
          <a:bodyPr/>
          <a:lstStyle>
            <a:lvl1pPr marL="0" indent="0">
              <a:buNone/>
              <a:defRPr sz="1400" spc="100" baseline="0">
                <a:solidFill>
                  <a:schemeClr val="tx1"/>
                </a:solidFill>
                <a:latin typeface="Aptos Serif" panose="02020604070405020304" pitchFamily="18" charset="0"/>
                <a:cs typeface="Aptos Serif" panose="02020604070405020304" pitchFamily="18" charset="0"/>
              </a:defRPr>
            </a:lvl1pPr>
            <a:lvl2pPr marL="177800" indent="0">
              <a:buNone/>
              <a:defRPr sz="1800">
                <a:solidFill>
                  <a:schemeClr val="bg1"/>
                </a:solidFill>
              </a:defRPr>
            </a:lvl2pPr>
            <a:lvl3pPr marL="287338" indent="0">
              <a:buNone/>
              <a:defRPr sz="1800">
                <a:solidFill>
                  <a:schemeClr val="bg1"/>
                </a:solidFill>
              </a:defRPr>
            </a:lvl3pPr>
            <a:lvl4pPr marL="465137" indent="0">
              <a:buNone/>
              <a:defRPr sz="1800">
                <a:solidFill>
                  <a:schemeClr val="bg1"/>
                </a:solidFill>
              </a:defRPr>
            </a:lvl4pPr>
            <a:lvl5pPr marL="635000" indent="0">
              <a:buNone/>
              <a:defRPr sz="1800">
                <a:solidFill>
                  <a:schemeClr val="bg1"/>
                </a:solidFill>
              </a:defRPr>
            </a:lvl5pPr>
          </a:lstStyle>
          <a:p>
            <a:pPr lvl="0"/>
            <a:r>
              <a:rPr lang="en-US"/>
              <a:t>Sub-Title</a:t>
            </a:r>
          </a:p>
        </p:txBody>
      </p:sp>
      <p:sp>
        <p:nvSpPr>
          <p:cNvPr id="5" name="Picture Placeholder 4">
            <a:extLst>
              <a:ext uri="{FF2B5EF4-FFF2-40B4-BE49-F238E27FC236}">
                <a16:creationId xmlns:a16="http://schemas.microsoft.com/office/drawing/2014/main" id="{AF6DF217-F17D-3DD6-7CB1-2CE73416C07D}"/>
              </a:ext>
            </a:extLst>
          </p:cNvPr>
          <p:cNvSpPr>
            <a:spLocks noGrp="1"/>
          </p:cNvSpPr>
          <p:nvPr>
            <p:ph type="pic" sz="quarter" idx="12" hasCustomPrompt="1"/>
          </p:nvPr>
        </p:nvSpPr>
        <p:spPr>
          <a:xfrm>
            <a:off x="6324600" y="0"/>
            <a:ext cx="5867400" cy="6858000"/>
          </a:xfrm>
          <a:solidFill>
            <a:schemeClr val="tx1">
              <a:lumMod val="65000"/>
              <a:lumOff val="35000"/>
            </a:schemeClr>
          </a:solidFill>
        </p:spPr>
        <p:txBody>
          <a:bodyPr lIns="182880" tIns="182880"/>
          <a:lstStyle>
            <a:lvl1pPr marL="0" indent="0">
              <a:buNone/>
              <a:defRPr>
                <a:solidFill>
                  <a:schemeClr val="bg1"/>
                </a:solidFill>
              </a:defRPr>
            </a:lvl1pPr>
          </a:lstStyle>
          <a:p>
            <a:r>
              <a:rPr lang="en-US"/>
              <a:t>Insert Image</a:t>
            </a:r>
          </a:p>
        </p:txBody>
      </p:sp>
    </p:spTree>
    <p:extLst>
      <p:ext uri="{BB962C8B-B14F-4D97-AF65-F5344CB8AC3E}">
        <p14:creationId xmlns:p14="http://schemas.microsoft.com/office/powerpoint/2010/main" val="2300990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itle / Revers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AAE36-D0BE-A289-EE2D-C80D4EAD8E4F}"/>
              </a:ext>
            </a:extLst>
          </p:cNvPr>
          <p:cNvSpPr>
            <a:spLocks noGrp="1"/>
          </p:cNvSpPr>
          <p:nvPr>
            <p:ph type="title"/>
          </p:nvPr>
        </p:nvSpPr>
        <p:spPr>
          <a:xfrm>
            <a:off x="723900" y="685800"/>
            <a:ext cx="10744200" cy="971062"/>
          </a:xfrm>
        </p:spPr>
        <p:txBody>
          <a:bodyPr>
            <a:noAutofit/>
          </a:bodyPr>
          <a:lstStyle>
            <a:lvl1pPr>
              <a:lnSpc>
                <a:spcPct val="80000"/>
              </a:lnSpc>
              <a:defRPr sz="2800" spc="-100" baseline="0">
                <a:solidFill>
                  <a:schemeClr val="bg1"/>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2FDB846C-279B-BA6C-F56B-1FC2617AA54E}"/>
              </a:ext>
            </a:extLst>
          </p:cNvPr>
          <p:cNvSpPr>
            <a:spLocks noGrp="1"/>
          </p:cNvSpPr>
          <p:nvPr>
            <p:ph type="ftr" sz="quarter" idx="11"/>
          </p:nvPr>
        </p:nvSpPr>
        <p:spPr/>
        <p:txBody>
          <a:bodyPr>
            <a:noAutofit/>
          </a:bodyPr>
          <a:lstStyle>
            <a:lvl1pPr>
              <a:defRPr>
                <a:solidFill>
                  <a:schemeClr val="bg1"/>
                </a:solidFill>
              </a:defRPr>
            </a:lvl1pPr>
          </a:lstStyle>
          <a:p>
            <a:endParaRPr lang="en-US"/>
          </a:p>
        </p:txBody>
      </p:sp>
      <p:sp>
        <p:nvSpPr>
          <p:cNvPr id="5" name="Slide Number Placeholder 4">
            <a:extLst>
              <a:ext uri="{FF2B5EF4-FFF2-40B4-BE49-F238E27FC236}">
                <a16:creationId xmlns:a16="http://schemas.microsoft.com/office/drawing/2014/main" id="{6AE2DC2B-5A65-DCC2-7E48-36C5B9246CD7}"/>
              </a:ext>
            </a:extLst>
          </p:cNvPr>
          <p:cNvSpPr>
            <a:spLocks noGrp="1"/>
          </p:cNvSpPr>
          <p:nvPr>
            <p:ph type="sldNum" sz="quarter" idx="12"/>
          </p:nvPr>
        </p:nvSpPr>
        <p:spPr/>
        <p:txBody>
          <a:bodyPr>
            <a:noAutofit/>
          </a:bodyPr>
          <a:lstStyle>
            <a:lvl1pPr>
              <a:defRPr>
                <a:solidFill>
                  <a:schemeClr val="bg1"/>
                </a:solidFill>
              </a:defRPr>
            </a:lvl1pPr>
          </a:lstStyle>
          <a:p>
            <a:fld id="{59F4C2C2-D810-4C4F-B43D-1CC8DBDFC0E5}" type="slidenum">
              <a:rPr lang="en-US" smtClean="0"/>
              <a:pPr/>
              <a:t>‹#›</a:t>
            </a:fld>
            <a:endParaRPr lang="en-US"/>
          </a:p>
        </p:txBody>
      </p:sp>
      <p:sp>
        <p:nvSpPr>
          <p:cNvPr id="3" name="L-Shape 2">
            <a:extLst>
              <a:ext uri="{FF2B5EF4-FFF2-40B4-BE49-F238E27FC236}">
                <a16:creationId xmlns:a16="http://schemas.microsoft.com/office/drawing/2014/main" id="{90D7E275-C261-E7DF-E3B5-51EEE50E244D}"/>
              </a:ext>
            </a:extLst>
          </p:cNvPr>
          <p:cNvSpPr/>
          <p:nvPr userDrawn="1"/>
        </p:nvSpPr>
        <p:spPr>
          <a:xfrm rot="16200000">
            <a:off x="11628120" y="6294120"/>
            <a:ext cx="411480" cy="411480"/>
          </a:xfrm>
          <a:prstGeom prst="corner">
            <a:avLst>
              <a:gd name="adj1" fmla="val 26389"/>
              <a:gd name="adj2" fmla="val 277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Tree>
    <p:extLst>
      <p:ext uri="{BB962C8B-B14F-4D97-AF65-F5344CB8AC3E}">
        <p14:creationId xmlns:p14="http://schemas.microsoft.com/office/powerpoint/2010/main" val="1419001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Large Statement / Revers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AAE36-D0BE-A289-EE2D-C80D4EAD8E4F}"/>
              </a:ext>
            </a:extLst>
          </p:cNvPr>
          <p:cNvSpPr>
            <a:spLocks noGrp="1"/>
          </p:cNvSpPr>
          <p:nvPr>
            <p:ph type="title"/>
          </p:nvPr>
        </p:nvSpPr>
        <p:spPr>
          <a:xfrm>
            <a:off x="696400" y="685800"/>
            <a:ext cx="5285300" cy="5486400"/>
          </a:xfrm>
        </p:spPr>
        <p:txBody>
          <a:bodyPr anchor="ctr" anchorCtr="0">
            <a:noAutofit/>
          </a:bodyPr>
          <a:lstStyle>
            <a:lvl1pPr>
              <a:lnSpc>
                <a:spcPct val="80000"/>
              </a:lnSpc>
              <a:defRPr sz="7000" spc="-300">
                <a:solidFill>
                  <a:schemeClr val="bg1"/>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2FDB846C-279B-BA6C-F56B-1FC2617AA54E}"/>
              </a:ext>
            </a:extLst>
          </p:cNvPr>
          <p:cNvSpPr>
            <a:spLocks noGrp="1"/>
          </p:cNvSpPr>
          <p:nvPr>
            <p:ph type="ftr" sz="quarter" idx="11"/>
          </p:nvPr>
        </p:nvSpPr>
        <p:spPr/>
        <p:txBody>
          <a:bodyPr>
            <a:noAutofit/>
          </a:bodyPr>
          <a:lstStyle/>
          <a:p>
            <a:endParaRPr lang="en-US"/>
          </a:p>
        </p:txBody>
      </p:sp>
      <p:sp>
        <p:nvSpPr>
          <p:cNvPr id="5" name="Slide Number Placeholder 4">
            <a:extLst>
              <a:ext uri="{FF2B5EF4-FFF2-40B4-BE49-F238E27FC236}">
                <a16:creationId xmlns:a16="http://schemas.microsoft.com/office/drawing/2014/main" id="{6AE2DC2B-5A65-DCC2-7E48-36C5B9246CD7}"/>
              </a:ext>
            </a:extLst>
          </p:cNvPr>
          <p:cNvSpPr>
            <a:spLocks noGrp="1"/>
          </p:cNvSpPr>
          <p:nvPr>
            <p:ph type="sldNum" sz="quarter" idx="12"/>
          </p:nvPr>
        </p:nvSpPr>
        <p:spPr/>
        <p:txBody>
          <a:bodyPr>
            <a:noAutofit/>
          </a:bodyPr>
          <a:lstStyle/>
          <a:p>
            <a:fld id="{59F4C2C2-D810-4C4F-B43D-1CC8DBDFC0E5}" type="slidenum">
              <a:rPr lang="en-US" smtClean="0"/>
              <a:t>‹#›</a:t>
            </a:fld>
            <a:endParaRPr lang="en-US"/>
          </a:p>
        </p:txBody>
      </p:sp>
      <p:sp>
        <p:nvSpPr>
          <p:cNvPr id="3" name="L-Shape 2">
            <a:extLst>
              <a:ext uri="{FF2B5EF4-FFF2-40B4-BE49-F238E27FC236}">
                <a16:creationId xmlns:a16="http://schemas.microsoft.com/office/drawing/2014/main" id="{0CA48CD7-9EF4-6BE4-1C50-87201356722A}"/>
              </a:ext>
            </a:extLst>
          </p:cNvPr>
          <p:cNvSpPr/>
          <p:nvPr userDrawn="1"/>
        </p:nvSpPr>
        <p:spPr>
          <a:xfrm rot="16200000">
            <a:off x="11628120" y="6294120"/>
            <a:ext cx="411480" cy="411480"/>
          </a:xfrm>
          <a:prstGeom prst="corner">
            <a:avLst>
              <a:gd name="adj1" fmla="val 26389"/>
              <a:gd name="adj2" fmla="val 277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Tree>
    <p:extLst>
      <p:ext uri="{BB962C8B-B14F-4D97-AF65-F5344CB8AC3E}">
        <p14:creationId xmlns:p14="http://schemas.microsoft.com/office/powerpoint/2010/main" val="2411325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2_Title Only / Blue">
    <p:bg>
      <p:bgPr>
        <a:gradFill flip="none" rotWithShape="1">
          <a:gsLst>
            <a:gs pos="86000">
              <a:srgbClr val="0A05CE"/>
            </a:gs>
            <a:gs pos="0">
              <a:srgbClr val="4C7FDE"/>
            </a:gs>
          </a:gsLst>
          <a:lin ang="81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8C81C-8BC4-D0E1-4629-CCE6D24D8283}"/>
              </a:ext>
            </a:extLst>
          </p:cNvPr>
          <p:cNvSpPr>
            <a:spLocks noGrp="1"/>
          </p:cNvSpPr>
          <p:nvPr>
            <p:ph type="title" hasCustomPrompt="1"/>
          </p:nvPr>
        </p:nvSpPr>
        <p:spPr>
          <a:xfrm>
            <a:off x="822960" y="685800"/>
            <a:ext cx="10530840" cy="685800"/>
          </a:xfrm>
        </p:spPr>
        <p:txBody>
          <a:bodyPr/>
          <a:lstStyle>
            <a:lvl1pPr>
              <a:defRPr>
                <a:solidFill>
                  <a:schemeClr val="bg1"/>
                </a:solidFill>
              </a:defRPr>
            </a:lvl1pPr>
          </a:lstStyle>
          <a:p>
            <a:r>
              <a:rPr lang="en-US"/>
              <a:t>Slide Headline</a:t>
            </a:r>
          </a:p>
        </p:txBody>
      </p:sp>
      <p:sp>
        <p:nvSpPr>
          <p:cNvPr id="3" name="Footer Placeholder 2">
            <a:extLst>
              <a:ext uri="{FF2B5EF4-FFF2-40B4-BE49-F238E27FC236}">
                <a16:creationId xmlns:a16="http://schemas.microsoft.com/office/drawing/2014/main" id="{C2DE8F90-6C33-94EC-2FE5-3CFA1F5CBE87}"/>
              </a:ext>
            </a:extLst>
          </p:cNvPr>
          <p:cNvSpPr>
            <a:spLocks noGrp="1"/>
          </p:cNvSpPr>
          <p:nvPr>
            <p:ph type="ftr" sz="quarter" idx="10"/>
          </p:nvPr>
        </p:nvSpPr>
        <p:spPr/>
        <p:txBody>
          <a:bodyPr/>
          <a:lstStyle>
            <a:lvl1pPr>
              <a:defRPr>
                <a:solidFill>
                  <a:schemeClr val="bg1">
                    <a:alpha val="50000"/>
                  </a:schemeClr>
                </a:solidFill>
              </a:defRPr>
            </a:lvl1pPr>
          </a:lstStyle>
          <a:p>
            <a:endParaRPr lang="en-US"/>
          </a:p>
        </p:txBody>
      </p:sp>
      <p:sp>
        <p:nvSpPr>
          <p:cNvPr id="4" name="Slide Number Placeholder 3">
            <a:extLst>
              <a:ext uri="{FF2B5EF4-FFF2-40B4-BE49-F238E27FC236}">
                <a16:creationId xmlns:a16="http://schemas.microsoft.com/office/drawing/2014/main" id="{9AEB8B62-1B7B-318C-720E-601D93AFA9BF}"/>
              </a:ext>
            </a:extLst>
          </p:cNvPr>
          <p:cNvSpPr>
            <a:spLocks noGrp="1"/>
          </p:cNvSpPr>
          <p:nvPr>
            <p:ph type="sldNum" sz="quarter" idx="11"/>
          </p:nvPr>
        </p:nvSpPr>
        <p:spPr/>
        <p:txBody>
          <a:bodyPr/>
          <a:lstStyle>
            <a:lvl1pPr>
              <a:defRPr>
                <a:solidFill>
                  <a:schemeClr val="bg1"/>
                </a:solidFill>
              </a:defRPr>
            </a:lvl1pPr>
          </a:lstStyle>
          <a:p>
            <a:fld id="{59F4C2C2-D810-4C4F-B43D-1CC8DBDFC0E5}" type="slidenum">
              <a:rPr lang="en-US" smtClean="0"/>
              <a:pPr/>
              <a:t>‹#›</a:t>
            </a:fld>
            <a:endParaRPr lang="en-US"/>
          </a:p>
        </p:txBody>
      </p:sp>
      <p:sp>
        <p:nvSpPr>
          <p:cNvPr id="6" name="Text Placeholder 8">
            <a:extLst>
              <a:ext uri="{FF2B5EF4-FFF2-40B4-BE49-F238E27FC236}">
                <a16:creationId xmlns:a16="http://schemas.microsoft.com/office/drawing/2014/main" id="{A5F0039E-6884-39DC-F0C9-02728BC03CEB}"/>
              </a:ext>
            </a:extLst>
          </p:cNvPr>
          <p:cNvSpPr>
            <a:spLocks noGrp="1"/>
          </p:cNvSpPr>
          <p:nvPr>
            <p:ph type="body" sz="quarter" idx="12"/>
          </p:nvPr>
        </p:nvSpPr>
        <p:spPr>
          <a:xfrm>
            <a:off x="822959" y="1509237"/>
            <a:ext cx="10530839" cy="4398160"/>
          </a:xfrm>
        </p:spPr>
        <p:txBody>
          <a:bodyPr/>
          <a:lstStyle>
            <a:lvl1pPr marL="0" indent="0">
              <a:lnSpc>
                <a:spcPct val="90000"/>
              </a:lnSpc>
              <a:spcBef>
                <a:spcPts val="1000"/>
              </a:spcBef>
              <a:buNone/>
              <a:defRPr>
                <a:solidFill>
                  <a:schemeClr val="bg1"/>
                </a:solidFill>
              </a:defRPr>
            </a:lvl1pPr>
            <a:lvl2pPr marL="177800" indent="0">
              <a:lnSpc>
                <a:spcPct val="90000"/>
              </a:lnSpc>
              <a:spcBef>
                <a:spcPts val="1000"/>
              </a:spcBef>
              <a:buNone/>
              <a:defRPr>
                <a:solidFill>
                  <a:schemeClr val="bg1"/>
                </a:solidFill>
              </a:defRPr>
            </a:lvl2pPr>
            <a:lvl3pPr marL="287338" indent="0">
              <a:lnSpc>
                <a:spcPct val="90000"/>
              </a:lnSpc>
              <a:spcBef>
                <a:spcPts val="1000"/>
              </a:spcBef>
              <a:buNone/>
              <a:defRPr>
                <a:solidFill>
                  <a:schemeClr val="bg1"/>
                </a:solidFill>
              </a:defRPr>
            </a:lvl3pPr>
            <a:lvl4pPr marL="465137" indent="0">
              <a:lnSpc>
                <a:spcPct val="90000"/>
              </a:lnSpc>
              <a:spcBef>
                <a:spcPts val="1000"/>
              </a:spcBef>
              <a:buNone/>
              <a:defRPr>
                <a:solidFill>
                  <a:schemeClr val="bg1"/>
                </a:solidFill>
              </a:defRPr>
            </a:lvl4pPr>
            <a:lvl5pPr marL="635000" indent="0">
              <a:lnSpc>
                <a:spcPct val="90000"/>
              </a:lnSpc>
              <a:spcBef>
                <a:spcPts val="1000"/>
              </a:spcBef>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2567B5FE-1D10-39D4-07F9-21F718F8B42F}"/>
              </a:ext>
            </a:extLst>
          </p:cNvPr>
          <p:cNvSpPr txBox="1"/>
          <p:nvPr userDrawn="1"/>
        </p:nvSpPr>
        <p:spPr>
          <a:xfrm>
            <a:off x="152401" y="132806"/>
            <a:ext cx="1225826" cy="92333"/>
          </a:xfrm>
          <a:prstGeom prst="rect">
            <a:avLst/>
          </a:prstGeom>
          <a:noFill/>
        </p:spPr>
        <p:txBody>
          <a:bodyPr wrap="square" lIns="0" tIns="0" rIns="0" bIns="0" rtlCol="0">
            <a:spAutoFit/>
          </a:bodyPr>
          <a:lstStyle/>
          <a:p>
            <a:r>
              <a:rPr lang="en-US" sz="600" b="1" spc="300">
                <a:solidFill>
                  <a:schemeClr val="bg1"/>
                </a:solidFill>
                <a:latin typeface="Aptos Serif" panose="02020604070405020304" pitchFamily="18" charset="0"/>
                <a:cs typeface="Aptos Serif" panose="02020604070405020304" pitchFamily="18" charset="0"/>
              </a:rPr>
              <a:t>NBCUNIVERSAL</a:t>
            </a:r>
          </a:p>
        </p:txBody>
      </p:sp>
    </p:spTree>
    <p:extLst>
      <p:ext uri="{BB962C8B-B14F-4D97-AF65-F5344CB8AC3E}">
        <p14:creationId xmlns:p14="http://schemas.microsoft.com/office/powerpoint/2010/main" val="2713715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_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8C81C-8BC4-D0E1-4629-CCE6D24D8283}"/>
              </a:ext>
            </a:extLst>
          </p:cNvPr>
          <p:cNvSpPr>
            <a:spLocks noGrp="1"/>
          </p:cNvSpPr>
          <p:nvPr>
            <p:ph type="title" hasCustomPrompt="1"/>
          </p:nvPr>
        </p:nvSpPr>
        <p:spPr>
          <a:xfrm>
            <a:off x="838200" y="914400"/>
            <a:ext cx="4114800" cy="666427"/>
          </a:xfrm>
        </p:spPr>
        <p:txBody>
          <a:bodyPr/>
          <a:lstStyle>
            <a:lvl1pPr>
              <a:defRPr sz="4400" spc="-150">
                <a:solidFill>
                  <a:schemeClr val="tx1"/>
                </a:solidFill>
              </a:defRPr>
            </a:lvl1pPr>
          </a:lstStyle>
          <a:p>
            <a:r>
              <a:rPr lang="en-US"/>
              <a:t>Section</a:t>
            </a:r>
          </a:p>
        </p:txBody>
      </p:sp>
      <p:sp>
        <p:nvSpPr>
          <p:cNvPr id="3" name="Footer Placeholder 2">
            <a:extLst>
              <a:ext uri="{FF2B5EF4-FFF2-40B4-BE49-F238E27FC236}">
                <a16:creationId xmlns:a16="http://schemas.microsoft.com/office/drawing/2014/main" id="{C2DE8F90-6C33-94EC-2FE5-3CFA1F5CBE87}"/>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9AEB8B62-1B7B-318C-720E-601D93AFA9BF}"/>
              </a:ext>
            </a:extLst>
          </p:cNvPr>
          <p:cNvSpPr>
            <a:spLocks noGrp="1"/>
          </p:cNvSpPr>
          <p:nvPr>
            <p:ph type="sldNum" sz="quarter" idx="11"/>
          </p:nvPr>
        </p:nvSpPr>
        <p:spPr/>
        <p:txBody>
          <a:bodyPr/>
          <a:lstStyle/>
          <a:p>
            <a:fld id="{59F4C2C2-D810-4C4F-B43D-1CC8DBDFC0E5}" type="slidenum">
              <a:rPr lang="en-US" smtClean="0"/>
              <a:pPr/>
              <a:t>‹#›</a:t>
            </a:fld>
            <a:endParaRPr lang="en-US"/>
          </a:p>
        </p:txBody>
      </p:sp>
      <p:sp>
        <p:nvSpPr>
          <p:cNvPr id="10" name="Text Placeholder 9">
            <a:extLst>
              <a:ext uri="{FF2B5EF4-FFF2-40B4-BE49-F238E27FC236}">
                <a16:creationId xmlns:a16="http://schemas.microsoft.com/office/drawing/2014/main" id="{2CF26165-AA68-D897-1820-99632BD0C811}"/>
              </a:ext>
            </a:extLst>
          </p:cNvPr>
          <p:cNvSpPr>
            <a:spLocks noGrp="1"/>
          </p:cNvSpPr>
          <p:nvPr>
            <p:ph type="body" sz="quarter" idx="12" hasCustomPrompt="1"/>
          </p:nvPr>
        </p:nvSpPr>
        <p:spPr>
          <a:xfrm>
            <a:off x="838200" y="1828800"/>
            <a:ext cx="4114800" cy="457200"/>
          </a:xfrm>
        </p:spPr>
        <p:txBody>
          <a:bodyPr tIns="0" anchor="ctr" anchorCtr="0"/>
          <a:lstStyle>
            <a:lvl1pPr marL="0" indent="0">
              <a:buNone/>
              <a:defRPr b="1"/>
            </a:lvl1pPr>
          </a:lstStyle>
          <a:p>
            <a:pPr lvl="0"/>
            <a:r>
              <a:rPr lang="en-US"/>
              <a:t>Section 01</a:t>
            </a:r>
          </a:p>
        </p:txBody>
      </p:sp>
      <p:sp>
        <p:nvSpPr>
          <p:cNvPr id="11" name="Text Placeholder 9">
            <a:extLst>
              <a:ext uri="{FF2B5EF4-FFF2-40B4-BE49-F238E27FC236}">
                <a16:creationId xmlns:a16="http://schemas.microsoft.com/office/drawing/2014/main" id="{B6959662-172D-D47A-A952-469F125981E0}"/>
              </a:ext>
            </a:extLst>
          </p:cNvPr>
          <p:cNvSpPr>
            <a:spLocks noGrp="1"/>
          </p:cNvSpPr>
          <p:nvPr>
            <p:ph type="body" sz="quarter" idx="13" hasCustomPrompt="1"/>
          </p:nvPr>
        </p:nvSpPr>
        <p:spPr>
          <a:xfrm>
            <a:off x="838200" y="2286000"/>
            <a:ext cx="4114800" cy="457200"/>
          </a:xfrm>
        </p:spPr>
        <p:txBody>
          <a:bodyPr tIns="0" anchor="ctr" anchorCtr="0"/>
          <a:lstStyle>
            <a:lvl1pPr marL="0" indent="0">
              <a:buNone/>
              <a:defRPr b="1"/>
            </a:lvl1pPr>
          </a:lstStyle>
          <a:p>
            <a:pPr lvl="0"/>
            <a:r>
              <a:rPr lang="en-US"/>
              <a:t>Section 02</a:t>
            </a:r>
          </a:p>
        </p:txBody>
      </p:sp>
      <p:sp>
        <p:nvSpPr>
          <p:cNvPr id="12" name="Text Placeholder 9">
            <a:extLst>
              <a:ext uri="{FF2B5EF4-FFF2-40B4-BE49-F238E27FC236}">
                <a16:creationId xmlns:a16="http://schemas.microsoft.com/office/drawing/2014/main" id="{2057A839-2776-B383-E454-DB81FA9711D1}"/>
              </a:ext>
            </a:extLst>
          </p:cNvPr>
          <p:cNvSpPr>
            <a:spLocks noGrp="1"/>
          </p:cNvSpPr>
          <p:nvPr>
            <p:ph type="body" sz="quarter" idx="14" hasCustomPrompt="1"/>
          </p:nvPr>
        </p:nvSpPr>
        <p:spPr>
          <a:xfrm>
            <a:off x="838200" y="2743200"/>
            <a:ext cx="4114800" cy="457200"/>
          </a:xfrm>
        </p:spPr>
        <p:txBody>
          <a:bodyPr tIns="0" anchor="ctr" anchorCtr="0"/>
          <a:lstStyle>
            <a:lvl1pPr marL="0" indent="0">
              <a:buNone/>
              <a:defRPr b="1"/>
            </a:lvl1pPr>
          </a:lstStyle>
          <a:p>
            <a:pPr lvl="0"/>
            <a:r>
              <a:rPr lang="en-US"/>
              <a:t>Section 03</a:t>
            </a:r>
          </a:p>
        </p:txBody>
      </p:sp>
      <p:sp>
        <p:nvSpPr>
          <p:cNvPr id="13" name="Text Placeholder 9">
            <a:extLst>
              <a:ext uri="{FF2B5EF4-FFF2-40B4-BE49-F238E27FC236}">
                <a16:creationId xmlns:a16="http://schemas.microsoft.com/office/drawing/2014/main" id="{86A1796F-A6BD-2AB0-3E83-AF3010D3E48E}"/>
              </a:ext>
            </a:extLst>
          </p:cNvPr>
          <p:cNvSpPr>
            <a:spLocks noGrp="1"/>
          </p:cNvSpPr>
          <p:nvPr>
            <p:ph type="body" sz="quarter" idx="15" hasCustomPrompt="1"/>
          </p:nvPr>
        </p:nvSpPr>
        <p:spPr>
          <a:xfrm>
            <a:off x="838200" y="3200400"/>
            <a:ext cx="4114800" cy="457200"/>
          </a:xfrm>
        </p:spPr>
        <p:txBody>
          <a:bodyPr tIns="0" anchor="ctr" anchorCtr="0"/>
          <a:lstStyle>
            <a:lvl1pPr marL="0" indent="0">
              <a:buNone/>
              <a:defRPr b="1"/>
            </a:lvl1pPr>
          </a:lstStyle>
          <a:p>
            <a:pPr lvl="0"/>
            <a:r>
              <a:rPr lang="en-US"/>
              <a:t>Section 04</a:t>
            </a:r>
          </a:p>
        </p:txBody>
      </p:sp>
      <p:sp>
        <p:nvSpPr>
          <p:cNvPr id="14" name="Text Placeholder 9">
            <a:extLst>
              <a:ext uri="{FF2B5EF4-FFF2-40B4-BE49-F238E27FC236}">
                <a16:creationId xmlns:a16="http://schemas.microsoft.com/office/drawing/2014/main" id="{F4384535-BC08-6DCE-9F5E-AFEB363570F7}"/>
              </a:ext>
            </a:extLst>
          </p:cNvPr>
          <p:cNvSpPr>
            <a:spLocks noGrp="1"/>
          </p:cNvSpPr>
          <p:nvPr>
            <p:ph type="body" sz="quarter" idx="16" hasCustomPrompt="1"/>
          </p:nvPr>
        </p:nvSpPr>
        <p:spPr>
          <a:xfrm>
            <a:off x="838200" y="3657600"/>
            <a:ext cx="4114800" cy="457200"/>
          </a:xfrm>
        </p:spPr>
        <p:txBody>
          <a:bodyPr tIns="0" anchor="ctr" anchorCtr="0"/>
          <a:lstStyle>
            <a:lvl1pPr marL="0" indent="0">
              <a:buNone/>
              <a:defRPr b="1"/>
            </a:lvl1pPr>
          </a:lstStyle>
          <a:p>
            <a:pPr lvl="0"/>
            <a:r>
              <a:rPr lang="en-US"/>
              <a:t>Section 05</a:t>
            </a:r>
          </a:p>
        </p:txBody>
      </p:sp>
      <p:sp>
        <p:nvSpPr>
          <p:cNvPr id="15" name="Text Placeholder 9">
            <a:extLst>
              <a:ext uri="{FF2B5EF4-FFF2-40B4-BE49-F238E27FC236}">
                <a16:creationId xmlns:a16="http://schemas.microsoft.com/office/drawing/2014/main" id="{16CCEAAB-3C27-4733-4112-5C65B3C54595}"/>
              </a:ext>
            </a:extLst>
          </p:cNvPr>
          <p:cNvSpPr>
            <a:spLocks noGrp="1"/>
          </p:cNvSpPr>
          <p:nvPr>
            <p:ph type="body" sz="quarter" idx="17" hasCustomPrompt="1"/>
          </p:nvPr>
        </p:nvSpPr>
        <p:spPr>
          <a:xfrm>
            <a:off x="838200" y="4114800"/>
            <a:ext cx="4114800" cy="457200"/>
          </a:xfrm>
        </p:spPr>
        <p:txBody>
          <a:bodyPr tIns="0" anchor="ctr" anchorCtr="0"/>
          <a:lstStyle>
            <a:lvl1pPr marL="0" indent="0">
              <a:buNone/>
              <a:defRPr b="1"/>
            </a:lvl1pPr>
          </a:lstStyle>
          <a:p>
            <a:pPr lvl="0"/>
            <a:r>
              <a:rPr lang="en-US"/>
              <a:t>Section 06</a:t>
            </a:r>
          </a:p>
        </p:txBody>
      </p:sp>
      <p:sp>
        <p:nvSpPr>
          <p:cNvPr id="16" name="Text Placeholder 9">
            <a:extLst>
              <a:ext uri="{FF2B5EF4-FFF2-40B4-BE49-F238E27FC236}">
                <a16:creationId xmlns:a16="http://schemas.microsoft.com/office/drawing/2014/main" id="{6510DF08-6ACD-2984-377A-DD84D7640069}"/>
              </a:ext>
            </a:extLst>
          </p:cNvPr>
          <p:cNvSpPr>
            <a:spLocks noGrp="1"/>
          </p:cNvSpPr>
          <p:nvPr>
            <p:ph type="body" sz="quarter" idx="18" hasCustomPrompt="1"/>
          </p:nvPr>
        </p:nvSpPr>
        <p:spPr>
          <a:xfrm>
            <a:off x="838200" y="4572000"/>
            <a:ext cx="4114800" cy="457200"/>
          </a:xfrm>
        </p:spPr>
        <p:txBody>
          <a:bodyPr tIns="0" anchor="ctr" anchorCtr="0"/>
          <a:lstStyle>
            <a:lvl1pPr marL="0" indent="0">
              <a:buNone/>
              <a:defRPr b="1"/>
            </a:lvl1pPr>
          </a:lstStyle>
          <a:p>
            <a:pPr lvl="0"/>
            <a:r>
              <a:rPr lang="en-US"/>
              <a:t>Section 07</a:t>
            </a:r>
          </a:p>
        </p:txBody>
      </p:sp>
      <p:sp>
        <p:nvSpPr>
          <p:cNvPr id="17" name="Text Placeholder 9">
            <a:extLst>
              <a:ext uri="{FF2B5EF4-FFF2-40B4-BE49-F238E27FC236}">
                <a16:creationId xmlns:a16="http://schemas.microsoft.com/office/drawing/2014/main" id="{0D4E507F-B9E4-CD1E-260D-63EE70D26995}"/>
              </a:ext>
            </a:extLst>
          </p:cNvPr>
          <p:cNvSpPr>
            <a:spLocks noGrp="1"/>
          </p:cNvSpPr>
          <p:nvPr>
            <p:ph type="body" sz="quarter" idx="19" hasCustomPrompt="1"/>
          </p:nvPr>
        </p:nvSpPr>
        <p:spPr>
          <a:xfrm>
            <a:off x="838200" y="5029200"/>
            <a:ext cx="4114800" cy="457200"/>
          </a:xfrm>
        </p:spPr>
        <p:txBody>
          <a:bodyPr tIns="0" anchor="ctr" anchorCtr="0"/>
          <a:lstStyle>
            <a:lvl1pPr marL="0" indent="0">
              <a:buNone/>
              <a:defRPr b="1"/>
            </a:lvl1pPr>
          </a:lstStyle>
          <a:p>
            <a:pPr lvl="0"/>
            <a:r>
              <a:rPr lang="en-US"/>
              <a:t>Section 08</a:t>
            </a:r>
          </a:p>
        </p:txBody>
      </p:sp>
      <p:sp>
        <p:nvSpPr>
          <p:cNvPr id="20" name="Picture Placeholder 4">
            <a:extLst>
              <a:ext uri="{FF2B5EF4-FFF2-40B4-BE49-F238E27FC236}">
                <a16:creationId xmlns:a16="http://schemas.microsoft.com/office/drawing/2014/main" id="{E6527D58-4D6E-55C6-B4ED-0C8A1584DEE3}"/>
              </a:ext>
            </a:extLst>
          </p:cNvPr>
          <p:cNvSpPr>
            <a:spLocks noGrp="1"/>
          </p:cNvSpPr>
          <p:nvPr>
            <p:ph type="pic" sz="quarter" idx="20" hasCustomPrompt="1"/>
          </p:nvPr>
        </p:nvSpPr>
        <p:spPr>
          <a:xfrm>
            <a:off x="5867400" y="457200"/>
            <a:ext cx="5850467" cy="5943600"/>
          </a:xfrm>
          <a:prstGeom prst="roundRect">
            <a:avLst>
              <a:gd name="adj" fmla="val 2670"/>
            </a:avLst>
          </a:prstGeom>
          <a:solidFill>
            <a:schemeClr val="tx1">
              <a:lumMod val="65000"/>
              <a:lumOff val="35000"/>
            </a:schemeClr>
          </a:solidFill>
        </p:spPr>
        <p:txBody>
          <a:bodyPr lIns="182880" tIns="182880"/>
          <a:lstStyle>
            <a:lvl1pPr marL="0" indent="0">
              <a:buNone/>
              <a:defRPr>
                <a:solidFill>
                  <a:schemeClr val="bg1"/>
                </a:solidFill>
              </a:defRPr>
            </a:lvl1pPr>
          </a:lstStyle>
          <a:p>
            <a:r>
              <a:rPr lang="en-US"/>
              <a:t>Insert Image</a:t>
            </a:r>
          </a:p>
        </p:txBody>
      </p:sp>
    </p:spTree>
    <p:extLst>
      <p:ext uri="{BB962C8B-B14F-4D97-AF65-F5344CB8AC3E}">
        <p14:creationId xmlns:p14="http://schemas.microsoft.com/office/powerpoint/2010/main" val="3672486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Agenda_02">
    <p:bg>
      <p:bgPr>
        <a:gradFill>
          <a:gsLst>
            <a:gs pos="86000">
              <a:schemeClr val="tx1"/>
            </a:gs>
            <a:gs pos="30000">
              <a:srgbClr val="222222"/>
            </a:gs>
            <a:gs pos="0">
              <a:srgbClr val="666666"/>
            </a:gs>
          </a:gsLst>
          <a:lin ang="3000000" scaled="0"/>
        </a:gradFill>
        <a:effectLst/>
      </p:bgPr>
    </p:bg>
    <p:spTree>
      <p:nvGrpSpPr>
        <p:cNvPr id="1" name=""/>
        <p:cNvGrpSpPr/>
        <p:nvPr/>
      </p:nvGrpSpPr>
      <p:grpSpPr>
        <a:xfrm>
          <a:off x="0" y="0"/>
          <a:ext cx="0" cy="0"/>
          <a:chOff x="0" y="0"/>
          <a:chExt cx="0" cy="0"/>
        </a:xfrm>
      </p:grpSpPr>
      <p:sp>
        <p:nvSpPr>
          <p:cNvPr id="21" name="Picture Placeholder 4">
            <a:extLst>
              <a:ext uri="{FF2B5EF4-FFF2-40B4-BE49-F238E27FC236}">
                <a16:creationId xmlns:a16="http://schemas.microsoft.com/office/drawing/2014/main" id="{5EC3FB0D-E117-D321-775A-883C51976C90}"/>
              </a:ext>
            </a:extLst>
          </p:cNvPr>
          <p:cNvSpPr>
            <a:spLocks noGrp="1"/>
          </p:cNvSpPr>
          <p:nvPr>
            <p:ph type="pic" sz="quarter" idx="20" hasCustomPrompt="1"/>
          </p:nvPr>
        </p:nvSpPr>
        <p:spPr>
          <a:xfrm>
            <a:off x="5410200" y="0"/>
            <a:ext cx="6781800" cy="6858000"/>
          </a:xfrm>
          <a:noFill/>
        </p:spPr>
        <p:txBody>
          <a:bodyPr lIns="182880" tIns="182880"/>
          <a:lstStyle>
            <a:lvl1pPr marL="0" indent="0">
              <a:buNone/>
              <a:defRPr>
                <a:solidFill>
                  <a:schemeClr val="bg1"/>
                </a:solidFill>
              </a:defRPr>
            </a:lvl1pPr>
          </a:lstStyle>
          <a:p>
            <a:r>
              <a:rPr lang="en-US"/>
              <a:t>Insert Image</a:t>
            </a:r>
          </a:p>
        </p:txBody>
      </p:sp>
      <p:sp>
        <p:nvSpPr>
          <p:cNvPr id="5" name="Rounded Rectangle 4">
            <a:extLst>
              <a:ext uri="{FF2B5EF4-FFF2-40B4-BE49-F238E27FC236}">
                <a16:creationId xmlns:a16="http://schemas.microsoft.com/office/drawing/2014/main" id="{79969AA9-83DA-8482-2AEA-24D8BD42FE59}"/>
              </a:ext>
            </a:extLst>
          </p:cNvPr>
          <p:cNvSpPr/>
          <p:nvPr userDrawn="1"/>
        </p:nvSpPr>
        <p:spPr>
          <a:xfrm>
            <a:off x="457200" y="914400"/>
            <a:ext cx="5410199" cy="5029201"/>
          </a:xfrm>
          <a:prstGeom prst="roundRect">
            <a:avLst>
              <a:gd name="adj" fmla="val 211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68C81C-8BC4-D0E1-4629-CCE6D24D8283}"/>
              </a:ext>
            </a:extLst>
          </p:cNvPr>
          <p:cNvSpPr>
            <a:spLocks noGrp="1"/>
          </p:cNvSpPr>
          <p:nvPr>
            <p:ph type="title" hasCustomPrompt="1"/>
          </p:nvPr>
        </p:nvSpPr>
        <p:spPr>
          <a:xfrm>
            <a:off x="838200" y="1371600"/>
            <a:ext cx="4076700" cy="666427"/>
          </a:xfrm>
        </p:spPr>
        <p:txBody>
          <a:bodyPr/>
          <a:lstStyle>
            <a:lvl1pPr>
              <a:defRPr sz="4400" spc="-150">
                <a:solidFill>
                  <a:schemeClr val="tx1"/>
                </a:solidFill>
              </a:defRPr>
            </a:lvl1pPr>
          </a:lstStyle>
          <a:p>
            <a:r>
              <a:rPr lang="en-US"/>
              <a:t>Agenda</a:t>
            </a:r>
          </a:p>
        </p:txBody>
      </p:sp>
      <p:sp>
        <p:nvSpPr>
          <p:cNvPr id="3" name="Footer Placeholder 2">
            <a:extLst>
              <a:ext uri="{FF2B5EF4-FFF2-40B4-BE49-F238E27FC236}">
                <a16:creationId xmlns:a16="http://schemas.microsoft.com/office/drawing/2014/main" id="{C2DE8F90-6C33-94EC-2FE5-3CFA1F5CBE87}"/>
              </a:ext>
            </a:extLst>
          </p:cNvPr>
          <p:cNvSpPr>
            <a:spLocks noGrp="1"/>
          </p:cNvSpPr>
          <p:nvPr>
            <p:ph type="ftr" sz="quarter" idx="10"/>
          </p:nvPr>
        </p:nvSpPr>
        <p:spPr/>
        <p:txBody>
          <a:bodyPr/>
          <a:lstStyle>
            <a:lvl1pPr>
              <a:defRPr>
                <a:solidFill>
                  <a:schemeClr val="bg1">
                    <a:alpha val="50000"/>
                  </a:schemeClr>
                </a:solidFill>
              </a:defRPr>
            </a:lvl1pPr>
          </a:lstStyle>
          <a:p>
            <a:endParaRPr lang="en-US"/>
          </a:p>
        </p:txBody>
      </p:sp>
      <p:sp>
        <p:nvSpPr>
          <p:cNvPr id="10" name="Text Placeholder 9">
            <a:extLst>
              <a:ext uri="{FF2B5EF4-FFF2-40B4-BE49-F238E27FC236}">
                <a16:creationId xmlns:a16="http://schemas.microsoft.com/office/drawing/2014/main" id="{2CF26165-AA68-D897-1820-99632BD0C811}"/>
              </a:ext>
            </a:extLst>
          </p:cNvPr>
          <p:cNvSpPr>
            <a:spLocks noGrp="1"/>
          </p:cNvSpPr>
          <p:nvPr>
            <p:ph type="body" sz="quarter" idx="12" hasCustomPrompt="1"/>
          </p:nvPr>
        </p:nvSpPr>
        <p:spPr>
          <a:xfrm>
            <a:off x="1371600" y="2514600"/>
            <a:ext cx="3945610" cy="685800"/>
          </a:xfrm>
        </p:spPr>
        <p:txBody>
          <a:bodyPr tIns="0" anchor="ctr" anchorCtr="0"/>
          <a:lstStyle>
            <a:lvl1pPr marL="0" indent="0">
              <a:buNone/>
              <a:defRPr sz="2000" b="0"/>
            </a:lvl1pPr>
          </a:lstStyle>
          <a:p>
            <a:pPr lvl="0"/>
            <a:r>
              <a:rPr lang="en-US"/>
              <a:t>Agenda Item 01</a:t>
            </a:r>
          </a:p>
        </p:txBody>
      </p:sp>
      <p:sp>
        <p:nvSpPr>
          <p:cNvPr id="11" name="Text Placeholder 9">
            <a:extLst>
              <a:ext uri="{FF2B5EF4-FFF2-40B4-BE49-F238E27FC236}">
                <a16:creationId xmlns:a16="http://schemas.microsoft.com/office/drawing/2014/main" id="{B6959662-172D-D47A-A952-469F125981E0}"/>
              </a:ext>
            </a:extLst>
          </p:cNvPr>
          <p:cNvSpPr>
            <a:spLocks noGrp="1"/>
          </p:cNvSpPr>
          <p:nvPr>
            <p:ph type="body" sz="quarter" idx="13" hasCustomPrompt="1"/>
          </p:nvPr>
        </p:nvSpPr>
        <p:spPr>
          <a:xfrm>
            <a:off x="1371600" y="3200400"/>
            <a:ext cx="3945610" cy="685800"/>
          </a:xfrm>
        </p:spPr>
        <p:txBody>
          <a:bodyPr tIns="0" anchor="ctr" anchorCtr="0"/>
          <a:lstStyle>
            <a:lvl1pPr marL="0" indent="0">
              <a:buNone/>
              <a:defRPr sz="2000" b="0"/>
            </a:lvl1pPr>
          </a:lstStyle>
          <a:p>
            <a:pPr lvl="0"/>
            <a:r>
              <a:rPr lang="en-US"/>
              <a:t>Agenda Item 02</a:t>
            </a:r>
          </a:p>
        </p:txBody>
      </p:sp>
      <p:sp>
        <p:nvSpPr>
          <p:cNvPr id="12" name="Text Placeholder 9">
            <a:extLst>
              <a:ext uri="{FF2B5EF4-FFF2-40B4-BE49-F238E27FC236}">
                <a16:creationId xmlns:a16="http://schemas.microsoft.com/office/drawing/2014/main" id="{2057A839-2776-B383-E454-DB81FA9711D1}"/>
              </a:ext>
            </a:extLst>
          </p:cNvPr>
          <p:cNvSpPr>
            <a:spLocks noGrp="1"/>
          </p:cNvSpPr>
          <p:nvPr>
            <p:ph type="body" sz="quarter" idx="14" hasCustomPrompt="1"/>
          </p:nvPr>
        </p:nvSpPr>
        <p:spPr>
          <a:xfrm>
            <a:off x="1371600" y="3886200"/>
            <a:ext cx="3945610" cy="685800"/>
          </a:xfrm>
        </p:spPr>
        <p:txBody>
          <a:bodyPr tIns="0" anchor="ctr" anchorCtr="0"/>
          <a:lstStyle>
            <a:lvl1pPr marL="0" indent="0">
              <a:buNone/>
              <a:defRPr sz="2000" b="0"/>
            </a:lvl1pPr>
          </a:lstStyle>
          <a:p>
            <a:pPr lvl="0"/>
            <a:r>
              <a:rPr lang="en-US"/>
              <a:t>Agenda Item 03</a:t>
            </a:r>
          </a:p>
        </p:txBody>
      </p:sp>
      <p:sp>
        <p:nvSpPr>
          <p:cNvPr id="13" name="Text Placeholder 9">
            <a:extLst>
              <a:ext uri="{FF2B5EF4-FFF2-40B4-BE49-F238E27FC236}">
                <a16:creationId xmlns:a16="http://schemas.microsoft.com/office/drawing/2014/main" id="{86A1796F-A6BD-2AB0-3E83-AF3010D3E48E}"/>
              </a:ext>
            </a:extLst>
          </p:cNvPr>
          <p:cNvSpPr>
            <a:spLocks noGrp="1"/>
          </p:cNvSpPr>
          <p:nvPr>
            <p:ph type="body" sz="quarter" idx="15" hasCustomPrompt="1"/>
          </p:nvPr>
        </p:nvSpPr>
        <p:spPr>
          <a:xfrm>
            <a:off x="1371600" y="4572000"/>
            <a:ext cx="3945610" cy="685800"/>
          </a:xfrm>
        </p:spPr>
        <p:txBody>
          <a:bodyPr tIns="0" anchor="ctr" anchorCtr="0"/>
          <a:lstStyle>
            <a:lvl1pPr marL="0" indent="0">
              <a:buNone/>
              <a:defRPr sz="2000" b="0"/>
            </a:lvl1pPr>
          </a:lstStyle>
          <a:p>
            <a:pPr lvl="0"/>
            <a:r>
              <a:rPr lang="en-US"/>
              <a:t>Agenda Item 04</a:t>
            </a:r>
          </a:p>
        </p:txBody>
      </p:sp>
      <p:sp>
        <p:nvSpPr>
          <p:cNvPr id="8" name="Text Placeholder 7">
            <a:extLst>
              <a:ext uri="{FF2B5EF4-FFF2-40B4-BE49-F238E27FC236}">
                <a16:creationId xmlns:a16="http://schemas.microsoft.com/office/drawing/2014/main" id="{8231C4A1-4C79-8E58-58FE-4F821B9052D8}"/>
              </a:ext>
            </a:extLst>
          </p:cNvPr>
          <p:cNvSpPr>
            <a:spLocks noGrp="1"/>
          </p:cNvSpPr>
          <p:nvPr>
            <p:ph type="body" sz="quarter" idx="16" hasCustomPrompt="1"/>
          </p:nvPr>
        </p:nvSpPr>
        <p:spPr>
          <a:xfrm>
            <a:off x="838200" y="2670255"/>
            <a:ext cx="365760" cy="365760"/>
          </a:xfrm>
          <a:prstGeom prst="ellipse">
            <a:avLst/>
          </a:prstGeom>
          <a:solidFill>
            <a:schemeClr val="tx1"/>
          </a:solidFill>
        </p:spPr>
        <p:txBody>
          <a:bodyPr anchor="ctr"/>
          <a:lstStyle>
            <a:lvl1pPr marL="0" indent="0" algn="ctr">
              <a:buNone/>
              <a:defRPr sz="1800">
                <a:solidFill>
                  <a:schemeClr val="bg1"/>
                </a:solidFill>
              </a:defRPr>
            </a:lvl1pPr>
          </a:lstStyle>
          <a:p>
            <a:pPr lvl="0"/>
            <a:r>
              <a:rPr lang="en-US"/>
              <a:t>1</a:t>
            </a:r>
          </a:p>
        </p:txBody>
      </p:sp>
      <p:sp>
        <p:nvSpPr>
          <p:cNvPr id="9" name="Text Placeholder 7">
            <a:extLst>
              <a:ext uri="{FF2B5EF4-FFF2-40B4-BE49-F238E27FC236}">
                <a16:creationId xmlns:a16="http://schemas.microsoft.com/office/drawing/2014/main" id="{F3FB2D2C-C991-82F0-59F8-D812AD959C09}"/>
              </a:ext>
            </a:extLst>
          </p:cNvPr>
          <p:cNvSpPr>
            <a:spLocks noGrp="1"/>
          </p:cNvSpPr>
          <p:nvPr>
            <p:ph type="body" sz="quarter" idx="17" hasCustomPrompt="1"/>
          </p:nvPr>
        </p:nvSpPr>
        <p:spPr>
          <a:xfrm>
            <a:off x="838200" y="3352800"/>
            <a:ext cx="365760" cy="365760"/>
          </a:xfrm>
          <a:prstGeom prst="ellipse">
            <a:avLst/>
          </a:prstGeom>
          <a:solidFill>
            <a:schemeClr val="tx1"/>
          </a:solidFill>
        </p:spPr>
        <p:txBody>
          <a:bodyPr anchor="ctr"/>
          <a:lstStyle>
            <a:lvl1pPr marL="0" indent="0" algn="ctr">
              <a:buNone/>
              <a:defRPr sz="1800">
                <a:solidFill>
                  <a:schemeClr val="bg1"/>
                </a:solidFill>
              </a:defRPr>
            </a:lvl1pPr>
          </a:lstStyle>
          <a:p>
            <a:pPr lvl="0"/>
            <a:r>
              <a:rPr lang="en-US"/>
              <a:t>2</a:t>
            </a:r>
          </a:p>
        </p:txBody>
      </p:sp>
      <p:sp>
        <p:nvSpPr>
          <p:cNvPr id="18" name="Text Placeholder 7">
            <a:extLst>
              <a:ext uri="{FF2B5EF4-FFF2-40B4-BE49-F238E27FC236}">
                <a16:creationId xmlns:a16="http://schemas.microsoft.com/office/drawing/2014/main" id="{94F2A2AD-B8DC-6FE7-6ED9-1CCB9DB07ADB}"/>
              </a:ext>
            </a:extLst>
          </p:cNvPr>
          <p:cNvSpPr>
            <a:spLocks noGrp="1"/>
          </p:cNvSpPr>
          <p:nvPr>
            <p:ph type="body" sz="quarter" idx="18" hasCustomPrompt="1"/>
          </p:nvPr>
        </p:nvSpPr>
        <p:spPr>
          <a:xfrm>
            <a:off x="838200" y="4038600"/>
            <a:ext cx="365760" cy="365760"/>
          </a:xfrm>
          <a:prstGeom prst="ellipse">
            <a:avLst/>
          </a:prstGeom>
          <a:solidFill>
            <a:schemeClr val="tx1"/>
          </a:solidFill>
        </p:spPr>
        <p:txBody>
          <a:bodyPr anchor="ctr"/>
          <a:lstStyle>
            <a:lvl1pPr marL="0" indent="0" algn="ctr">
              <a:buNone/>
              <a:defRPr sz="1800">
                <a:solidFill>
                  <a:schemeClr val="bg1"/>
                </a:solidFill>
              </a:defRPr>
            </a:lvl1pPr>
          </a:lstStyle>
          <a:p>
            <a:pPr lvl="0"/>
            <a:r>
              <a:rPr lang="en-US"/>
              <a:t>3</a:t>
            </a:r>
          </a:p>
        </p:txBody>
      </p:sp>
      <p:sp>
        <p:nvSpPr>
          <p:cNvPr id="19" name="Text Placeholder 7">
            <a:extLst>
              <a:ext uri="{FF2B5EF4-FFF2-40B4-BE49-F238E27FC236}">
                <a16:creationId xmlns:a16="http://schemas.microsoft.com/office/drawing/2014/main" id="{8E1AB8DA-7CB2-7A20-B2C7-47242FE541A2}"/>
              </a:ext>
            </a:extLst>
          </p:cNvPr>
          <p:cNvSpPr>
            <a:spLocks noGrp="1"/>
          </p:cNvSpPr>
          <p:nvPr>
            <p:ph type="body" sz="quarter" idx="19" hasCustomPrompt="1"/>
          </p:nvPr>
        </p:nvSpPr>
        <p:spPr>
          <a:xfrm>
            <a:off x="838200" y="4724400"/>
            <a:ext cx="365760" cy="365760"/>
          </a:xfrm>
          <a:prstGeom prst="ellipse">
            <a:avLst/>
          </a:prstGeom>
          <a:solidFill>
            <a:schemeClr val="tx1"/>
          </a:solidFill>
        </p:spPr>
        <p:txBody>
          <a:bodyPr anchor="ctr"/>
          <a:lstStyle>
            <a:lvl1pPr marL="0" indent="0" algn="ctr">
              <a:buNone/>
              <a:defRPr sz="1800">
                <a:solidFill>
                  <a:schemeClr val="bg1"/>
                </a:solidFill>
              </a:defRPr>
            </a:lvl1pPr>
          </a:lstStyle>
          <a:p>
            <a:pPr lvl="0"/>
            <a:r>
              <a:rPr lang="en-US"/>
              <a:t>4</a:t>
            </a:r>
          </a:p>
        </p:txBody>
      </p:sp>
      <p:sp>
        <p:nvSpPr>
          <p:cNvPr id="4" name="Slide Number Placeholder 3">
            <a:extLst>
              <a:ext uri="{FF2B5EF4-FFF2-40B4-BE49-F238E27FC236}">
                <a16:creationId xmlns:a16="http://schemas.microsoft.com/office/drawing/2014/main" id="{E2080C43-A98B-6371-7C9E-2320B1587321}"/>
              </a:ext>
            </a:extLst>
          </p:cNvPr>
          <p:cNvSpPr>
            <a:spLocks noGrp="1"/>
          </p:cNvSpPr>
          <p:nvPr>
            <p:ph type="sldNum" sz="quarter" idx="21"/>
          </p:nvPr>
        </p:nvSpPr>
        <p:spPr/>
        <p:txBody>
          <a:bodyPr/>
          <a:lstStyle>
            <a:lvl1pPr>
              <a:defRPr>
                <a:solidFill>
                  <a:schemeClr val="bg1"/>
                </a:solidFill>
              </a:defRPr>
            </a:lvl1pPr>
          </a:lstStyle>
          <a:p>
            <a:fld id="{59F4C2C2-D810-4C4F-B43D-1CC8DBDFC0E5}" type="slidenum">
              <a:rPr lang="en-US" smtClean="0"/>
              <a:pPr/>
              <a:t>‹#›</a:t>
            </a:fld>
            <a:endParaRPr lang="en-US"/>
          </a:p>
        </p:txBody>
      </p:sp>
      <p:sp>
        <p:nvSpPr>
          <p:cNvPr id="6" name="TextBox 5">
            <a:extLst>
              <a:ext uri="{FF2B5EF4-FFF2-40B4-BE49-F238E27FC236}">
                <a16:creationId xmlns:a16="http://schemas.microsoft.com/office/drawing/2014/main" id="{6BC63E1B-52EC-79C3-8C98-A5C56036D6AB}"/>
              </a:ext>
            </a:extLst>
          </p:cNvPr>
          <p:cNvSpPr txBox="1"/>
          <p:nvPr userDrawn="1"/>
        </p:nvSpPr>
        <p:spPr>
          <a:xfrm>
            <a:off x="152400" y="132806"/>
            <a:ext cx="3453441" cy="76944"/>
          </a:xfrm>
          <a:prstGeom prst="rect">
            <a:avLst/>
          </a:prstGeom>
          <a:noFill/>
        </p:spPr>
        <p:txBody>
          <a:bodyPr wrap="square" lIns="0" tIns="0" rIns="0" bIns="0" rtlCol="0">
            <a:spAutoFit/>
          </a:bodyPr>
          <a:lstStyle/>
          <a:p>
            <a:r>
              <a:rPr lang="en-US" sz="500" b="0" i="0" spc="300">
                <a:solidFill>
                  <a:schemeClr val="bg1"/>
                </a:solidFill>
                <a:latin typeface="Aptos Serif" panose="02020604070405020304" pitchFamily="18" charset="0"/>
                <a:cs typeface="Aptos Serif" panose="02020604070405020304" pitchFamily="18" charset="0"/>
              </a:rPr>
              <a:t>NBCUNIVERSAL</a:t>
            </a:r>
          </a:p>
        </p:txBody>
      </p:sp>
    </p:spTree>
    <p:extLst>
      <p:ext uri="{BB962C8B-B14F-4D97-AF65-F5344CB8AC3E}">
        <p14:creationId xmlns:p14="http://schemas.microsoft.com/office/powerpoint/2010/main" val="3366688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ivider_01">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84726FB1-D636-7980-3BB6-64586959A3A9}"/>
              </a:ext>
            </a:extLst>
          </p:cNvPr>
          <p:cNvSpPr>
            <a:spLocks noGrp="1"/>
          </p:cNvSpPr>
          <p:nvPr>
            <p:ph type="pic" sz="quarter" idx="12" hasCustomPrompt="1"/>
          </p:nvPr>
        </p:nvSpPr>
        <p:spPr>
          <a:xfrm>
            <a:off x="0" y="0"/>
            <a:ext cx="12192000" cy="6858000"/>
          </a:xfrm>
          <a:solidFill>
            <a:schemeClr val="tx1">
              <a:lumMod val="65000"/>
              <a:lumOff val="35000"/>
            </a:schemeClr>
          </a:solidFill>
        </p:spPr>
        <p:txBody>
          <a:bodyPr lIns="365760" tIns="365760"/>
          <a:lstStyle>
            <a:lvl1pPr marL="0" indent="0">
              <a:buNone/>
              <a:defRPr>
                <a:solidFill>
                  <a:schemeClr val="bg1"/>
                </a:solidFill>
              </a:defRPr>
            </a:lvl1pPr>
          </a:lstStyle>
          <a:p>
            <a:r>
              <a:rPr lang="en-US"/>
              <a:t>Insert Image</a:t>
            </a:r>
          </a:p>
        </p:txBody>
      </p:sp>
      <p:sp>
        <p:nvSpPr>
          <p:cNvPr id="2" name="Title 1">
            <a:extLst>
              <a:ext uri="{FF2B5EF4-FFF2-40B4-BE49-F238E27FC236}">
                <a16:creationId xmlns:a16="http://schemas.microsoft.com/office/drawing/2014/main" id="{4968C81C-8BC4-D0E1-4629-CCE6D24D8283}"/>
              </a:ext>
            </a:extLst>
          </p:cNvPr>
          <p:cNvSpPr>
            <a:spLocks noGrp="1"/>
          </p:cNvSpPr>
          <p:nvPr>
            <p:ph type="title" hasCustomPrompt="1"/>
          </p:nvPr>
        </p:nvSpPr>
        <p:spPr>
          <a:xfrm>
            <a:off x="2911999" y="4025592"/>
            <a:ext cx="6743700" cy="2234773"/>
          </a:xfrm>
        </p:spPr>
        <p:txBody>
          <a:bodyPr anchor="b" anchorCtr="0"/>
          <a:lstStyle>
            <a:lvl1pPr algn="l">
              <a:defRPr sz="7500" spc="-150">
                <a:solidFill>
                  <a:schemeClr val="bg1"/>
                </a:solidFill>
              </a:defRPr>
            </a:lvl1pPr>
          </a:lstStyle>
          <a:p>
            <a:r>
              <a:rPr lang="en-US"/>
              <a:t>Divider </a:t>
            </a:r>
            <a:br>
              <a:rPr lang="en-US"/>
            </a:br>
            <a:r>
              <a:rPr lang="en-US"/>
              <a:t>Slide</a:t>
            </a:r>
          </a:p>
        </p:txBody>
      </p:sp>
    </p:spTree>
    <p:extLst>
      <p:ext uri="{BB962C8B-B14F-4D97-AF65-F5344CB8AC3E}">
        <p14:creationId xmlns:p14="http://schemas.microsoft.com/office/powerpoint/2010/main" val="262687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vider_02">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84726FB1-D636-7980-3BB6-64586959A3A9}"/>
              </a:ext>
            </a:extLst>
          </p:cNvPr>
          <p:cNvSpPr>
            <a:spLocks noGrp="1"/>
          </p:cNvSpPr>
          <p:nvPr>
            <p:ph type="pic" sz="quarter" idx="12" hasCustomPrompt="1"/>
          </p:nvPr>
        </p:nvSpPr>
        <p:spPr>
          <a:xfrm>
            <a:off x="0" y="0"/>
            <a:ext cx="12192000" cy="6858000"/>
          </a:xfrm>
          <a:solidFill>
            <a:schemeClr val="tx1">
              <a:lumMod val="65000"/>
              <a:lumOff val="35000"/>
            </a:schemeClr>
          </a:solidFill>
        </p:spPr>
        <p:txBody>
          <a:bodyPr lIns="365760" tIns="365760"/>
          <a:lstStyle>
            <a:lvl1pPr marL="0" indent="0">
              <a:buNone/>
              <a:defRPr>
                <a:solidFill>
                  <a:schemeClr val="bg1"/>
                </a:solidFill>
              </a:defRPr>
            </a:lvl1pPr>
          </a:lstStyle>
          <a:p>
            <a:r>
              <a:rPr lang="en-US"/>
              <a:t>Insert Image</a:t>
            </a:r>
          </a:p>
        </p:txBody>
      </p:sp>
      <p:sp>
        <p:nvSpPr>
          <p:cNvPr id="2" name="Title 1">
            <a:extLst>
              <a:ext uri="{FF2B5EF4-FFF2-40B4-BE49-F238E27FC236}">
                <a16:creationId xmlns:a16="http://schemas.microsoft.com/office/drawing/2014/main" id="{4968C81C-8BC4-D0E1-4629-CCE6D24D8283}"/>
              </a:ext>
            </a:extLst>
          </p:cNvPr>
          <p:cNvSpPr>
            <a:spLocks noGrp="1"/>
          </p:cNvSpPr>
          <p:nvPr>
            <p:ph type="title" hasCustomPrompt="1"/>
          </p:nvPr>
        </p:nvSpPr>
        <p:spPr>
          <a:xfrm>
            <a:off x="4533900" y="5610490"/>
            <a:ext cx="6743700" cy="971062"/>
          </a:xfrm>
        </p:spPr>
        <p:txBody>
          <a:bodyPr anchor="b" anchorCtr="0"/>
          <a:lstStyle>
            <a:lvl1pPr algn="r">
              <a:defRPr sz="6000" spc="-150"/>
            </a:lvl1pPr>
          </a:lstStyle>
          <a:p>
            <a:r>
              <a:rPr lang="en-US"/>
              <a:t>Divider Slide</a:t>
            </a:r>
          </a:p>
        </p:txBody>
      </p:sp>
    </p:spTree>
    <p:extLst>
      <p:ext uri="{BB962C8B-B14F-4D97-AF65-F5344CB8AC3E}">
        <p14:creationId xmlns:p14="http://schemas.microsoft.com/office/powerpoint/2010/main" val="3184102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Divider_02">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84726FB1-D636-7980-3BB6-64586959A3A9}"/>
              </a:ext>
            </a:extLst>
          </p:cNvPr>
          <p:cNvSpPr>
            <a:spLocks noGrp="1"/>
          </p:cNvSpPr>
          <p:nvPr>
            <p:ph type="pic" sz="quarter" idx="12" hasCustomPrompt="1"/>
          </p:nvPr>
        </p:nvSpPr>
        <p:spPr>
          <a:xfrm>
            <a:off x="5115978" y="-1"/>
            <a:ext cx="2358674" cy="2285999"/>
          </a:xfrm>
          <a:solidFill>
            <a:schemeClr val="tx1">
              <a:lumMod val="65000"/>
              <a:lumOff val="35000"/>
            </a:schemeClr>
          </a:solidFill>
        </p:spPr>
        <p:txBody>
          <a:bodyPr lIns="365760" tIns="365760"/>
          <a:lstStyle>
            <a:lvl1pPr marL="0" indent="0">
              <a:buNone/>
              <a:defRPr>
                <a:solidFill>
                  <a:schemeClr val="bg1"/>
                </a:solidFill>
              </a:defRPr>
            </a:lvl1pPr>
          </a:lstStyle>
          <a:p>
            <a:r>
              <a:rPr lang="en-US"/>
              <a:t>Insert Image</a:t>
            </a:r>
          </a:p>
        </p:txBody>
      </p:sp>
      <p:sp>
        <p:nvSpPr>
          <p:cNvPr id="3" name="Picture Placeholder 4">
            <a:extLst>
              <a:ext uri="{FF2B5EF4-FFF2-40B4-BE49-F238E27FC236}">
                <a16:creationId xmlns:a16="http://schemas.microsoft.com/office/drawing/2014/main" id="{792D0657-31C5-542F-57AC-A4098D60EA9B}"/>
              </a:ext>
            </a:extLst>
          </p:cNvPr>
          <p:cNvSpPr>
            <a:spLocks noGrp="1"/>
          </p:cNvSpPr>
          <p:nvPr>
            <p:ph type="pic" sz="quarter" idx="13" hasCustomPrompt="1"/>
          </p:nvPr>
        </p:nvSpPr>
        <p:spPr>
          <a:xfrm>
            <a:off x="7474652" y="-1"/>
            <a:ext cx="2358674" cy="2285999"/>
          </a:xfrm>
          <a:solidFill>
            <a:schemeClr val="tx1">
              <a:lumMod val="65000"/>
              <a:lumOff val="35000"/>
            </a:schemeClr>
          </a:solidFill>
        </p:spPr>
        <p:txBody>
          <a:bodyPr lIns="365760" tIns="365760"/>
          <a:lstStyle>
            <a:lvl1pPr marL="0" indent="0">
              <a:buNone/>
              <a:defRPr>
                <a:solidFill>
                  <a:schemeClr val="bg1"/>
                </a:solidFill>
              </a:defRPr>
            </a:lvl1pPr>
          </a:lstStyle>
          <a:p>
            <a:r>
              <a:rPr lang="en-US"/>
              <a:t>Insert Image</a:t>
            </a:r>
          </a:p>
        </p:txBody>
      </p:sp>
      <p:sp>
        <p:nvSpPr>
          <p:cNvPr id="4" name="Picture Placeholder 4">
            <a:extLst>
              <a:ext uri="{FF2B5EF4-FFF2-40B4-BE49-F238E27FC236}">
                <a16:creationId xmlns:a16="http://schemas.microsoft.com/office/drawing/2014/main" id="{F51AC774-3965-4D69-F7A2-10DE087675DC}"/>
              </a:ext>
            </a:extLst>
          </p:cNvPr>
          <p:cNvSpPr>
            <a:spLocks noGrp="1"/>
          </p:cNvSpPr>
          <p:nvPr>
            <p:ph type="pic" sz="quarter" idx="14" hasCustomPrompt="1"/>
          </p:nvPr>
        </p:nvSpPr>
        <p:spPr>
          <a:xfrm>
            <a:off x="9833326" y="-1"/>
            <a:ext cx="2358674" cy="2285999"/>
          </a:xfrm>
          <a:solidFill>
            <a:schemeClr val="tx1">
              <a:lumMod val="65000"/>
              <a:lumOff val="35000"/>
            </a:schemeClr>
          </a:solidFill>
        </p:spPr>
        <p:txBody>
          <a:bodyPr lIns="365760" tIns="365760"/>
          <a:lstStyle>
            <a:lvl1pPr marL="0" indent="0">
              <a:buNone/>
              <a:defRPr>
                <a:solidFill>
                  <a:schemeClr val="bg1"/>
                </a:solidFill>
              </a:defRPr>
            </a:lvl1pPr>
          </a:lstStyle>
          <a:p>
            <a:r>
              <a:rPr lang="en-US"/>
              <a:t>Insert Image</a:t>
            </a:r>
          </a:p>
        </p:txBody>
      </p:sp>
      <p:sp>
        <p:nvSpPr>
          <p:cNvPr id="7" name="Picture Placeholder 4">
            <a:extLst>
              <a:ext uri="{FF2B5EF4-FFF2-40B4-BE49-F238E27FC236}">
                <a16:creationId xmlns:a16="http://schemas.microsoft.com/office/drawing/2014/main" id="{3D914D8D-3979-E7AF-DE43-4B71A1961421}"/>
              </a:ext>
            </a:extLst>
          </p:cNvPr>
          <p:cNvSpPr>
            <a:spLocks noGrp="1"/>
          </p:cNvSpPr>
          <p:nvPr>
            <p:ph type="pic" sz="quarter" idx="16" hasCustomPrompt="1"/>
          </p:nvPr>
        </p:nvSpPr>
        <p:spPr>
          <a:xfrm>
            <a:off x="5115978" y="2286000"/>
            <a:ext cx="2358674" cy="2285999"/>
          </a:xfrm>
          <a:solidFill>
            <a:schemeClr val="tx1">
              <a:lumMod val="65000"/>
              <a:lumOff val="35000"/>
            </a:schemeClr>
          </a:solidFill>
        </p:spPr>
        <p:txBody>
          <a:bodyPr lIns="365760" tIns="365760"/>
          <a:lstStyle>
            <a:lvl1pPr marL="0" indent="0">
              <a:buNone/>
              <a:defRPr>
                <a:solidFill>
                  <a:schemeClr val="bg1"/>
                </a:solidFill>
              </a:defRPr>
            </a:lvl1pPr>
          </a:lstStyle>
          <a:p>
            <a:r>
              <a:rPr lang="en-US"/>
              <a:t>Insert Image</a:t>
            </a:r>
          </a:p>
        </p:txBody>
      </p:sp>
      <p:sp>
        <p:nvSpPr>
          <p:cNvPr id="8" name="Picture Placeholder 4">
            <a:extLst>
              <a:ext uri="{FF2B5EF4-FFF2-40B4-BE49-F238E27FC236}">
                <a16:creationId xmlns:a16="http://schemas.microsoft.com/office/drawing/2014/main" id="{7FE8FF5B-E461-A5BA-D40A-430AE9719D93}"/>
              </a:ext>
            </a:extLst>
          </p:cNvPr>
          <p:cNvSpPr>
            <a:spLocks noGrp="1"/>
          </p:cNvSpPr>
          <p:nvPr>
            <p:ph type="pic" sz="quarter" idx="17" hasCustomPrompt="1"/>
          </p:nvPr>
        </p:nvSpPr>
        <p:spPr>
          <a:xfrm>
            <a:off x="7474652" y="2286000"/>
            <a:ext cx="2358674" cy="2285999"/>
          </a:xfrm>
          <a:solidFill>
            <a:schemeClr val="tx1">
              <a:lumMod val="65000"/>
              <a:lumOff val="35000"/>
            </a:schemeClr>
          </a:solidFill>
        </p:spPr>
        <p:txBody>
          <a:bodyPr lIns="365760" tIns="365760"/>
          <a:lstStyle>
            <a:lvl1pPr marL="0" indent="0">
              <a:buNone/>
              <a:defRPr>
                <a:solidFill>
                  <a:schemeClr val="bg1"/>
                </a:solidFill>
              </a:defRPr>
            </a:lvl1pPr>
          </a:lstStyle>
          <a:p>
            <a:r>
              <a:rPr lang="en-US"/>
              <a:t>Insert Image</a:t>
            </a:r>
          </a:p>
        </p:txBody>
      </p:sp>
      <p:sp>
        <p:nvSpPr>
          <p:cNvPr id="9" name="Picture Placeholder 4">
            <a:extLst>
              <a:ext uri="{FF2B5EF4-FFF2-40B4-BE49-F238E27FC236}">
                <a16:creationId xmlns:a16="http://schemas.microsoft.com/office/drawing/2014/main" id="{D7A4B168-D53F-A5C2-A141-56D88A94D4BB}"/>
              </a:ext>
            </a:extLst>
          </p:cNvPr>
          <p:cNvSpPr>
            <a:spLocks noGrp="1"/>
          </p:cNvSpPr>
          <p:nvPr>
            <p:ph type="pic" sz="quarter" idx="18" hasCustomPrompt="1"/>
          </p:nvPr>
        </p:nvSpPr>
        <p:spPr>
          <a:xfrm>
            <a:off x="9833326" y="2286000"/>
            <a:ext cx="2358674" cy="2285999"/>
          </a:xfrm>
          <a:solidFill>
            <a:schemeClr val="tx1">
              <a:lumMod val="65000"/>
              <a:lumOff val="35000"/>
            </a:schemeClr>
          </a:solidFill>
        </p:spPr>
        <p:txBody>
          <a:bodyPr lIns="365760" tIns="365760"/>
          <a:lstStyle>
            <a:lvl1pPr marL="0" indent="0">
              <a:buNone/>
              <a:defRPr>
                <a:solidFill>
                  <a:schemeClr val="bg1"/>
                </a:solidFill>
              </a:defRPr>
            </a:lvl1pPr>
          </a:lstStyle>
          <a:p>
            <a:r>
              <a:rPr lang="en-US"/>
              <a:t>Insert Image</a:t>
            </a:r>
          </a:p>
        </p:txBody>
      </p:sp>
      <p:sp>
        <p:nvSpPr>
          <p:cNvPr id="11" name="Picture Placeholder 4">
            <a:extLst>
              <a:ext uri="{FF2B5EF4-FFF2-40B4-BE49-F238E27FC236}">
                <a16:creationId xmlns:a16="http://schemas.microsoft.com/office/drawing/2014/main" id="{15916285-8513-DD5C-DAEA-99380B33A475}"/>
              </a:ext>
            </a:extLst>
          </p:cNvPr>
          <p:cNvSpPr>
            <a:spLocks noGrp="1"/>
          </p:cNvSpPr>
          <p:nvPr>
            <p:ph type="pic" sz="quarter" idx="20" hasCustomPrompt="1"/>
          </p:nvPr>
        </p:nvSpPr>
        <p:spPr>
          <a:xfrm>
            <a:off x="5115978" y="4580083"/>
            <a:ext cx="2358674" cy="2285999"/>
          </a:xfrm>
          <a:solidFill>
            <a:schemeClr val="tx1">
              <a:lumMod val="65000"/>
              <a:lumOff val="35000"/>
            </a:schemeClr>
          </a:solidFill>
        </p:spPr>
        <p:txBody>
          <a:bodyPr lIns="365760" tIns="365760"/>
          <a:lstStyle>
            <a:lvl1pPr marL="0" indent="0">
              <a:buNone/>
              <a:defRPr>
                <a:solidFill>
                  <a:schemeClr val="bg1"/>
                </a:solidFill>
              </a:defRPr>
            </a:lvl1pPr>
          </a:lstStyle>
          <a:p>
            <a:r>
              <a:rPr lang="en-US"/>
              <a:t>Insert Image</a:t>
            </a:r>
          </a:p>
        </p:txBody>
      </p:sp>
      <p:sp>
        <p:nvSpPr>
          <p:cNvPr id="12" name="Picture Placeholder 4">
            <a:extLst>
              <a:ext uri="{FF2B5EF4-FFF2-40B4-BE49-F238E27FC236}">
                <a16:creationId xmlns:a16="http://schemas.microsoft.com/office/drawing/2014/main" id="{E531F5AE-65F7-85F1-576E-0E3607C5DCAF}"/>
              </a:ext>
            </a:extLst>
          </p:cNvPr>
          <p:cNvSpPr>
            <a:spLocks noGrp="1"/>
          </p:cNvSpPr>
          <p:nvPr>
            <p:ph type="pic" sz="quarter" idx="21" hasCustomPrompt="1"/>
          </p:nvPr>
        </p:nvSpPr>
        <p:spPr>
          <a:xfrm>
            <a:off x="7474652" y="4580083"/>
            <a:ext cx="2358674" cy="2285999"/>
          </a:xfrm>
          <a:solidFill>
            <a:schemeClr val="tx1">
              <a:lumMod val="65000"/>
              <a:lumOff val="35000"/>
            </a:schemeClr>
          </a:solidFill>
        </p:spPr>
        <p:txBody>
          <a:bodyPr lIns="365760" tIns="365760"/>
          <a:lstStyle>
            <a:lvl1pPr marL="0" indent="0">
              <a:buNone/>
              <a:defRPr>
                <a:solidFill>
                  <a:schemeClr val="bg1"/>
                </a:solidFill>
              </a:defRPr>
            </a:lvl1pPr>
          </a:lstStyle>
          <a:p>
            <a:r>
              <a:rPr lang="en-US"/>
              <a:t>Insert Image</a:t>
            </a:r>
          </a:p>
        </p:txBody>
      </p:sp>
      <p:sp>
        <p:nvSpPr>
          <p:cNvPr id="13" name="Picture Placeholder 4">
            <a:extLst>
              <a:ext uri="{FF2B5EF4-FFF2-40B4-BE49-F238E27FC236}">
                <a16:creationId xmlns:a16="http://schemas.microsoft.com/office/drawing/2014/main" id="{9BD50C3A-65EE-70AB-452D-BAD22A4A5069}"/>
              </a:ext>
            </a:extLst>
          </p:cNvPr>
          <p:cNvSpPr>
            <a:spLocks noGrp="1"/>
          </p:cNvSpPr>
          <p:nvPr>
            <p:ph type="pic" sz="quarter" idx="22" hasCustomPrompt="1"/>
          </p:nvPr>
        </p:nvSpPr>
        <p:spPr>
          <a:xfrm>
            <a:off x="9833326" y="4580083"/>
            <a:ext cx="2358674" cy="2285999"/>
          </a:xfrm>
          <a:solidFill>
            <a:schemeClr val="tx1">
              <a:lumMod val="65000"/>
              <a:lumOff val="35000"/>
            </a:schemeClr>
          </a:solidFill>
        </p:spPr>
        <p:txBody>
          <a:bodyPr lIns="365760" tIns="365760"/>
          <a:lstStyle>
            <a:lvl1pPr marL="0" indent="0">
              <a:buNone/>
              <a:defRPr>
                <a:solidFill>
                  <a:schemeClr val="bg1"/>
                </a:solidFill>
              </a:defRPr>
            </a:lvl1pPr>
          </a:lstStyle>
          <a:p>
            <a:r>
              <a:rPr lang="en-US"/>
              <a:t>Insert Image</a:t>
            </a:r>
          </a:p>
        </p:txBody>
      </p:sp>
      <p:sp>
        <p:nvSpPr>
          <p:cNvPr id="15" name="Picture Placeholder 4">
            <a:extLst>
              <a:ext uri="{FF2B5EF4-FFF2-40B4-BE49-F238E27FC236}">
                <a16:creationId xmlns:a16="http://schemas.microsoft.com/office/drawing/2014/main" id="{F3F6D21A-E5CF-5762-2864-B441DDA2B616}"/>
              </a:ext>
            </a:extLst>
          </p:cNvPr>
          <p:cNvSpPr>
            <a:spLocks noGrp="1"/>
          </p:cNvSpPr>
          <p:nvPr>
            <p:ph type="pic" sz="quarter" idx="24" hasCustomPrompt="1"/>
          </p:nvPr>
        </p:nvSpPr>
        <p:spPr>
          <a:xfrm>
            <a:off x="0" y="8083"/>
            <a:ext cx="5115978" cy="6857999"/>
          </a:xfrm>
          <a:solidFill>
            <a:schemeClr val="tx1">
              <a:lumMod val="65000"/>
              <a:lumOff val="35000"/>
            </a:schemeClr>
          </a:solidFill>
        </p:spPr>
        <p:txBody>
          <a:bodyPr lIns="365760" tIns="365760"/>
          <a:lstStyle>
            <a:lvl1pPr marL="0" indent="0">
              <a:buNone/>
              <a:defRPr>
                <a:solidFill>
                  <a:schemeClr val="bg1"/>
                </a:solidFill>
              </a:defRPr>
            </a:lvl1pPr>
          </a:lstStyle>
          <a:p>
            <a:r>
              <a:rPr lang="en-US"/>
              <a:t>Insert Image</a:t>
            </a:r>
          </a:p>
        </p:txBody>
      </p:sp>
      <p:sp>
        <p:nvSpPr>
          <p:cNvPr id="2" name="Title 1">
            <a:extLst>
              <a:ext uri="{FF2B5EF4-FFF2-40B4-BE49-F238E27FC236}">
                <a16:creationId xmlns:a16="http://schemas.microsoft.com/office/drawing/2014/main" id="{4968C81C-8BC4-D0E1-4629-CCE6D24D8283}"/>
              </a:ext>
            </a:extLst>
          </p:cNvPr>
          <p:cNvSpPr>
            <a:spLocks noGrp="1"/>
          </p:cNvSpPr>
          <p:nvPr>
            <p:ph type="title" hasCustomPrompt="1"/>
          </p:nvPr>
        </p:nvSpPr>
        <p:spPr>
          <a:xfrm>
            <a:off x="398630" y="4981777"/>
            <a:ext cx="3280475" cy="1482610"/>
          </a:xfrm>
        </p:spPr>
        <p:txBody>
          <a:bodyPr anchor="b" anchorCtr="0"/>
          <a:lstStyle>
            <a:lvl1pPr algn="l">
              <a:defRPr sz="6000" spc="-150">
                <a:solidFill>
                  <a:schemeClr val="bg1"/>
                </a:solidFill>
              </a:defRPr>
            </a:lvl1pPr>
          </a:lstStyle>
          <a:p>
            <a:r>
              <a:rPr lang="en-US"/>
              <a:t>Copy</a:t>
            </a:r>
            <a:br>
              <a:rPr lang="en-US"/>
            </a:br>
            <a:r>
              <a:rPr lang="en-US"/>
              <a:t>Here</a:t>
            </a:r>
          </a:p>
        </p:txBody>
      </p:sp>
    </p:spTree>
    <p:extLst>
      <p:ext uri="{BB962C8B-B14F-4D97-AF65-F5344CB8AC3E}">
        <p14:creationId xmlns:p14="http://schemas.microsoft.com/office/powerpoint/2010/main" val="3042111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4BA860-7DA7-E5E5-749E-FA412539874B}"/>
              </a:ext>
            </a:extLst>
          </p:cNvPr>
          <p:cNvSpPr>
            <a:spLocks noGrp="1"/>
          </p:cNvSpPr>
          <p:nvPr>
            <p:ph type="title"/>
          </p:nvPr>
        </p:nvSpPr>
        <p:spPr>
          <a:xfrm>
            <a:off x="825582" y="685800"/>
            <a:ext cx="10510049" cy="685800"/>
          </a:xfrm>
          <a:prstGeom prst="rect">
            <a:avLst/>
          </a:prstGeom>
        </p:spPr>
        <p:txBody>
          <a:bodyPr vert="horz" lIns="0" tIns="0" rIns="0" bIns="0" rtlCol="0" anchor="t"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D86E1F75-4DB1-0049-6AFB-A3E9E42C6D26}"/>
              </a:ext>
            </a:extLst>
          </p:cNvPr>
          <p:cNvSpPr>
            <a:spLocks noGrp="1"/>
          </p:cNvSpPr>
          <p:nvPr>
            <p:ph type="body" idx="1"/>
          </p:nvPr>
        </p:nvSpPr>
        <p:spPr>
          <a:xfrm>
            <a:off x="843751" y="1828800"/>
            <a:ext cx="5029200" cy="435133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D161C402-54AA-47B3-A1B3-04B37D4CDCBD}"/>
              </a:ext>
            </a:extLst>
          </p:cNvPr>
          <p:cNvSpPr>
            <a:spLocks noGrp="1"/>
          </p:cNvSpPr>
          <p:nvPr>
            <p:ph type="ftr" sz="quarter" idx="3"/>
          </p:nvPr>
        </p:nvSpPr>
        <p:spPr>
          <a:xfrm>
            <a:off x="838200" y="6488884"/>
            <a:ext cx="10058400" cy="228600"/>
          </a:xfrm>
          <a:prstGeom prst="rect">
            <a:avLst/>
          </a:prstGeom>
        </p:spPr>
        <p:txBody>
          <a:bodyPr vert="horz" lIns="0" tIns="0" rIns="0" bIns="0" rtlCol="0" anchor="b" anchorCtr="0"/>
          <a:lstStyle>
            <a:lvl1pPr algn="l">
              <a:defRPr sz="700">
                <a:solidFill>
                  <a:schemeClr val="tx1">
                    <a:alpha val="50000"/>
                  </a:schemeClr>
                </a:solidFill>
              </a:defRPr>
            </a:lvl1pPr>
          </a:lstStyle>
          <a:p>
            <a:endParaRPr lang="en-US"/>
          </a:p>
        </p:txBody>
      </p:sp>
      <p:sp>
        <p:nvSpPr>
          <p:cNvPr id="6" name="Slide Number Placeholder 5">
            <a:extLst>
              <a:ext uri="{FF2B5EF4-FFF2-40B4-BE49-F238E27FC236}">
                <a16:creationId xmlns:a16="http://schemas.microsoft.com/office/drawing/2014/main" id="{FC546BA1-5EB1-D68C-8250-42E34EAD3555}"/>
              </a:ext>
            </a:extLst>
          </p:cNvPr>
          <p:cNvSpPr>
            <a:spLocks noGrp="1"/>
          </p:cNvSpPr>
          <p:nvPr>
            <p:ph type="sldNum" sz="quarter" idx="4"/>
          </p:nvPr>
        </p:nvSpPr>
        <p:spPr>
          <a:xfrm>
            <a:off x="11544300" y="6488884"/>
            <a:ext cx="495300" cy="228600"/>
          </a:xfrm>
          <a:prstGeom prst="rect">
            <a:avLst/>
          </a:prstGeom>
        </p:spPr>
        <p:txBody>
          <a:bodyPr vert="horz" lIns="0" tIns="0" rIns="0" bIns="0" rtlCol="0" anchor="b" anchorCtr="0"/>
          <a:lstStyle>
            <a:lvl1pPr algn="r">
              <a:defRPr sz="700">
                <a:solidFill>
                  <a:schemeClr val="tx1"/>
                </a:solidFill>
              </a:defRPr>
            </a:lvl1pPr>
          </a:lstStyle>
          <a:p>
            <a:fld id="{59F4C2C2-D810-4C4F-B43D-1CC8DBDFC0E5}" type="slidenum">
              <a:rPr lang="en-US" smtClean="0"/>
              <a:pPr/>
              <a:t>‹#›</a:t>
            </a:fld>
            <a:endParaRPr lang="en-US"/>
          </a:p>
        </p:txBody>
      </p:sp>
      <p:sp>
        <p:nvSpPr>
          <p:cNvPr id="4" name="TextBox 3">
            <a:extLst>
              <a:ext uri="{FF2B5EF4-FFF2-40B4-BE49-F238E27FC236}">
                <a16:creationId xmlns:a16="http://schemas.microsoft.com/office/drawing/2014/main" id="{3EA14BB1-F4D9-8F80-3542-8898654D850B}"/>
              </a:ext>
            </a:extLst>
          </p:cNvPr>
          <p:cNvSpPr txBox="1"/>
          <p:nvPr userDrawn="1"/>
        </p:nvSpPr>
        <p:spPr>
          <a:xfrm>
            <a:off x="152400" y="132806"/>
            <a:ext cx="4026061" cy="76944"/>
          </a:xfrm>
          <a:prstGeom prst="rect">
            <a:avLst/>
          </a:prstGeom>
          <a:noFill/>
        </p:spPr>
        <p:txBody>
          <a:bodyPr wrap="square" lIns="0" tIns="0" rIns="0" bIns="0" rtlCol="0">
            <a:spAutoFit/>
          </a:bodyPr>
          <a:lstStyle/>
          <a:p>
            <a:r>
              <a:rPr lang="en-US" sz="500" b="0" i="0" spc="300">
                <a:solidFill>
                  <a:schemeClr val="tx1"/>
                </a:solidFill>
                <a:latin typeface="Aptos Serif" panose="02020604070405020304" pitchFamily="18" charset="0"/>
                <a:cs typeface="Aptos Serif" panose="02020604070405020304" pitchFamily="18" charset="0"/>
              </a:rPr>
              <a:t>NBCUNIVERSAL</a:t>
            </a:r>
          </a:p>
        </p:txBody>
      </p:sp>
    </p:spTree>
    <p:extLst>
      <p:ext uri="{BB962C8B-B14F-4D97-AF65-F5344CB8AC3E}">
        <p14:creationId xmlns:p14="http://schemas.microsoft.com/office/powerpoint/2010/main" val="838820287"/>
      </p:ext>
    </p:extLst>
  </p:cSld>
  <p:clrMap bg1="lt1" tx1="dk1" bg2="lt2" tx2="dk2" accent1="accent1" accent2="accent2" accent3="accent3" accent4="accent4" accent5="accent5" accent6="accent6" hlink="hlink" folHlink="folHlink"/>
  <p:sldLayoutIdLst>
    <p:sldLayoutId id="2147486068" r:id="rId1"/>
    <p:sldLayoutId id="2147486069" r:id="rId2"/>
    <p:sldLayoutId id="2147486070" r:id="rId3"/>
    <p:sldLayoutId id="2147486071" r:id="rId4"/>
    <p:sldLayoutId id="2147486072" r:id="rId5"/>
    <p:sldLayoutId id="2147486073" r:id="rId6"/>
    <p:sldLayoutId id="2147486074" r:id="rId7"/>
    <p:sldLayoutId id="2147486075" r:id="rId8"/>
    <p:sldLayoutId id="2147486076" r:id="rId9"/>
    <p:sldLayoutId id="2147486077" r:id="rId10"/>
    <p:sldLayoutId id="2147486078" r:id="rId11"/>
    <p:sldLayoutId id="2147486079" r:id="rId12"/>
    <p:sldLayoutId id="2147486080" r:id="rId13"/>
    <p:sldLayoutId id="2147486081" r:id="rId14"/>
    <p:sldLayoutId id="2147486082" r:id="rId15"/>
    <p:sldLayoutId id="2147486083" r:id="rId16"/>
    <p:sldLayoutId id="2147486084" r:id="rId17"/>
    <p:sldLayoutId id="2147486085" r:id="rId18"/>
    <p:sldLayoutId id="2147486086" r:id="rId19"/>
    <p:sldLayoutId id="2147486087" r:id="rId20"/>
    <p:sldLayoutId id="2147486088" r:id="rId21"/>
    <p:sldLayoutId id="2147486089" r:id="rId22"/>
    <p:sldLayoutId id="2147486090" r:id="rId23"/>
    <p:sldLayoutId id="2147486091" r:id="rId24"/>
    <p:sldLayoutId id="2147486092" r:id="rId25"/>
    <p:sldLayoutId id="2147486093" r:id="rId26"/>
    <p:sldLayoutId id="2147486094" r:id="rId27"/>
    <p:sldLayoutId id="2147486095" r:id="rId28"/>
    <p:sldLayoutId id="2147486096" r:id="rId29"/>
    <p:sldLayoutId id="2147486097" r:id="rId30"/>
    <p:sldLayoutId id="2147486098" r:id="rId31"/>
    <p:sldLayoutId id="2147486099" r:id="rId32"/>
    <p:sldLayoutId id="2147486100" r:id="rId33"/>
    <p:sldLayoutId id="2147486101" r:id="rId34"/>
    <p:sldLayoutId id="2147486102" r:id="rId35"/>
    <p:sldLayoutId id="2147486105" r:id="rId36"/>
    <p:sldLayoutId id="2147486796" r:id="rId37"/>
    <p:sldLayoutId id="2147486816" r:id="rId38"/>
    <p:sldLayoutId id="2147486817" r:id="rId39"/>
    <p:sldLayoutId id="2147486865" r:id="rId40"/>
    <p:sldLayoutId id="2147486871" r:id="rId41"/>
    <p:sldLayoutId id="2147486911" r:id="rId4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80000"/>
        </a:lnSpc>
        <a:spcBef>
          <a:spcPct val="0"/>
        </a:spcBef>
        <a:buNone/>
        <a:defRPr sz="2800" b="1" kern="1200" spc="0" baseline="0">
          <a:solidFill>
            <a:schemeClr val="tx1"/>
          </a:solidFill>
          <a:latin typeface="+mj-lt"/>
          <a:ea typeface="+mj-ea"/>
          <a:cs typeface="+mj-cs"/>
        </a:defRPr>
      </a:lvl1pPr>
    </p:titleStyle>
    <p:bodyStyle>
      <a:lvl1pPr marL="177800" indent="-177800" algn="l" defTabSz="914400" rtl="0" eaLnBrk="1" latinLnBrk="0" hangingPunct="1">
        <a:lnSpc>
          <a:spcPct val="100000"/>
        </a:lnSpc>
        <a:spcBef>
          <a:spcPts val="600"/>
        </a:spcBef>
        <a:buFont typeface="Arial" panose="020B0604020202020204" pitchFamily="34" charset="0"/>
        <a:buChar char="•"/>
        <a:tabLst/>
        <a:defRPr sz="1200" kern="1200">
          <a:solidFill>
            <a:schemeClr val="tx1"/>
          </a:solidFill>
          <a:latin typeface="+mn-lt"/>
          <a:ea typeface="+mn-ea"/>
          <a:cs typeface="+mn-cs"/>
        </a:defRPr>
      </a:lvl1pPr>
      <a:lvl2pPr marL="287338" indent="-109538" algn="l" defTabSz="914400" rtl="0" eaLnBrk="1" latinLnBrk="0" hangingPunct="1">
        <a:lnSpc>
          <a:spcPct val="100000"/>
        </a:lnSpc>
        <a:spcBef>
          <a:spcPts val="600"/>
        </a:spcBef>
        <a:buFont typeface="Arial" panose="020B0604020202020204" pitchFamily="34" charset="0"/>
        <a:buChar char="•"/>
        <a:tabLst/>
        <a:defRPr sz="1200" kern="1200">
          <a:solidFill>
            <a:schemeClr val="tx1"/>
          </a:solidFill>
          <a:latin typeface="+mn-lt"/>
          <a:ea typeface="+mn-ea"/>
          <a:cs typeface="+mn-cs"/>
        </a:defRPr>
      </a:lvl2pPr>
      <a:lvl3pPr marL="465138" indent="-177800" algn="l" defTabSz="914400" rtl="0" eaLnBrk="1" latinLnBrk="0" hangingPunct="1">
        <a:lnSpc>
          <a:spcPct val="100000"/>
        </a:lnSpc>
        <a:spcBef>
          <a:spcPts val="600"/>
        </a:spcBef>
        <a:buFont typeface="Arial" panose="020B0604020202020204" pitchFamily="34" charset="0"/>
        <a:buChar char="•"/>
        <a:tabLst/>
        <a:defRPr sz="1200" kern="1200">
          <a:solidFill>
            <a:schemeClr val="tx1"/>
          </a:solidFill>
          <a:latin typeface="+mn-lt"/>
          <a:ea typeface="+mn-ea"/>
          <a:cs typeface="+mn-cs"/>
        </a:defRPr>
      </a:lvl3pPr>
      <a:lvl4pPr marL="635000" indent="-169863" algn="l" defTabSz="914400" rtl="0" eaLnBrk="1" latinLnBrk="0" hangingPunct="1">
        <a:lnSpc>
          <a:spcPct val="100000"/>
        </a:lnSpc>
        <a:spcBef>
          <a:spcPts val="600"/>
        </a:spcBef>
        <a:buFont typeface="Arial" panose="020B0604020202020204" pitchFamily="34" charset="0"/>
        <a:buChar char="•"/>
        <a:tabLst/>
        <a:defRPr sz="1200" kern="1200">
          <a:solidFill>
            <a:schemeClr val="tx1"/>
          </a:solidFill>
          <a:latin typeface="+mn-lt"/>
          <a:ea typeface="+mn-ea"/>
          <a:cs typeface="+mn-cs"/>
        </a:defRPr>
      </a:lvl4pPr>
      <a:lvl5pPr marL="803275" indent="-168275" algn="l" defTabSz="914400" rtl="0" eaLnBrk="1" latinLnBrk="0" hangingPunct="1">
        <a:lnSpc>
          <a:spcPct val="100000"/>
        </a:lnSpc>
        <a:spcBef>
          <a:spcPts val="600"/>
        </a:spcBef>
        <a:buFont typeface="Arial" panose="020B0604020202020204" pitchFamily="34" charset="0"/>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96">
          <p15:clr>
            <a:srgbClr val="F26B43"/>
          </p15:clr>
        </p15:guide>
        <p15:guide id="2" pos="7584">
          <p15:clr>
            <a:srgbClr val="F26B43"/>
          </p15:clr>
        </p15:guide>
        <p15:guide id="17" orient="horz" pos="288">
          <p15:clr>
            <a:srgbClr val="A4A3A4"/>
          </p15:clr>
        </p15:guide>
        <p15:guide id="18" orient="horz" pos="576">
          <p15:clr>
            <a:srgbClr val="A4A3A4"/>
          </p15:clr>
        </p15:guide>
        <p15:guide id="19" orient="horz" pos="4224">
          <p15:clr>
            <a:srgbClr val="F26B43"/>
          </p15:clr>
        </p15:guide>
        <p15:guide id="21" pos="3696">
          <p15:clr>
            <a:srgbClr val="A4A3A4"/>
          </p15:clr>
        </p15:guide>
        <p15:guide id="22" pos="3408">
          <p15:clr>
            <a:srgbClr val="A4A3A4"/>
          </p15:clr>
        </p15:guide>
        <p15:guide id="23" pos="3120">
          <p15:clr>
            <a:srgbClr val="A4A3A4"/>
          </p15:clr>
        </p15:guide>
        <p15:guide id="24" pos="2832">
          <p15:clr>
            <a:srgbClr val="A4A3A4"/>
          </p15:clr>
        </p15:guide>
        <p15:guide id="25" pos="2544">
          <p15:clr>
            <a:srgbClr val="A4A3A4"/>
          </p15:clr>
        </p15:guide>
        <p15:guide id="26" pos="2256">
          <p15:clr>
            <a:srgbClr val="A4A3A4"/>
          </p15:clr>
        </p15:guide>
        <p15:guide id="27" pos="1968">
          <p15:clr>
            <a:srgbClr val="A4A3A4"/>
          </p15:clr>
        </p15:guide>
        <p15:guide id="28" pos="3984">
          <p15:clr>
            <a:srgbClr val="A4A3A4"/>
          </p15:clr>
        </p15:guide>
        <p15:guide id="29" pos="1680">
          <p15:clr>
            <a:srgbClr val="A4A3A4"/>
          </p15:clr>
        </p15:guide>
        <p15:guide id="30" pos="1392">
          <p15:clr>
            <a:srgbClr val="A4A3A4"/>
          </p15:clr>
        </p15:guide>
        <p15:guide id="31" pos="1104">
          <p15:clr>
            <a:srgbClr val="A4A3A4"/>
          </p15:clr>
        </p15:guide>
        <p15:guide id="32" pos="816">
          <p15:clr>
            <a:srgbClr val="A4A3A4"/>
          </p15:clr>
        </p15:guide>
        <p15:guide id="34" pos="4272">
          <p15:clr>
            <a:srgbClr val="A4A3A4"/>
          </p15:clr>
        </p15:guide>
        <p15:guide id="35" pos="4560">
          <p15:clr>
            <a:srgbClr val="A4A3A4"/>
          </p15:clr>
        </p15:guide>
        <p15:guide id="36" pos="4848">
          <p15:clr>
            <a:srgbClr val="A4A3A4"/>
          </p15:clr>
        </p15:guide>
        <p15:guide id="37" pos="5136">
          <p15:clr>
            <a:srgbClr val="A4A3A4"/>
          </p15:clr>
        </p15:guide>
        <p15:guide id="38" pos="5424">
          <p15:clr>
            <a:srgbClr val="A4A3A4"/>
          </p15:clr>
        </p15:guide>
        <p15:guide id="39" pos="5712">
          <p15:clr>
            <a:srgbClr val="A4A3A4"/>
          </p15:clr>
        </p15:guide>
        <p15:guide id="40" pos="6000">
          <p15:clr>
            <a:srgbClr val="A4A3A4"/>
          </p15:clr>
        </p15:guide>
        <p15:guide id="41" pos="6288">
          <p15:clr>
            <a:srgbClr val="A4A3A4"/>
          </p15:clr>
        </p15:guide>
        <p15:guide id="42" pos="6576">
          <p15:clr>
            <a:srgbClr val="A4A3A4"/>
          </p15:clr>
        </p15:guide>
        <p15:guide id="43" pos="6864">
          <p15:clr>
            <a:srgbClr val="A4A3A4"/>
          </p15:clr>
        </p15:guide>
        <p15:guide id="44" pos="7152">
          <p15:clr>
            <a:srgbClr val="A4A3A4"/>
          </p15:clr>
        </p15:guide>
        <p15:guide id="45" pos="528">
          <p15:clr>
            <a:srgbClr val="A4A3A4"/>
          </p15:clr>
        </p15:guide>
        <p15:guide id="46" orient="horz" pos="96">
          <p15:clr>
            <a:srgbClr val="F26B43"/>
          </p15:clr>
        </p15:guide>
        <p15:guide id="47" orient="horz" pos="864">
          <p15:clr>
            <a:srgbClr val="A4A3A4"/>
          </p15:clr>
        </p15:guide>
        <p15:guide id="48" orient="horz" pos="1152">
          <p15:clr>
            <a:srgbClr val="A4A3A4"/>
          </p15:clr>
        </p15:guide>
        <p15:guide id="49" orient="horz" pos="1440">
          <p15:clr>
            <a:srgbClr val="A4A3A4"/>
          </p15:clr>
        </p15:guide>
        <p15:guide id="50" orient="horz" pos="1728">
          <p15:clr>
            <a:srgbClr val="A4A3A4"/>
          </p15:clr>
        </p15:guide>
        <p15:guide id="51" orient="horz" pos="2016">
          <p15:clr>
            <a:srgbClr val="A4A3A4"/>
          </p15:clr>
        </p15:guide>
        <p15:guide id="52" orient="horz" pos="2304">
          <p15:clr>
            <a:srgbClr val="A4A3A4"/>
          </p15:clr>
        </p15:guide>
        <p15:guide id="53" orient="horz" pos="2160">
          <p15:clr>
            <a:srgbClr val="A4A3A4"/>
          </p15:clr>
        </p15:guide>
        <p15:guide id="54" orient="horz" pos="2592">
          <p15:clr>
            <a:srgbClr val="A4A3A4"/>
          </p15:clr>
        </p15:guide>
        <p15:guide id="55" orient="horz" pos="2880">
          <p15:clr>
            <a:srgbClr val="A4A3A4"/>
          </p15:clr>
        </p15:guide>
        <p15:guide id="56" orient="horz" pos="3168">
          <p15:clr>
            <a:srgbClr val="A4A3A4"/>
          </p15:clr>
        </p15:guide>
        <p15:guide id="57" orient="horz" pos="3456">
          <p15:clr>
            <a:srgbClr val="A4A3A4"/>
          </p15:clr>
        </p15:guide>
        <p15:guide id="58" orient="horz" pos="3744">
          <p15:clr>
            <a:srgbClr val="A4A3A4"/>
          </p15:clr>
        </p15:guide>
        <p15:guide id="59" orient="horz" pos="4032">
          <p15:clr>
            <a:srgbClr val="A4A3A4"/>
          </p15:clr>
        </p15:guide>
        <p15:guide id="60" pos="3840">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38.xml"/><Relationship Id="rId5" Type="http://schemas.openxmlformats.org/officeDocument/2006/relationships/image" Target="../media/image3.sv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30.svg"/></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41.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notesSlide" Target="../notesSlides/notesSlide13.xml"/><Relationship Id="rId1" Type="http://schemas.openxmlformats.org/officeDocument/2006/relationships/slideLayout" Target="../slideLayouts/slideLayout40.xml"/><Relationship Id="rId4" Type="http://schemas.openxmlformats.org/officeDocument/2006/relationships/image" Target="../media/image37.svg"/></Relationships>
</file>

<file path=ppt/slides/_rels/slide16.xml.rels><?xml version="1.0" encoding="UTF-8" standalone="yes"?>
<Relationships xmlns="http://schemas.openxmlformats.org/package/2006/relationships"><Relationship Id="rId13" Type="http://schemas.openxmlformats.org/officeDocument/2006/relationships/image" Target="../media/image47.png"/><Relationship Id="rId18" Type="http://schemas.openxmlformats.org/officeDocument/2006/relationships/image" Target="../media/image52.png"/><Relationship Id="rId26" Type="http://schemas.openxmlformats.org/officeDocument/2006/relationships/image" Target="../media/image59.png"/><Relationship Id="rId3" Type="http://schemas.openxmlformats.org/officeDocument/2006/relationships/image" Target="../media/image38.png"/><Relationship Id="rId21" Type="http://schemas.openxmlformats.org/officeDocument/2006/relationships/image" Target="../media/image55.jpeg"/><Relationship Id="rId34" Type="http://schemas.openxmlformats.org/officeDocument/2006/relationships/image" Target="../media/image67.png"/><Relationship Id="rId7" Type="http://schemas.openxmlformats.org/officeDocument/2006/relationships/image" Target="../media/image42.svg"/><Relationship Id="rId12" Type="http://schemas.openxmlformats.org/officeDocument/2006/relationships/image" Target="../media/image46.png"/><Relationship Id="rId17" Type="http://schemas.openxmlformats.org/officeDocument/2006/relationships/image" Target="../media/image51.png"/><Relationship Id="rId25" Type="http://schemas.microsoft.com/office/2007/relationships/hdphoto" Target="../media/hdphoto9.wdp"/><Relationship Id="rId33" Type="http://schemas.openxmlformats.org/officeDocument/2006/relationships/image" Target="../media/image66.png"/><Relationship Id="rId2" Type="http://schemas.openxmlformats.org/officeDocument/2006/relationships/notesSlide" Target="../notesSlides/notesSlide14.xml"/><Relationship Id="rId16" Type="http://schemas.openxmlformats.org/officeDocument/2006/relationships/image" Target="../media/image50.png"/><Relationship Id="rId20" Type="http://schemas.openxmlformats.org/officeDocument/2006/relationships/image" Target="../media/image54.png"/><Relationship Id="rId29" Type="http://schemas.openxmlformats.org/officeDocument/2006/relationships/image" Target="../media/image62.png"/><Relationship Id="rId1" Type="http://schemas.openxmlformats.org/officeDocument/2006/relationships/slideLayout" Target="../slideLayouts/slideLayout40.xml"/><Relationship Id="rId6" Type="http://schemas.openxmlformats.org/officeDocument/2006/relationships/image" Target="../media/image41.png"/><Relationship Id="rId11" Type="http://schemas.openxmlformats.org/officeDocument/2006/relationships/image" Target="../media/image45.png"/><Relationship Id="rId24" Type="http://schemas.openxmlformats.org/officeDocument/2006/relationships/image" Target="../media/image58.png"/><Relationship Id="rId32" Type="http://schemas.openxmlformats.org/officeDocument/2006/relationships/image" Target="../media/image65.jpeg"/><Relationship Id="rId5" Type="http://schemas.openxmlformats.org/officeDocument/2006/relationships/image" Target="../media/image40.png"/><Relationship Id="rId15" Type="http://schemas.openxmlformats.org/officeDocument/2006/relationships/image" Target="../media/image49.png"/><Relationship Id="rId23" Type="http://schemas.openxmlformats.org/officeDocument/2006/relationships/image" Target="../media/image57.png"/><Relationship Id="rId28" Type="http://schemas.openxmlformats.org/officeDocument/2006/relationships/image" Target="../media/image61.png"/><Relationship Id="rId36" Type="http://schemas.openxmlformats.org/officeDocument/2006/relationships/image" Target="../media/image69.png"/><Relationship Id="rId10" Type="http://schemas.microsoft.com/office/2007/relationships/hdphoto" Target="../media/hdphoto8.wdp"/><Relationship Id="rId19" Type="http://schemas.openxmlformats.org/officeDocument/2006/relationships/image" Target="../media/image53.png"/><Relationship Id="rId31" Type="http://schemas.openxmlformats.org/officeDocument/2006/relationships/image" Target="../media/image64.sv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8.png"/><Relationship Id="rId22" Type="http://schemas.openxmlformats.org/officeDocument/2006/relationships/image" Target="../media/image56.png"/><Relationship Id="rId27" Type="http://schemas.openxmlformats.org/officeDocument/2006/relationships/image" Target="../media/image60.png"/><Relationship Id="rId30" Type="http://schemas.openxmlformats.org/officeDocument/2006/relationships/image" Target="../media/image63.png"/><Relationship Id="rId35" Type="http://schemas.openxmlformats.org/officeDocument/2006/relationships/image" Target="../media/image68.png"/><Relationship Id="rId8"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71.svg"/><Relationship Id="rId4" Type="http://schemas.openxmlformats.org/officeDocument/2006/relationships/image" Target="../media/image70.svg"/></Relationships>
</file>

<file path=ppt/slides/_rels/slide18.xml.rels><?xml version="1.0" encoding="UTF-8" standalone="yes"?>
<Relationships xmlns="http://schemas.openxmlformats.org/package/2006/relationships"><Relationship Id="rId8" Type="http://schemas.openxmlformats.org/officeDocument/2006/relationships/image" Target="../media/image76.png"/><Relationship Id="rId13" Type="http://schemas.microsoft.com/office/2007/relationships/hdphoto" Target="../media/hdphoto10.wdp"/><Relationship Id="rId3" Type="http://schemas.openxmlformats.org/officeDocument/2006/relationships/chart" Target="../charts/chart3.xml"/><Relationship Id="rId7" Type="http://schemas.openxmlformats.org/officeDocument/2006/relationships/image" Target="../media/image75.png"/><Relationship Id="rId12" Type="http://schemas.openxmlformats.org/officeDocument/2006/relationships/image" Target="../media/image79.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74.png"/><Relationship Id="rId11" Type="http://schemas.openxmlformats.org/officeDocument/2006/relationships/image" Target="../media/image3.svg"/><Relationship Id="rId5" Type="http://schemas.openxmlformats.org/officeDocument/2006/relationships/image" Target="../media/image73.png"/><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7.png"/></Relationships>
</file>

<file path=ppt/slides/_rels/slide19.xml.rels><?xml version="1.0" encoding="UTF-8" standalone="yes"?>
<Relationships xmlns="http://schemas.openxmlformats.org/package/2006/relationships"><Relationship Id="rId8" Type="http://schemas.openxmlformats.org/officeDocument/2006/relationships/image" Target="../media/image76.png"/><Relationship Id="rId13" Type="http://schemas.microsoft.com/office/2007/relationships/hdphoto" Target="../media/hdphoto10.wdp"/><Relationship Id="rId3" Type="http://schemas.openxmlformats.org/officeDocument/2006/relationships/chart" Target="../charts/chart4.xml"/><Relationship Id="rId7" Type="http://schemas.openxmlformats.org/officeDocument/2006/relationships/image" Target="../media/image75.png"/><Relationship Id="rId12" Type="http://schemas.openxmlformats.org/officeDocument/2006/relationships/image" Target="../media/image79.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74.png"/><Relationship Id="rId11" Type="http://schemas.openxmlformats.org/officeDocument/2006/relationships/image" Target="../media/image3.svg"/><Relationship Id="rId5" Type="http://schemas.openxmlformats.org/officeDocument/2006/relationships/image" Target="../media/image73.png"/><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7.png"/></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76.png"/><Relationship Id="rId13" Type="http://schemas.microsoft.com/office/2007/relationships/hdphoto" Target="../media/hdphoto10.wdp"/><Relationship Id="rId3" Type="http://schemas.openxmlformats.org/officeDocument/2006/relationships/chart" Target="../charts/chart5.xml"/><Relationship Id="rId7" Type="http://schemas.openxmlformats.org/officeDocument/2006/relationships/image" Target="../media/image75.png"/><Relationship Id="rId12" Type="http://schemas.openxmlformats.org/officeDocument/2006/relationships/image" Target="../media/image79.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74.png"/><Relationship Id="rId11" Type="http://schemas.openxmlformats.org/officeDocument/2006/relationships/image" Target="../media/image3.svg"/><Relationship Id="rId5" Type="http://schemas.openxmlformats.org/officeDocument/2006/relationships/image" Target="../media/image73.png"/><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7.png"/></Relationships>
</file>

<file path=ppt/slides/_rels/slide2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81.sv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83.svg"/><Relationship Id="rId4" Type="http://schemas.openxmlformats.org/officeDocument/2006/relationships/image" Target="../media/image82.svg"/></Relationships>
</file>

<file path=ppt/slides/_rels/slide23.xml.rels><?xml version="1.0" encoding="UTF-8" standalone="yes"?>
<Relationships xmlns="http://schemas.openxmlformats.org/package/2006/relationships"><Relationship Id="rId3" Type="http://schemas.openxmlformats.org/officeDocument/2006/relationships/image" Target="../media/image84.sv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85.sv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88.svg"/><Relationship Id="rId5" Type="http://schemas.openxmlformats.org/officeDocument/2006/relationships/image" Target="../media/image87.svg"/><Relationship Id="rId4" Type="http://schemas.openxmlformats.org/officeDocument/2006/relationships/image" Target="../media/image86.svg"/></Relationships>
</file>

<file path=ppt/slides/_rels/slide25.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91.sv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microsoft.com/office/2007/relationships/hdphoto" Target="../media/hdphoto12.wdp"/><Relationship Id="rId5" Type="http://schemas.openxmlformats.org/officeDocument/2006/relationships/image" Target="../media/image90.png"/><Relationship Id="rId4" Type="http://schemas.microsoft.com/office/2007/relationships/hdphoto" Target="../media/hdphoto11.wdp"/></Relationships>
</file>

<file path=ppt/slides/_rels/slide26.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90.png"/><Relationship Id="rId7" Type="http://schemas.openxmlformats.org/officeDocument/2006/relationships/image" Target="../media/image93.png"/><Relationship Id="rId2" Type="http://schemas.openxmlformats.org/officeDocument/2006/relationships/notesSlide" Target="../notesSlides/notesSlide24.xml"/><Relationship Id="rId1" Type="http://schemas.openxmlformats.org/officeDocument/2006/relationships/slideLayout" Target="../slideLayouts/slideLayout37.xml"/><Relationship Id="rId6" Type="http://schemas.microsoft.com/office/2007/relationships/hdphoto" Target="../media/hdphoto13.wdp"/><Relationship Id="rId5" Type="http://schemas.openxmlformats.org/officeDocument/2006/relationships/image" Target="../media/image92.png"/><Relationship Id="rId10" Type="http://schemas.microsoft.com/office/2007/relationships/hdphoto" Target="../media/hdphoto15.wdp"/><Relationship Id="rId4" Type="http://schemas.microsoft.com/office/2007/relationships/hdphoto" Target="../media/hdphoto12.wdp"/><Relationship Id="rId9" Type="http://schemas.openxmlformats.org/officeDocument/2006/relationships/image" Target="../media/image94.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69.png"/><Relationship Id="rId3" Type="http://schemas.openxmlformats.org/officeDocument/2006/relationships/image" Target="../media/image89.png"/><Relationship Id="rId7" Type="http://schemas.openxmlformats.org/officeDocument/2006/relationships/image" Target="../media/image40.png"/><Relationship Id="rId12"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39.png"/><Relationship Id="rId11" Type="http://schemas.openxmlformats.org/officeDocument/2006/relationships/image" Target="../media/image50.png"/><Relationship Id="rId5" Type="http://schemas.openxmlformats.org/officeDocument/2006/relationships/image" Target="../media/image38.png"/><Relationship Id="rId10" Type="http://schemas.openxmlformats.org/officeDocument/2006/relationships/image" Target="../media/image45.png"/><Relationship Id="rId4" Type="http://schemas.microsoft.com/office/2007/relationships/hdphoto" Target="../media/hdphoto11.wdp"/><Relationship Id="rId9" Type="http://schemas.openxmlformats.org/officeDocument/2006/relationships/image" Target="../media/image42.svg"/></Relationships>
</file>

<file path=ppt/slides/_rels/slide2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hyperlink" Target="https://nbcuni.highspot.com/items/678126036c67fcbd4133446a"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9.svg"/><Relationship Id="rId18" Type="http://schemas.openxmlformats.org/officeDocument/2006/relationships/image" Target="../media/image12.svg"/><Relationship Id="rId3" Type="http://schemas.openxmlformats.org/officeDocument/2006/relationships/slide" Target="slide31.xml"/><Relationship Id="rId7" Type="http://schemas.openxmlformats.org/officeDocument/2006/relationships/slide" Target="slide14.xml"/><Relationship Id="rId12" Type="http://schemas.openxmlformats.org/officeDocument/2006/relationships/slide" Target="slide4.xml"/><Relationship Id="rId17" Type="http://schemas.openxmlformats.org/officeDocument/2006/relationships/image" Target="../media/image11.svg"/><Relationship Id="rId2" Type="http://schemas.openxmlformats.org/officeDocument/2006/relationships/notesSlide" Target="../notesSlides/notesSlide3.xml"/><Relationship Id="rId16" Type="http://schemas.openxmlformats.org/officeDocument/2006/relationships/slide" Target="slide29.xml"/><Relationship Id="rId20" Type="http://schemas.openxmlformats.org/officeDocument/2006/relationships/image" Target="../media/image14.svg"/><Relationship Id="rId1" Type="http://schemas.openxmlformats.org/officeDocument/2006/relationships/slideLayout" Target="../slideLayouts/slideLayout19.xml"/><Relationship Id="rId6" Type="http://schemas.openxmlformats.org/officeDocument/2006/relationships/slide" Target="slide25.xml"/><Relationship Id="rId11" Type="http://schemas.microsoft.com/office/2007/relationships/hdphoto" Target="../media/hdphoto2.wdp"/><Relationship Id="rId5" Type="http://schemas.openxmlformats.org/officeDocument/2006/relationships/slide" Target="slide32.xml"/><Relationship Id="rId15" Type="http://schemas.openxmlformats.org/officeDocument/2006/relationships/slide" Target="slide35.xml"/><Relationship Id="rId10" Type="http://schemas.openxmlformats.org/officeDocument/2006/relationships/image" Target="../media/image8.png"/><Relationship Id="rId19" Type="http://schemas.openxmlformats.org/officeDocument/2006/relationships/image" Target="../media/image13.svg"/><Relationship Id="rId4" Type="http://schemas.openxmlformats.org/officeDocument/2006/relationships/slide" Target="slide34.xml"/><Relationship Id="rId9" Type="http://schemas.openxmlformats.org/officeDocument/2006/relationships/image" Target="../media/image7.svg"/><Relationship Id="rId14" Type="http://schemas.openxmlformats.org/officeDocument/2006/relationships/image" Target="../media/image10.svg"/></Relationships>
</file>

<file path=ppt/slides/_rels/slide30.xml.rels><?xml version="1.0" encoding="UTF-8" standalone="yes"?>
<Relationships xmlns="http://schemas.openxmlformats.org/package/2006/relationships"><Relationship Id="rId8" Type="http://schemas.openxmlformats.org/officeDocument/2006/relationships/image" Target="../media/image100.svg"/><Relationship Id="rId13" Type="http://schemas.microsoft.com/office/2007/relationships/hdphoto" Target="../media/hdphoto17.wdp"/><Relationship Id="rId3" Type="http://schemas.openxmlformats.org/officeDocument/2006/relationships/image" Target="../media/image95.jpeg"/><Relationship Id="rId7" Type="http://schemas.openxmlformats.org/officeDocument/2006/relationships/image" Target="../media/image99.jpeg"/><Relationship Id="rId12" Type="http://schemas.openxmlformats.org/officeDocument/2006/relationships/image" Target="../media/image103.png"/><Relationship Id="rId2" Type="http://schemas.openxmlformats.org/officeDocument/2006/relationships/notesSlide" Target="../notesSlides/notesSlide27.xml"/><Relationship Id="rId1" Type="http://schemas.openxmlformats.org/officeDocument/2006/relationships/slideLayout" Target="../slideLayouts/slideLayout35.xml"/><Relationship Id="rId6" Type="http://schemas.openxmlformats.org/officeDocument/2006/relationships/image" Target="../media/image98.jpeg"/><Relationship Id="rId11" Type="http://schemas.openxmlformats.org/officeDocument/2006/relationships/image" Target="../media/image102.jpeg"/><Relationship Id="rId5" Type="http://schemas.openxmlformats.org/officeDocument/2006/relationships/image" Target="../media/image97.jpeg"/><Relationship Id="rId10" Type="http://schemas.microsoft.com/office/2007/relationships/hdphoto" Target="../media/hdphoto16.wdp"/><Relationship Id="rId4" Type="http://schemas.openxmlformats.org/officeDocument/2006/relationships/image" Target="../media/image96.jpeg"/><Relationship Id="rId9" Type="http://schemas.openxmlformats.org/officeDocument/2006/relationships/image" Target="../media/image101.png"/><Relationship Id="rId14" Type="http://schemas.openxmlformats.org/officeDocument/2006/relationships/hyperlink" Target="https://nbcuni.highspot.com/items/676992f920ff94393cd8b8bd" TargetMode="External"/></Relationships>
</file>

<file path=ppt/slides/_rels/slide3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hyperlink" Target="https://nbcuni.highspot.com/items/678126036c67fcbd4133446a"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104.jpeg"/><Relationship Id="rId7" Type="http://schemas.openxmlformats.org/officeDocument/2006/relationships/hyperlink" Target="https://nbcuni.highspot.com/items/6793ab76ee068707f07dbb36#1" TargetMode="External"/><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106.svg"/><Relationship Id="rId5" Type="http://schemas.openxmlformats.org/officeDocument/2006/relationships/image" Target="../media/image3.svg"/><Relationship Id="rId4" Type="http://schemas.openxmlformats.org/officeDocument/2006/relationships/image" Target="../media/image105.jpeg"/></Relationships>
</file>

<file path=ppt/slides/_rels/slide33.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hyperlink" Target="https://nbcuni.highspot.com/items/6744d8f8b63a9a4518984c8e"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108.png"/><Relationship Id="rId7" Type="http://schemas.openxmlformats.org/officeDocument/2006/relationships/hyperlink" Target="https://nbcuni.highspot.com/items/681220f7f4dfd4e0a26c8358?lfrm=ssrp.0#1" TargetMode="External"/><Relationship Id="rId2" Type="http://schemas.openxmlformats.org/officeDocument/2006/relationships/notesSlide" Target="../notesSlides/notesSlide29.xml"/><Relationship Id="rId1" Type="http://schemas.openxmlformats.org/officeDocument/2006/relationships/slideLayout" Target="../slideLayouts/slideLayout41.xml"/><Relationship Id="rId6" Type="http://schemas.openxmlformats.org/officeDocument/2006/relationships/image" Target="../media/image110.png"/><Relationship Id="rId5" Type="http://schemas.openxmlformats.org/officeDocument/2006/relationships/image" Target="../media/image109.jpeg"/><Relationship Id="rId4" Type="http://schemas.microsoft.com/office/2007/relationships/hdphoto" Target="../media/hdphoto18.wdp"/></Relationships>
</file>

<file path=ppt/slides/_rels/slide3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0.xml"/><Relationship Id="rId1" Type="http://schemas.openxmlformats.org/officeDocument/2006/relationships/slideLayout" Target="../slideLayouts/slideLayout42.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37.xml.rels><?xml version="1.0" encoding="UTF-8" standalone="yes"?>
<Relationships xmlns="http://schemas.openxmlformats.org/package/2006/relationships"><Relationship Id="rId8" Type="http://schemas.openxmlformats.org/officeDocument/2006/relationships/image" Target="../media/image120.svg"/><Relationship Id="rId13" Type="http://schemas.openxmlformats.org/officeDocument/2006/relationships/image" Target="../media/image125.svg"/><Relationship Id="rId3" Type="http://schemas.openxmlformats.org/officeDocument/2006/relationships/image" Target="../media/image115.svg"/><Relationship Id="rId7" Type="http://schemas.openxmlformats.org/officeDocument/2006/relationships/image" Target="../media/image119.svg"/><Relationship Id="rId12" Type="http://schemas.openxmlformats.org/officeDocument/2006/relationships/image" Target="../media/image124.svg"/><Relationship Id="rId2" Type="http://schemas.openxmlformats.org/officeDocument/2006/relationships/notesSlide" Target="../notesSlides/notesSlide31.xml"/><Relationship Id="rId1" Type="http://schemas.openxmlformats.org/officeDocument/2006/relationships/slideLayout" Target="../slideLayouts/slideLayout42.xml"/><Relationship Id="rId6" Type="http://schemas.openxmlformats.org/officeDocument/2006/relationships/image" Target="../media/image118.svg"/><Relationship Id="rId11" Type="http://schemas.openxmlformats.org/officeDocument/2006/relationships/image" Target="../media/image123.svg"/><Relationship Id="rId5" Type="http://schemas.openxmlformats.org/officeDocument/2006/relationships/image" Target="../media/image117.svg"/><Relationship Id="rId10" Type="http://schemas.openxmlformats.org/officeDocument/2006/relationships/image" Target="../media/image122.svg"/><Relationship Id="rId4" Type="http://schemas.openxmlformats.org/officeDocument/2006/relationships/image" Target="../media/image116.svg"/><Relationship Id="rId9" Type="http://schemas.openxmlformats.org/officeDocument/2006/relationships/image" Target="../media/image121.svg"/></Relationships>
</file>

<file path=ppt/slides/_rels/slide38.xml.rels><?xml version="1.0" encoding="UTF-8" standalone="yes"?>
<Relationships xmlns="http://schemas.openxmlformats.org/package/2006/relationships"><Relationship Id="rId3" Type="http://schemas.openxmlformats.org/officeDocument/2006/relationships/image" Target="../media/image126.png"/><Relationship Id="rId7" Type="http://schemas.openxmlformats.org/officeDocument/2006/relationships/image" Target="../media/image130.png"/><Relationship Id="rId2" Type="http://schemas.openxmlformats.org/officeDocument/2006/relationships/notesSlide" Target="../notesSlides/notesSlide32.xml"/><Relationship Id="rId1" Type="http://schemas.openxmlformats.org/officeDocument/2006/relationships/slideLayout" Target="../slideLayouts/slideLayout42.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39.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hyperlink" Target="https://nbcuni.sharepoint.com/sites/NBCSportsCP/_layouts/15/stream.aspx?id=%2Fsites%2FNBCSportsCP%2FShared%20Documents%2FNFL%2F2022%2FEnhancements%2FAWS%2FWeek%2015%2012%2E18%2E22%20SNF%20%28Commanders%20v%20Giants%29%2FWeek%5F15%5F12%2E18%2E22%5FnbcNFL%5FAWS%5FNGS%5FFull%5F1109pm%2Emp4&amp;ga=1" TargetMode="External"/><Relationship Id="rId7" Type="http://schemas.openxmlformats.org/officeDocument/2006/relationships/hyperlink" Target="https://nbcuni.sharepoint.com/sites/NBCSportsCP/_layouts/15/stream.aspx?id=%2Fsites%2FNBCSportsCP%2FShared%20Documents%2FCycling%2FTour%20de%20France%2F2023%2FEnhancements%2FSalesforce%2F7%2E20%2E23%2Epeacock%2Etdf%5Fstage%5F18%2Esalesforce%2Edomorewithdata%2E936am%2Emp4&amp;ga=1" TargetMode="External"/><Relationship Id="rId12" Type="http://schemas.openxmlformats.org/officeDocument/2006/relationships/image" Target="../media/image136.png"/><Relationship Id="rId2" Type="http://schemas.openxmlformats.org/officeDocument/2006/relationships/notesSlide" Target="../notesSlides/notesSlide33.xml"/><Relationship Id="rId1" Type="http://schemas.openxmlformats.org/officeDocument/2006/relationships/slideLayout" Target="../slideLayouts/slideLayout36.xml"/><Relationship Id="rId6" Type="http://schemas.openxmlformats.org/officeDocument/2006/relationships/image" Target="../media/image132.png"/><Relationship Id="rId11" Type="http://schemas.openxmlformats.org/officeDocument/2006/relationships/image" Target="../media/image135.jpeg"/><Relationship Id="rId5" Type="http://schemas.openxmlformats.org/officeDocument/2006/relationships/hyperlink" Target="https://nbcuni.sharepoint.com/sites/OrlandoPITeam/_layouts/15/stream.aspx?id=%2Fsites%2FOrlandoPITeam%2FShared%20Documents%2FAccounts%2F2023%2FLPGA%20Tour%2FFeature%20clips%2FAon%2FAon%5FRisk%5FReward%5FChallenge%5F032523%5F828pm%2Emp4&amp;referrer=OneDriveForBusiness&amp;referrerScenario=OpenFile" TargetMode="External"/><Relationship Id="rId10" Type="http://schemas.openxmlformats.org/officeDocument/2006/relationships/image" Target="../media/image134.png"/><Relationship Id="rId4" Type="http://schemas.openxmlformats.org/officeDocument/2006/relationships/image" Target="../media/image131.png"/><Relationship Id="rId9" Type="http://schemas.openxmlformats.org/officeDocument/2006/relationships/hyperlink" Target="https://www.cnbc.com/advertorial/2024/07/26/intels-ai-platforms-are-revolutionizing-the-olympic-games-viewing-experience-by-taking-broadcast-capabilities-to-new-heights.html" TargetMode="External"/></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6.xml"/></Relationships>
</file>

<file path=ppt/slides/_rels/slide43.xml.rels><?xml version="1.0" encoding="UTF-8" standalone="yes"?>
<Relationships xmlns="http://schemas.openxmlformats.org/package/2006/relationships"><Relationship Id="rId3" Type="http://schemas.openxmlformats.org/officeDocument/2006/relationships/image" Target="../media/image137.svg"/><Relationship Id="rId2" Type="http://schemas.openxmlformats.org/officeDocument/2006/relationships/notesSlide" Target="../notesSlides/notesSlide37.xml"/><Relationship Id="rId1" Type="http://schemas.openxmlformats.org/officeDocument/2006/relationships/slideLayout" Target="../slideLayouts/slideLayout36.xml"/><Relationship Id="rId4" Type="http://schemas.openxmlformats.org/officeDocument/2006/relationships/image" Target="../media/image138.svg"/></Relationships>
</file>

<file path=ppt/slides/_rels/slide44.xml.rels><?xml version="1.0" encoding="UTF-8" standalone="yes"?>
<Relationships xmlns="http://schemas.openxmlformats.org/package/2006/relationships"><Relationship Id="rId3" Type="http://schemas.openxmlformats.org/officeDocument/2006/relationships/image" Target="../media/image137.svg"/><Relationship Id="rId2" Type="http://schemas.openxmlformats.org/officeDocument/2006/relationships/notesSlide" Target="../notesSlides/notesSlide38.xml"/><Relationship Id="rId1" Type="http://schemas.openxmlformats.org/officeDocument/2006/relationships/slideLayout" Target="../slideLayouts/slideLayout36.xml"/><Relationship Id="rId5" Type="http://schemas.openxmlformats.org/officeDocument/2006/relationships/image" Target="../media/image139.svg"/><Relationship Id="rId4" Type="http://schemas.openxmlformats.org/officeDocument/2006/relationships/image" Target="../media/image138.svg"/></Relationships>
</file>

<file path=ppt/slides/_rels/slide45.xml.rels><?xml version="1.0" encoding="UTF-8" standalone="yes"?>
<Relationships xmlns="http://schemas.openxmlformats.org/package/2006/relationships"><Relationship Id="rId3" Type="http://schemas.openxmlformats.org/officeDocument/2006/relationships/image" Target="../media/image137.svg"/><Relationship Id="rId2" Type="http://schemas.openxmlformats.org/officeDocument/2006/relationships/notesSlide" Target="../notesSlides/notesSlide39.xml"/><Relationship Id="rId1" Type="http://schemas.openxmlformats.org/officeDocument/2006/relationships/slideLayout" Target="../slideLayouts/slideLayout36.xml"/><Relationship Id="rId4" Type="http://schemas.openxmlformats.org/officeDocument/2006/relationships/image" Target="../media/image140.svg"/></Relationships>
</file>

<file path=ppt/slides/_rels/slide46.xml.rels><?xml version="1.0" encoding="UTF-8" standalone="yes"?>
<Relationships xmlns="http://schemas.openxmlformats.org/package/2006/relationships"><Relationship Id="rId3" Type="http://schemas.openxmlformats.org/officeDocument/2006/relationships/image" Target="../media/image141.svg"/><Relationship Id="rId7" Type="http://schemas.openxmlformats.org/officeDocument/2006/relationships/image" Target="../media/image145.svg"/><Relationship Id="rId2" Type="http://schemas.openxmlformats.org/officeDocument/2006/relationships/notesSlide" Target="../notesSlides/notesSlide40.xml"/><Relationship Id="rId1" Type="http://schemas.openxmlformats.org/officeDocument/2006/relationships/slideLayout" Target="../slideLayouts/slideLayout39.xml"/><Relationship Id="rId6" Type="http://schemas.openxmlformats.org/officeDocument/2006/relationships/image" Target="../media/image144.svg"/><Relationship Id="rId5" Type="http://schemas.openxmlformats.org/officeDocument/2006/relationships/image" Target="../media/image143.svg"/><Relationship Id="rId4" Type="http://schemas.openxmlformats.org/officeDocument/2006/relationships/image" Target="../media/image142.sv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6.xml"/></Relationships>
</file>

<file path=ppt/slides/_rels/slide48.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image" Target="../media/image146.png"/><Relationship Id="rId7" Type="http://schemas.openxmlformats.org/officeDocument/2006/relationships/image" Target="../media/image148.png"/><Relationship Id="rId2" Type="http://schemas.openxmlformats.org/officeDocument/2006/relationships/notesSlide" Target="../notesSlides/notesSlide42.xml"/><Relationship Id="rId1" Type="http://schemas.openxmlformats.org/officeDocument/2006/relationships/slideLayout" Target="../slideLayouts/slideLayout42.xml"/><Relationship Id="rId6" Type="http://schemas.openxmlformats.org/officeDocument/2006/relationships/hyperlink" Target="https://nbcuni.sharepoint.com/:f:/s/AdvertisingImpact/Emw7mfcKQDhDlegdwc3Qy-kBXa-1adfbBCh4VBoAIKZ7bQ?e=aHLwDS" TargetMode="External"/><Relationship Id="rId11" Type="http://schemas.openxmlformats.org/officeDocument/2006/relationships/image" Target="../media/image152.png"/><Relationship Id="rId5" Type="http://schemas.openxmlformats.org/officeDocument/2006/relationships/hyperlink" Target="https://nbcuni.sharepoint.com/:p:/r/sites/AdvertisingImpact/Shared%20Documents/Ad%20Experience%20%26%20Ad%20Impact/Response%20Analytics/Ad%20Products/Monthly%20Insights%20Deck/2024-%20February/Peacock%20Ad%20Innovation%20Monthly%20Report%20-%20Feb%2724.pptx?d=we74d1bf701b64057a1f3cd996f90a5fa&amp;csf=1&amp;web=1&amp;e=0XbfRE" TargetMode="External"/><Relationship Id="rId10" Type="http://schemas.openxmlformats.org/officeDocument/2006/relationships/image" Target="../media/image151.png"/><Relationship Id="rId4" Type="http://schemas.openxmlformats.org/officeDocument/2006/relationships/image" Target="../media/image147.png"/><Relationship Id="rId9" Type="http://schemas.openxmlformats.org/officeDocument/2006/relationships/image" Target="../media/image150.png"/></Relationships>
</file>

<file path=ppt/slides/_rels/slide49.xml.rels><?xml version="1.0" encoding="UTF-8" standalone="yes"?>
<Relationships xmlns="http://schemas.openxmlformats.org/package/2006/relationships"><Relationship Id="rId8" Type="http://schemas.openxmlformats.org/officeDocument/2006/relationships/image" Target="../media/image155.png"/><Relationship Id="rId13" Type="http://schemas.openxmlformats.org/officeDocument/2006/relationships/image" Target="../media/image158.png"/><Relationship Id="rId3" Type="http://schemas.openxmlformats.org/officeDocument/2006/relationships/hyperlink" Target="https://nbcuni.highspot.com/items/67e4131c66be20133cc1d220" TargetMode="External"/><Relationship Id="rId7" Type="http://schemas.openxmlformats.org/officeDocument/2006/relationships/hyperlink" Target="https://nbcuni.highspot.com/items/678126036c67fcbd4133446a" TargetMode="External"/><Relationship Id="rId12" Type="http://schemas.openxmlformats.org/officeDocument/2006/relationships/hyperlink" Target="https://nbcuni.highspot.com/items/6744d8f8b63a9a4518984c8e" TargetMode="External"/><Relationship Id="rId2" Type="http://schemas.openxmlformats.org/officeDocument/2006/relationships/notesSlide" Target="../notesSlides/notesSlide43.xml"/><Relationship Id="rId1" Type="http://schemas.openxmlformats.org/officeDocument/2006/relationships/slideLayout" Target="../slideLayouts/slideLayout42.xml"/><Relationship Id="rId6" Type="http://schemas.openxmlformats.org/officeDocument/2006/relationships/image" Target="../media/image154.png"/><Relationship Id="rId11" Type="http://schemas.openxmlformats.org/officeDocument/2006/relationships/image" Target="../media/image157.png"/><Relationship Id="rId5" Type="http://schemas.openxmlformats.org/officeDocument/2006/relationships/hyperlink" Target="https://nbcuni.highspot.com/items/6793ab76ee068707f07dbb36#1" TargetMode="External"/><Relationship Id="rId10" Type="http://schemas.openxmlformats.org/officeDocument/2006/relationships/image" Target="../media/image156.png"/><Relationship Id="rId4" Type="http://schemas.openxmlformats.org/officeDocument/2006/relationships/image" Target="../media/image153.png"/><Relationship Id="rId9" Type="http://schemas.openxmlformats.org/officeDocument/2006/relationships/hyperlink" Target="https://nbcuni.highspot.com/items/676992f920ff94393cd8b8bd#1" TargetMode="External"/></Relationships>
</file>

<file path=ppt/slides/_rels/slide5.xml.rels><?xml version="1.0" encoding="UTF-8" standalone="yes"?>
<Relationships xmlns="http://schemas.openxmlformats.org/package/2006/relationships"><Relationship Id="rId8" Type="http://schemas.openxmlformats.org/officeDocument/2006/relationships/hyperlink" Target="https://www.fierce-network.com/broadband/trumps-new-tariffs-could-be-devastating-telco-supply-chains" TargetMode="External"/><Relationship Id="rId3" Type="http://schemas.openxmlformats.org/officeDocument/2006/relationships/image" Target="../media/image16.svg"/><Relationship Id="rId7" Type="http://schemas.openxmlformats.org/officeDocument/2006/relationships/hyperlink" Target="https://www.nytimes.com/2025/04/06/business/economy/trump-tariffs-small-business.html" TargetMode="External"/><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hyperlink" Target="https://www.businessinsider.com/five-tech-trends-trump-trade-war-startups-vc-2025-4" TargetMode="External"/><Relationship Id="rId5" Type="http://schemas.openxmlformats.org/officeDocument/2006/relationships/hyperlink" Target="https://finance.yahoo.com/news/how-trump-tariffs-would-push-big-techs-ai-data-center-costs-higher-100030565.html" TargetMode="External"/><Relationship Id="rId10" Type="http://schemas.openxmlformats.org/officeDocument/2006/relationships/hyperlink" Target="https://www.businessinsider.com/software-stocks-outlook-spx-selloff-recession-downturn-tech-investing-tariffs-2025-3" TargetMode="External"/><Relationship Id="rId4" Type="http://schemas.openxmlformats.org/officeDocument/2006/relationships/hyperlink" Target="https://www.jpmorgan.com/insights/global-research/current-events/us-tariffs" TargetMode="External"/><Relationship Id="rId9" Type="http://schemas.openxmlformats.org/officeDocument/2006/relationships/hyperlink" Target="https://www.nasdaq.com/articles/att-and-verizon-2-telecom-titans-tariff-proof-play"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3.svg"/><Relationship Id="rId5" Type="http://schemas.microsoft.com/office/2007/relationships/hdphoto" Target="../media/hdphoto1.wdp"/><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hyperlink" Target="https://assets-eu-01.kc-usercontent.com/7bf8ef96-9447-0161-1923-3ac6929eb20f/a690e579-7c05-450c-bf5d-100677214d3f/dentsu%20B2B%20Superpowers%20Index%202024.pdf" TargetMode="External"/><Relationship Id="rId2" Type="http://schemas.openxmlformats.org/officeDocument/2006/relationships/notesSlide" Target="../notesSlides/notesSlide5.xml"/><Relationship Id="rId1" Type="http://schemas.openxmlformats.org/officeDocument/2006/relationships/slideLayout" Target="../slideLayouts/slideLayout19.xml"/><Relationship Id="rId5" Type="http://schemas.openxmlformats.org/officeDocument/2006/relationships/image" Target="../media/image17.svg"/><Relationship Id="rId4" Type="http://schemas.openxmlformats.org/officeDocument/2006/relationships/hyperlink" Target="https://www.gartner.com/en/sales/trends/future-of-sales"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ww.warc.com/content/feed/why-b2b-marketing-needs-the-human-touch/10338" TargetMode="External"/><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20.svg"/><Relationship Id="rId4" Type="http://schemas.openxmlformats.org/officeDocument/2006/relationships/image" Target="../media/image19.svg"/></Relationships>
</file>

<file path=ppt/slides/_rels/slide9.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27.svg"/><Relationship Id="rId3" Type="http://schemas.openxmlformats.org/officeDocument/2006/relationships/image" Target="../media/image21.png"/><Relationship Id="rId7" Type="http://schemas.openxmlformats.org/officeDocument/2006/relationships/image" Target="../media/image23.png"/><Relationship Id="rId12" Type="http://schemas.openxmlformats.org/officeDocument/2006/relationships/image" Target="../media/image26.sv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microsoft.com/office/2007/relationships/hdphoto" Target="../media/hdphoto5.wdp"/><Relationship Id="rId11" Type="http://schemas.openxmlformats.org/officeDocument/2006/relationships/image" Target="../media/image25.svg"/><Relationship Id="rId5" Type="http://schemas.openxmlformats.org/officeDocument/2006/relationships/image" Target="../media/image22.png"/><Relationship Id="rId10" Type="http://schemas.microsoft.com/office/2007/relationships/hdphoto" Target="../media/hdphoto7.wdp"/><Relationship Id="rId4" Type="http://schemas.microsoft.com/office/2007/relationships/hdphoto" Target="../media/hdphoto4.wdp"/><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ow to create an effective business continuity plan | CIO">
            <a:extLst>
              <a:ext uri="{FF2B5EF4-FFF2-40B4-BE49-F238E27FC236}">
                <a16:creationId xmlns:a16="http://schemas.microsoft.com/office/drawing/2014/main" id="{02C7F4B9-3580-6A65-BCE5-BE98EB17EB3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625"/>
          <a:stretch/>
        </p:blipFill>
        <p:spPr bwMode="auto">
          <a:xfrm>
            <a:off x="-3" y="-2860"/>
            <a:ext cx="1219200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Business Meeting and Conference Etiquette - Diane Gottsman | Leading  Etiquette Expert | Modern Manners Authority">
            <a:extLst>
              <a:ext uri="{FF2B5EF4-FFF2-40B4-BE49-F238E27FC236}">
                <a16:creationId xmlns:a16="http://schemas.microsoft.com/office/drawing/2014/main" id="{7ABA8824-0BC9-E0E0-B0BB-D5BAC51C256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5835"/>
          <a:stretch/>
        </p:blipFill>
        <p:spPr bwMode="auto">
          <a:xfrm>
            <a:off x="0" y="-1"/>
            <a:ext cx="12222404" cy="6858001"/>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a:extLst>
              <a:ext uri="{FF2B5EF4-FFF2-40B4-BE49-F238E27FC236}">
                <a16:creationId xmlns:a16="http://schemas.microsoft.com/office/drawing/2014/main" id="{095AA2C8-0494-59A1-E932-644C9D7C41D4}"/>
              </a:ext>
            </a:extLst>
          </p:cNvPr>
          <p:cNvSpPr/>
          <p:nvPr/>
        </p:nvSpPr>
        <p:spPr>
          <a:xfrm rot="10800000">
            <a:off x="-587829" y="4833255"/>
            <a:ext cx="11807574" cy="1390603"/>
          </a:xfrm>
          <a:prstGeom prst="roundRect">
            <a:avLst>
              <a:gd name="adj" fmla="val 10464"/>
            </a:avLst>
          </a:prstGeom>
          <a:gradFill>
            <a:gsLst>
              <a:gs pos="86000">
                <a:srgbClr val="0A05CE"/>
              </a:gs>
              <a:gs pos="0">
                <a:srgbClr val="4C7FDE"/>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Grandview"/>
              <a:ea typeface="+mn-ea"/>
              <a:cs typeface="+mn-cs"/>
            </a:endParaRPr>
          </a:p>
        </p:txBody>
      </p:sp>
      <p:pic>
        <p:nvPicPr>
          <p:cNvPr id="6" name="Graphic 5">
            <a:extLst>
              <a:ext uri="{FF2B5EF4-FFF2-40B4-BE49-F238E27FC236}">
                <a16:creationId xmlns:a16="http://schemas.microsoft.com/office/drawing/2014/main" id="{1E3E3E30-84AA-9CE2-5F32-1E612DE2D467}"/>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45671" y="5072095"/>
            <a:ext cx="1890689" cy="217513"/>
          </a:xfrm>
          <a:prstGeom prst="rect">
            <a:avLst/>
          </a:prstGeom>
        </p:spPr>
      </p:pic>
      <p:sp>
        <p:nvSpPr>
          <p:cNvPr id="5" name="Title 1">
            <a:extLst>
              <a:ext uri="{FF2B5EF4-FFF2-40B4-BE49-F238E27FC236}">
                <a16:creationId xmlns:a16="http://schemas.microsoft.com/office/drawing/2014/main" id="{5D679D73-0CDD-FF1D-4F10-5724CDE1D864}"/>
              </a:ext>
            </a:extLst>
          </p:cNvPr>
          <p:cNvSpPr txBox="1">
            <a:spLocks/>
          </p:cNvSpPr>
          <p:nvPr/>
        </p:nvSpPr>
        <p:spPr>
          <a:xfrm>
            <a:off x="723899" y="5437317"/>
            <a:ext cx="9900558" cy="620420"/>
          </a:xfrm>
          <a:prstGeom prst="rect">
            <a:avLst/>
          </a:prstGeom>
        </p:spPr>
        <p:txBody>
          <a:bodyPr vert="horz" lIns="0" tIns="0" rIns="0" bIns="0" rtlCol="0" anchor="ctr" anchorCtr="0">
            <a:noAutofit/>
          </a:bodyPr>
          <a:lstStyle>
            <a:lvl1pPr algn="l" defTabSz="914400" rtl="0" eaLnBrk="1" latinLnBrk="0" hangingPunct="1">
              <a:lnSpc>
                <a:spcPct val="80000"/>
              </a:lnSpc>
              <a:spcBef>
                <a:spcPct val="0"/>
              </a:spcBef>
              <a:buNone/>
              <a:defRPr sz="7000" b="1" kern="1200" spc="-300" baseline="0">
                <a:solidFill>
                  <a:schemeClr val="tx2"/>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4000" b="0" i="0" u="none" strike="noStrike" kern="1200" cap="none" spc="-150" normalizeH="0" baseline="0" noProof="0">
                <a:ln>
                  <a:noFill/>
                </a:ln>
                <a:solidFill>
                  <a:srgbClr val="FFFFFF"/>
                </a:solidFill>
                <a:effectLst/>
                <a:uLnTx/>
                <a:uFillTx/>
                <a:latin typeface="Grandview"/>
                <a:ea typeface="+mj-ea"/>
                <a:cs typeface="+mj-cs"/>
              </a:rPr>
              <a:t>B2B &amp; Business Decision Makers Toolkit 25/26</a:t>
            </a:r>
          </a:p>
        </p:txBody>
      </p:sp>
      <p:sp>
        <p:nvSpPr>
          <p:cNvPr id="11" name="Text Placeholder 5">
            <a:extLst>
              <a:ext uri="{FF2B5EF4-FFF2-40B4-BE49-F238E27FC236}">
                <a16:creationId xmlns:a16="http://schemas.microsoft.com/office/drawing/2014/main" id="{D8A6E53D-67A7-377C-E945-E7B63DAD2703}"/>
              </a:ext>
            </a:extLst>
          </p:cNvPr>
          <p:cNvSpPr txBox="1">
            <a:spLocks/>
          </p:cNvSpPr>
          <p:nvPr/>
        </p:nvSpPr>
        <p:spPr>
          <a:xfrm>
            <a:off x="745671" y="439050"/>
            <a:ext cx="3191105" cy="195091"/>
          </a:xfrm>
          <a:prstGeom prst="rect">
            <a:avLst/>
          </a:prstGeom>
        </p:spPr>
        <p:txBody>
          <a:bodyPr vert="horz" lIns="0" tIns="0" rIns="0" bIns="0" rtlCol="0" anchor="t">
            <a:noAutofit/>
          </a:bodyPr>
          <a:lstStyle>
            <a:lvl1pPr marL="0" indent="0" algn="l" defTabSz="914400" rtl="0" eaLnBrk="1" latinLnBrk="0" hangingPunct="1">
              <a:lnSpc>
                <a:spcPct val="110000"/>
              </a:lnSpc>
              <a:spcBef>
                <a:spcPts val="600"/>
              </a:spcBef>
              <a:buFont typeface="Arial" panose="020B0604020202020204" pitchFamily="34" charset="0"/>
              <a:buNone/>
              <a:tabLst/>
              <a:defRPr sz="1000" kern="1200" cap="none" spc="300" baseline="0">
                <a:solidFill>
                  <a:schemeClr val="bg1"/>
                </a:solidFill>
                <a:latin typeface="+mn-lt"/>
                <a:ea typeface="+mn-ea"/>
                <a:cs typeface="+mn-cs"/>
              </a:defRPr>
            </a:lvl1pPr>
            <a:lvl2pPr marL="287338" indent="-109538" algn="l" defTabSz="914400" rtl="0" eaLnBrk="1" latinLnBrk="0" hangingPunct="1">
              <a:lnSpc>
                <a:spcPct val="110000"/>
              </a:lnSpc>
              <a:spcBef>
                <a:spcPts val="600"/>
              </a:spcBef>
              <a:buFont typeface="Arial" panose="020B0604020202020204" pitchFamily="34" charset="0"/>
              <a:buChar char="•"/>
              <a:tabLst/>
              <a:defRPr sz="1400" kern="1200">
                <a:solidFill>
                  <a:schemeClr val="tx2"/>
                </a:solidFill>
                <a:latin typeface="+mn-lt"/>
                <a:ea typeface="+mn-ea"/>
                <a:cs typeface="+mn-cs"/>
              </a:defRPr>
            </a:lvl2pPr>
            <a:lvl3pPr marL="465138" indent="-177800" algn="l" defTabSz="914400" rtl="0" eaLnBrk="1" latinLnBrk="0" hangingPunct="1">
              <a:lnSpc>
                <a:spcPct val="110000"/>
              </a:lnSpc>
              <a:spcBef>
                <a:spcPts val="600"/>
              </a:spcBef>
              <a:buFont typeface="Arial" panose="020B0604020202020204" pitchFamily="34" charset="0"/>
              <a:buChar char="•"/>
              <a:tabLst/>
              <a:defRPr sz="1400" kern="1200">
                <a:solidFill>
                  <a:schemeClr val="tx2"/>
                </a:solidFill>
                <a:latin typeface="+mn-lt"/>
                <a:ea typeface="+mn-ea"/>
                <a:cs typeface="+mn-cs"/>
              </a:defRPr>
            </a:lvl3pPr>
            <a:lvl4pPr marL="635000" indent="-169863" algn="l" defTabSz="914400" rtl="0" eaLnBrk="1" latinLnBrk="0" hangingPunct="1">
              <a:lnSpc>
                <a:spcPct val="110000"/>
              </a:lnSpc>
              <a:spcBef>
                <a:spcPts val="600"/>
              </a:spcBef>
              <a:buFont typeface="Arial" panose="020B0604020202020204" pitchFamily="34" charset="0"/>
              <a:buChar char="•"/>
              <a:tabLst/>
              <a:defRPr sz="1400" kern="1200">
                <a:solidFill>
                  <a:schemeClr val="tx2"/>
                </a:solidFill>
                <a:latin typeface="+mn-lt"/>
                <a:ea typeface="+mn-ea"/>
                <a:cs typeface="+mn-cs"/>
              </a:defRPr>
            </a:lvl4pPr>
            <a:lvl5pPr marL="803275" indent="-168275" algn="l" defTabSz="914400" rtl="0" eaLnBrk="1" latinLnBrk="0" hangingPunct="1">
              <a:lnSpc>
                <a:spcPct val="110000"/>
              </a:lnSpc>
              <a:spcBef>
                <a:spcPts val="600"/>
              </a:spcBef>
              <a:buFont typeface="Arial" panose="020B0604020202020204" pitchFamily="34" charset="0"/>
              <a:buChar char="•"/>
              <a:tabLst/>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600"/>
              </a:spcBef>
              <a:spcAft>
                <a:spcPts val="0"/>
              </a:spcAft>
              <a:buClrTx/>
              <a:buSzTx/>
              <a:buFont typeface="Arial" panose="020B0604020202020204" pitchFamily="34" charset="0"/>
              <a:buNone/>
              <a:tabLst/>
              <a:defRPr/>
            </a:pPr>
            <a:r>
              <a:rPr lang="en-US">
                <a:solidFill>
                  <a:schemeClr val="tx1"/>
                </a:solidFill>
                <a:latin typeface="Grandview"/>
              </a:rPr>
              <a:t>Category Strategy</a:t>
            </a:r>
            <a:br>
              <a:rPr lang="en-US">
                <a:solidFill>
                  <a:schemeClr val="tx1"/>
                </a:solidFill>
                <a:latin typeface="Grandview"/>
              </a:rPr>
            </a:br>
            <a:r>
              <a:rPr lang="en-US">
                <a:solidFill>
                  <a:schemeClr val="tx1"/>
                </a:solidFill>
                <a:latin typeface="Grandview"/>
              </a:rPr>
              <a:t>Q2</a:t>
            </a:r>
            <a:r>
              <a:rPr kumimoji="0" lang="en-US" sz="1000" b="0" i="0" u="none" strike="noStrike" kern="1200" cap="none" spc="300" normalizeH="0" baseline="0" noProof="0">
                <a:ln>
                  <a:noFill/>
                </a:ln>
                <a:solidFill>
                  <a:schemeClr val="tx1"/>
                </a:solidFill>
                <a:effectLst/>
                <a:uLnTx/>
                <a:uFillTx/>
                <a:latin typeface="Grandview"/>
                <a:ea typeface="+mn-ea"/>
                <a:cs typeface="+mn-cs"/>
              </a:rPr>
              <a:t> 2025</a:t>
            </a:r>
          </a:p>
        </p:txBody>
      </p:sp>
    </p:spTree>
    <p:extLst>
      <p:ext uri="{BB962C8B-B14F-4D97-AF65-F5344CB8AC3E}">
        <p14:creationId xmlns:p14="http://schemas.microsoft.com/office/powerpoint/2010/main" val="3190213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546C8D25-0AAC-9C06-B62D-CDB1D4C0D63F}"/>
              </a:ext>
            </a:extLst>
          </p:cNvPr>
          <p:cNvSpPr>
            <a:spLocks noGrp="1"/>
          </p:cNvSpPr>
          <p:nvPr>
            <p:ph type="title"/>
          </p:nvPr>
        </p:nvSpPr>
        <p:spPr>
          <a:xfrm>
            <a:off x="591155" y="452621"/>
            <a:ext cx="10876945" cy="971062"/>
          </a:xfrm>
        </p:spPr>
        <p:txBody>
          <a:bodyPr/>
          <a:lstStyle/>
          <a:p>
            <a:r>
              <a:rPr lang="en-US">
                <a:solidFill>
                  <a:schemeClr val="tx1"/>
                </a:solidFill>
              </a:rPr>
              <a:t>Today’s business leaders are younger and more diverse – </a:t>
            </a:r>
            <a:br>
              <a:rPr lang="en-US">
                <a:solidFill>
                  <a:schemeClr val="bg1"/>
                </a:solidFill>
              </a:rPr>
            </a:br>
            <a:r>
              <a:rPr lang="en-US">
                <a:solidFill>
                  <a:srgbClr val="0A05CE"/>
                </a:solidFill>
              </a:rPr>
              <a:t>B2B storytelling must evolve accordingly to authentically speak to them</a:t>
            </a:r>
            <a:endParaRPr lang="en-US" sz="3200" b="0">
              <a:solidFill>
                <a:srgbClr val="0A05CE"/>
              </a:solidFill>
            </a:endParaRPr>
          </a:p>
        </p:txBody>
      </p:sp>
      <p:sp>
        <p:nvSpPr>
          <p:cNvPr id="3" name="Slide Number Placeholder 2">
            <a:extLst>
              <a:ext uri="{FF2B5EF4-FFF2-40B4-BE49-F238E27FC236}">
                <a16:creationId xmlns:a16="http://schemas.microsoft.com/office/drawing/2014/main" id="{33787041-7063-4648-AC37-97603D1CBCEB}"/>
              </a:ext>
            </a:extLst>
          </p:cNvPr>
          <p:cNvSpPr>
            <a:spLocks noGrp="1"/>
          </p:cNvSpPr>
          <p:nvPr>
            <p:ph type="sldNum" sz="quarter" idx="12"/>
          </p:nvPr>
        </p:nvSpPr>
        <p:spPr>
          <a:xfrm>
            <a:off x="11517313" y="6488113"/>
            <a:ext cx="674687" cy="2286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F35122-1C1E-2D43-A560-D2A8BA7A412D}" type="slidenum">
              <a:rPr kumimoji="0" lang="en-CA" sz="700" b="0" i="0" u="none" strike="noStrike" kern="1200" cap="none" spc="0" normalizeH="0" baseline="0" noProof="0" smtClean="0">
                <a:ln>
                  <a:noFill/>
                </a:ln>
                <a:solidFill>
                  <a:srgbClr val="444444"/>
                </a:solidFill>
                <a:effectLst/>
                <a:uLnTx/>
                <a:uFillTx/>
                <a:latin typeface="Grandview"/>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700" b="0" i="0" u="none" strike="noStrike" kern="1200" cap="none" spc="0" normalizeH="0" baseline="0" noProof="0">
              <a:ln>
                <a:noFill/>
              </a:ln>
              <a:solidFill>
                <a:srgbClr val="444444"/>
              </a:solidFill>
              <a:effectLst/>
              <a:uLnTx/>
              <a:uFillTx/>
              <a:latin typeface="Grandview"/>
              <a:ea typeface="+mn-ea"/>
              <a:cs typeface="+mn-cs"/>
            </a:endParaRPr>
          </a:p>
        </p:txBody>
      </p:sp>
      <p:grpSp>
        <p:nvGrpSpPr>
          <p:cNvPr id="42" name="Group 41">
            <a:extLst>
              <a:ext uri="{FF2B5EF4-FFF2-40B4-BE49-F238E27FC236}">
                <a16:creationId xmlns:a16="http://schemas.microsoft.com/office/drawing/2014/main" id="{E7CDE85D-767D-E90E-E18A-DA3D834DFEED}"/>
              </a:ext>
            </a:extLst>
          </p:cNvPr>
          <p:cNvGrpSpPr/>
          <p:nvPr/>
        </p:nvGrpSpPr>
        <p:grpSpPr>
          <a:xfrm>
            <a:off x="42119" y="1711202"/>
            <a:ext cx="11980586" cy="4164294"/>
            <a:chOff x="42119" y="1645886"/>
            <a:chExt cx="11980586" cy="4164294"/>
          </a:xfrm>
        </p:grpSpPr>
        <p:sp>
          <p:nvSpPr>
            <p:cNvPr id="7" name="TextBox 6">
              <a:extLst>
                <a:ext uri="{FF2B5EF4-FFF2-40B4-BE49-F238E27FC236}">
                  <a16:creationId xmlns:a16="http://schemas.microsoft.com/office/drawing/2014/main" id="{36F541CF-BA8A-449F-B282-F34CEC4EF89F}"/>
                </a:ext>
              </a:extLst>
            </p:cNvPr>
            <p:cNvSpPr txBox="1"/>
            <p:nvPr/>
          </p:nvSpPr>
          <p:spPr>
            <a:xfrm>
              <a:off x="42119" y="1911648"/>
              <a:ext cx="2154725" cy="315599"/>
            </a:xfrm>
            <a:prstGeom prst="rect">
              <a:avLst/>
            </a:prstGeom>
            <a:noFill/>
            <a:ln>
              <a:noFill/>
            </a:ln>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A05CE"/>
                  </a:solidFill>
                  <a:effectLst/>
                  <a:uLnTx/>
                  <a:uFillTx/>
                  <a:latin typeface="Grandview"/>
                  <a:ea typeface="+mn-ea"/>
                  <a:cs typeface="+mn-cs"/>
                </a:rPr>
                <a:t>Avid Sports Fan</a:t>
              </a:r>
              <a:endParaRPr kumimoji="0" lang="en-US" sz="1800" b="1" i="0" u="none" strike="noStrike" kern="1200" cap="none" spc="0" normalizeH="0" baseline="0" noProof="0">
                <a:ln>
                  <a:noFill/>
                </a:ln>
                <a:solidFill>
                  <a:srgbClr val="0A05CE"/>
                </a:solidFill>
                <a:effectLst/>
                <a:uLnTx/>
                <a:uFillTx/>
                <a:latin typeface="Grandview"/>
                <a:ea typeface="+mn-ea"/>
                <a:cs typeface="+mn-cs"/>
              </a:endParaRPr>
            </a:p>
          </p:txBody>
        </p:sp>
        <p:cxnSp>
          <p:nvCxnSpPr>
            <p:cNvPr id="9" name="Straight Connector 8">
              <a:extLst>
                <a:ext uri="{FF2B5EF4-FFF2-40B4-BE49-F238E27FC236}">
                  <a16:creationId xmlns:a16="http://schemas.microsoft.com/office/drawing/2014/main" id="{6E30FD10-9001-4C36-9940-C2DD7A317882}"/>
                </a:ext>
              </a:extLst>
            </p:cNvPr>
            <p:cNvCxnSpPr>
              <a:cxnSpLocks/>
            </p:cNvCxnSpPr>
            <p:nvPr/>
          </p:nvCxnSpPr>
          <p:spPr>
            <a:xfrm flipV="1">
              <a:off x="9906019" y="2895038"/>
              <a:ext cx="829696" cy="455188"/>
            </a:xfrm>
            <a:prstGeom prst="line">
              <a:avLst/>
            </a:prstGeom>
            <a:solidFill>
              <a:schemeClr val="accent5"/>
            </a:solidFill>
            <a:ln w="50800">
              <a:solidFill>
                <a:srgbClr val="0A05CE"/>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BCB3A96-1600-4FBD-8C74-7B149A869C00}"/>
                </a:ext>
              </a:extLst>
            </p:cNvPr>
            <p:cNvSpPr txBox="1"/>
            <p:nvPr/>
          </p:nvSpPr>
          <p:spPr>
            <a:xfrm>
              <a:off x="6010329" y="2050611"/>
              <a:ext cx="2154725" cy="315599"/>
            </a:xfrm>
            <a:prstGeom prst="rect">
              <a:avLst/>
            </a:prstGeom>
            <a:noFill/>
            <a:ln>
              <a:noFill/>
            </a:ln>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A05CE"/>
                  </a:solidFill>
                  <a:effectLst/>
                  <a:uLnTx/>
                  <a:uFillTx/>
                  <a:latin typeface="Grandview"/>
                  <a:ea typeface="+mn-ea"/>
                  <a:cs typeface="+mn-cs"/>
                </a:rPr>
                <a:t>Reality TV Fan </a:t>
              </a:r>
            </a:p>
          </p:txBody>
        </p:sp>
        <p:sp>
          <p:nvSpPr>
            <p:cNvPr id="12" name="TextBox 11">
              <a:extLst>
                <a:ext uri="{FF2B5EF4-FFF2-40B4-BE49-F238E27FC236}">
                  <a16:creationId xmlns:a16="http://schemas.microsoft.com/office/drawing/2014/main" id="{19EE0A5F-8AE5-45B2-BC1E-942DF7820FA0}"/>
                </a:ext>
              </a:extLst>
            </p:cNvPr>
            <p:cNvSpPr txBox="1"/>
            <p:nvPr/>
          </p:nvSpPr>
          <p:spPr>
            <a:xfrm>
              <a:off x="45446" y="2379600"/>
              <a:ext cx="2148070" cy="707886"/>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a:ln>
                    <a:noFill/>
                  </a:ln>
                  <a:solidFill>
                    <a:srgbClr val="000000"/>
                  </a:solidFill>
                  <a:effectLst/>
                  <a:uLnTx/>
                  <a:uFillTx/>
                  <a:latin typeface="Grandview"/>
                  <a:ea typeface="+mn-ea"/>
                  <a:cs typeface="+mn-cs"/>
                </a:rPr>
                <a:t>48% of Business Leaders watch Sports on TV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randview"/>
                <a:ea typeface="+mn-ea"/>
                <a:cs typeface="+mn-cs"/>
              </a:endParaRPr>
            </a:p>
          </p:txBody>
        </p:sp>
        <p:sp>
          <p:nvSpPr>
            <p:cNvPr id="13" name="TextBox 12">
              <a:extLst>
                <a:ext uri="{FF2B5EF4-FFF2-40B4-BE49-F238E27FC236}">
                  <a16:creationId xmlns:a16="http://schemas.microsoft.com/office/drawing/2014/main" id="{D6492BC7-7140-4F07-8D8A-BEDF47BBDB0F}"/>
                </a:ext>
              </a:extLst>
            </p:cNvPr>
            <p:cNvSpPr txBox="1"/>
            <p:nvPr/>
          </p:nvSpPr>
          <p:spPr>
            <a:xfrm>
              <a:off x="6091200" y="2379600"/>
              <a:ext cx="2034836" cy="43088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a:ln>
                    <a:noFill/>
                  </a:ln>
                  <a:solidFill>
                    <a:srgbClr val="000000"/>
                  </a:solidFill>
                  <a:effectLst/>
                  <a:uLnTx/>
                  <a:uFillTx/>
                  <a:latin typeface="Grandview"/>
                  <a:ea typeface="+mn-ea"/>
                  <a:cs typeface="+mn-cs"/>
                </a:rPr>
                <a:t>52% of Business Leaders watch Reality TV </a:t>
              </a:r>
            </a:p>
          </p:txBody>
        </p:sp>
        <p:sp>
          <p:nvSpPr>
            <p:cNvPr id="24" name="TextBox 23">
              <a:extLst>
                <a:ext uri="{FF2B5EF4-FFF2-40B4-BE49-F238E27FC236}">
                  <a16:creationId xmlns:a16="http://schemas.microsoft.com/office/drawing/2014/main" id="{B253703C-9F76-4AA7-946E-081CAB57F89C}"/>
                </a:ext>
              </a:extLst>
            </p:cNvPr>
            <p:cNvSpPr txBox="1"/>
            <p:nvPr/>
          </p:nvSpPr>
          <p:spPr>
            <a:xfrm>
              <a:off x="2062404" y="1783175"/>
              <a:ext cx="2154725" cy="315599"/>
            </a:xfrm>
            <a:prstGeom prst="rect">
              <a:avLst/>
            </a:prstGeom>
            <a:noFill/>
            <a:ln>
              <a:noFill/>
            </a:ln>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A05CE"/>
                  </a:solidFill>
                  <a:effectLst/>
                  <a:uLnTx/>
                  <a:uFillTx/>
                  <a:latin typeface="Grandview"/>
                  <a:ea typeface="+mn-ea"/>
                  <a:cs typeface="+mn-cs"/>
                </a:rPr>
                <a:t>Female</a:t>
              </a:r>
            </a:p>
          </p:txBody>
        </p:sp>
        <p:sp>
          <p:nvSpPr>
            <p:cNvPr id="25" name="TextBox 24">
              <a:extLst>
                <a:ext uri="{FF2B5EF4-FFF2-40B4-BE49-F238E27FC236}">
                  <a16:creationId xmlns:a16="http://schemas.microsoft.com/office/drawing/2014/main" id="{00556F9C-5346-4A44-9E55-D96E0A2A7284}"/>
                </a:ext>
              </a:extLst>
            </p:cNvPr>
            <p:cNvSpPr txBox="1"/>
            <p:nvPr/>
          </p:nvSpPr>
          <p:spPr>
            <a:xfrm>
              <a:off x="2222844" y="2038937"/>
              <a:ext cx="1833845" cy="43088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a:ln>
                    <a:noFill/>
                  </a:ln>
                  <a:solidFill>
                    <a:srgbClr val="000000"/>
                  </a:solidFill>
                  <a:effectLst/>
                  <a:uLnTx/>
                  <a:uFillTx/>
                  <a:latin typeface="Grandview"/>
                  <a:ea typeface="+mn-ea"/>
                  <a:cs typeface="+mn-cs"/>
                </a:rPr>
                <a:t>41% of Business Leaders are Female</a:t>
              </a:r>
            </a:p>
          </p:txBody>
        </p:sp>
        <p:sp>
          <p:nvSpPr>
            <p:cNvPr id="27" name="TextBox 26">
              <a:extLst>
                <a:ext uri="{FF2B5EF4-FFF2-40B4-BE49-F238E27FC236}">
                  <a16:creationId xmlns:a16="http://schemas.microsoft.com/office/drawing/2014/main" id="{09347613-FF10-4223-A24B-7A919F2DB6E5}"/>
                </a:ext>
              </a:extLst>
            </p:cNvPr>
            <p:cNvSpPr txBox="1"/>
            <p:nvPr/>
          </p:nvSpPr>
          <p:spPr>
            <a:xfrm>
              <a:off x="7840316" y="1645886"/>
              <a:ext cx="2154725" cy="315599"/>
            </a:xfrm>
            <a:prstGeom prst="rect">
              <a:avLst/>
            </a:prstGeom>
            <a:noFill/>
            <a:ln>
              <a:noFill/>
            </a:ln>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A05CE"/>
                  </a:solidFill>
                  <a:effectLst/>
                  <a:uLnTx/>
                  <a:uFillTx/>
                  <a:latin typeface="Grandview"/>
                  <a:ea typeface="+mn-ea"/>
                  <a:cs typeface="+mn-cs"/>
                </a:rPr>
                <a:t>Diverse</a:t>
              </a:r>
            </a:p>
          </p:txBody>
        </p:sp>
        <p:sp>
          <p:nvSpPr>
            <p:cNvPr id="28" name="TextBox 27">
              <a:extLst>
                <a:ext uri="{FF2B5EF4-FFF2-40B4-BE49-F238E27FC236}">
                  <a16:creationId xmlns:a16="http://schemas.microsoft.com/office/drawing/2014/main" id="{6D2139FC-EC7F-442F-9B1C-D178650CA52D}"/>
                </a:ext>
              </a:extLst>
            </p:cNvPr>
            <p:cNvSpPr txBox="1"/>
            <p:nvPr/>
          </p:nvSpPr>
          <p:spPr>
            <a:xfrm>
              <a:off x="4007687" y="1961827"/>
              <a:ext cx="2154725" cy="315599"/>
            </a:xfrm>
            <a:prstGeom prst="rect">
              <a:avLst/>
            </a:prstGeom>
            <a:noFill/>
            <a:ln>
              <a:noFill/>
            </a:ln>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A05CE"/>
                  </a:solidFill>
                  <a:effectLst/>
                  <a:uLnTx/>
                  <a:uFillTx/>
                  <a:latin typeface="Grandview"/>
                  <a:ea typeface="+mn-ea"/>
                  <a:cs typeface="+mn-cs"/>
                </a:rPr>
                <a:t>Millennial</a:t>
              </a:r>
              <a:r>
                <a:rPr kumimoji="0" lang="en-GB" sz="1800" b="1" i="0" u="none" strike="noStrike" kern="1200" cap="none" spc="0" normalizeH="0" baseline="0" noProof="0">
                  <a:ln>
                    <a:noFill/>
                  </a:ln>
                  <a:solidFill>
                    <a:srgbClr val="4DA7F3"/>
                  </a:solidFill>
                  <a:effectLst/>
                  <a:uLnTx/>
                  <a:uFillTx/>
                  <a:latin typeface="Grandview"/>
                  <a:ea typeface="+mn-ea"/>
                  <a:cs typeface="+mn-cs"/>
                </a:rPr>
                <a:t> </a:t>
              </a:r>
            </a:p>
          </p:txBody>
        </p:sp>
        <p:sp>
          <p:nvSpPr>
            <p:cNvPr id="29" name="TextBox 28">
              <a:extLst>
                <a:ext uri="{FF2B5EF4-FFF2-40B4-BE49-F238E27FC236}">
                  <a16:creationId xmlns:a16="http://schemas.microsoft.com/office/drawing/2014/main" id="{B2749124-DB7F-42E6-ADA4-F1BABBD7115C}"/>
                </a:ext>
              </a:extLst>
            </p:cNvPr>
            <p:cNvSpPr txBox="1"/>
            <p:nvPr/>
          </p:nvSpPr>
          <p:spPr>
            <a:xfrm>
              <a:off x="4045783" y="2217589"/>
              <a:ext cx="2078532" cy="43088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a:ln>
                    <a:noFill/>
                  </a:ln>
                  <a:solidFill>
                    <a:srgbClr val="000000"/>
                  </a:solidFill>
                  <a:effectLst/>
                  <a:uLnTx/>
                  <a:uFillTx/>
                  <a:latin typeface="Grandview"/>
                  <a:ea typeface="+mn-ea"/>
                  <a:cs typeface="+mn-cs"/>
                </a:rPr>
                <a:t>71% of Business Leaders are under the age of 44</a:t>
              </a:r>
              <a:endParaRPr kumimoji="0" lang="en-US" sz="1600" b="0" i="0" u="none" strike="noStrike" kern="1200" cap="none" spc="0" normalizeH="0" baseline="0" noProof="0">
                <a:ln>
                  <a:noFill/>
                </a:ln>
                <a:solidFill>
                  <a:srgbClr val="000000"/>
                </a:solidFill>
                <a:effectLst/>
                <a:uLnTx/>
                <a:uFillTx/>
                <a:latin typeface="Grandview"/>
                <a:ea typeface="+mn-ea"/>
                <a:cs typeface="+mn-cs"/>
              </a:endParaRPr>
            </a:p>
          </p:txBody>
        </p:sp>
        <p:sp>
          <p:nvSpPr>
            <p:cNvPr id="34" name="Block Arc 33">
              <a:extLst>
                <a:ext uri="{FF2B5EF4-FFF2-40B4-BE49-F238E27FC236}">
                  <a16:creationId xmlns:a16="http://schemas.microsoft.com/office/drawing/2014/main" id="{2F69B775-3DE7-4928-9B8C-35AEE839AF89}"/>
                </a:ext>
              </a:extLst>
            </p:cNvPr>
            <p:cNvSpPr/>
            <p:nvPr/>
          </p:nvSpPr>
          <p:spPr>
            <a:xfrm rot="21413123">
              <a:off x="1767469" y="2849697"/>
              <a:ext cx="2784882" cy="2960483"/>
            </a:xfrm>
            <a:prstGeom prst="blockArc">
              <a:avLst>
                <a:gd name="adj1" fmla="val 13651335"/>
                <a:gd name="adj2" fmla="val 19201605"/>
                <a:gd name="adj3" fmla="val 1637"/>
              </a:avLst>
            </a:prstGeom>
            <a:solidFill>
              <a:srgbClr val="0A05CE"/>
            </a:solidFill>
            <a:ln>
              <a:solidFill>
                <a:srgbClr val="0A05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randview"/>
                <a:ea typeface="+mn-ea"/>
                <a:cs typeface="+mn-cs"/>
              </a:endParaRPr>
            </a:p>
          </p:txBody>
        </p:sp>
        <p:cxnSp>
          <p:nvCxnSpPr>
            <p:cNvPr id="35" name="Straight Connector 34">
              <a:extLst>
                <a:ext uri="{FF2B5EF4-FFF2-40B4-BE49-F238E27FC236}">
                  <a16:creationId xmlns:a16="http://schemas.microsoft.com/office/drawing/2014/main" id="{F6496AF7-8061-454B-980D-10EEF508AB31}"/>
                </a:ext>
              </a:extLst>
            </p:cNvPr>
            <p:cNvCxnSpPr>
              <a:cxnSpLocks/>
            </p:cNvCxnSpPr>
            <p:nvPr/>
          </p:nvCxnSpPr>
          <p:spPr>
            <a:xfrm flipV="1">
              <a:off x="3139766" y="2569736"/>
              <a:ext cx="0" cy="299443"/>
            </a:xfrm>
            <a:prstGeom prst="line">
              <a:avLst/>
            </a:prstGeom>
            <a:ln w="47625">
              <a:solidFill>
                <a:srgbClr val="0A05CE"/>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CCEBBCD4-D20A-417A-989A-9502C3ADF319}"/>
                </a:ext>
              </a:extLst>
            </p:cNvPr>
            <p:cNvSpPr txBox="1"/>
            <p:nvPr/>
          </p:nvSpPr>
          <p:spPr>
            <a:xfrm>
              <a:off x="9867980" y="2114490"/>
              <a:ext cx="2154725" cy="315599"/>
            </a:xfrm>
            <a:prstGeom prst="rect">
              <a:avLst/>
            </a:prstGeom>
            <a:noFill/>
            <a:ln>
              <a:noFill/>
            </a:ln>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A05CE"/>
                  </a:solidFill>
                  <a:effectLst/>
                  <a:uLnTx/>
                  <a:uFillTx/>
                  <a:latin typeface="Grandview"/>
                  <a:ea typeface="+mn-ea"/>
                  <a:cs typeface="+mn-cs"/>
                </a:rPr>
                <a:t>Gamer</a:t>
              </a:r>
            </a:p>
          </p:txBody>
        </p:sp>
        <p:sp>
          <p:nvSpPr>
            <p:cNvPr id="26" name="TextBox 25">
              <a:extLst>
                <a:ext uri="{FF2B5EF4-FFF2-40B4-BE49-F238E27FC236}">
                  <a16:creationId xmlns:a16="http://schemas.microsoft.com/office/drawing/2014/main" id="{7CF0FF31-5374-4CC1-9EE2-97436A37CA19}"/>
                </a:ext>
              </a:extLst>
            </p:cNvPr>
            <p:cNvSpPr txBox="1"/>
            <p:nvPr/>
          </p:nvSpPr>
          <p:spPr>
            <a:xfrm>
              <a:off x="9995041" y="2379600"/>
              <a:ext cx="1900603" cy="43088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a:ln>
                    <a:noFill/>
                  </a:ln>
                  <a:solidFill>
                    <a:srgbClr val="000000"/>
                  </a:solidFill>
                  <a:effectLst/>
                  <a:uLnTx/>
                  <a:uFillTx/>
                  <a:latin typeface="Grandview"/>
                  <a:ea typeface="+mn-ea"/>
                  <a:cs typeface="+mn-cs"/>
                </a:rPr>
                <a:t>36% of Business Leaders enjoy gaming</a:t>
              </a:r>
              <a:endParaRPr kumimoji="0" lang="en-US" sz="1600" b="0" i="0" u="none" strike="noStrike" kern="1200" cap="none" spc="0" normalizeH="0" baseline="0" noProof="0">
                <a:ln>
                  <a:noFill/>
                </a:ln>
                <a:solidFill>
                  <a:srgbClr val="000000"/>
                </a:solidFill>
                <a:effectLst/>
                <a:uLnTx/>
                <a:uFillTx/>
                <a:latin typeface="Grandview"/>
                <a:ea typeface="+mn-ea"/>
                <a:cs typeface="+mn-cs"/>
              </a:endParaRPr>
            </a:p>
          </p:txBody>
        </p:sp>
        <p:sp>
          <p:nvSpPr>
            <p:cNvPr id="33" name="TextBox 32">
              <a:extLst>
                <a:ext uri="{FF2B5EF4-FFF2-40B4-BE49-F238E27FC236}">
                  <a16:creationId xmlns:a16="http://schemas.microsoft.com/office/drawing/2014/main" id="{079851F0-7F9F-4BFA-A8AF-B1D35662EEE7}"/>
                </a:ext>
              </a:extLst>
            </p:cNvPr>
            <p:cNvSpPr txBox="1"/>
            <p:nvPr/>
          </p:nvSpPr>
          <p:spPr>
            <a:xfrm>
              <a:off x="7974873" y="1890747"/>
              <a:ext cx="2084472" cy="56938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a:ln>
                    <a:noFill/>
                  </a:ln>
                  <a:solidFill>
                    <a:srgbClr val="000000"/>
                  </a:solidFill>
                  <a:effectLst/>
                  <a:uLnTx/>
                  <a:uFillTx/>
                  <a:latin typeface="Grandview"/>
                  <a:ea typeface="+mn-ea"/>
                  <a:cs typeface="+mn-cs"/>
                </a:rPr>
                <a:t>+50% increase in multicultural business owners </a:t>
              </a:r>
              <a:br>
                <a:rPr kumimoji="0" lang="en-US" sz="1100" b="1" i="1" u="none" strike="noStrike" kern="1200" cap="none" spc="0" normalizeH="0" baseline="0" noProof="0">
                  <a:ln>
                    <a:noFill/>
                  </a:ln>
                  <a:solidFill>
                    <a:srgbClr val="000000"/>
                  </a:solidFill>
                  <a:effectLst/>
                  <a:uLnTx/>
                  <a:uFillTx/>
                  <a:latin typeface="Grandview"/>
                  <a:ea typeface="+mn-ea"/>
                  <a:cs typeface="+mn-cs"/>
                </a:rPr>
              </a:br>
              <a:r>
                <a:rPr kumimoji="0" lang="en-US" sz="900" b="0" i="1" u="none" strike="noStrike" kern="1200" cap="none" spc="0" normalizeH="0" baseline="0" noProof="0">
                  <a:ln>
                    <a:noFill/>
                  </a:ln>
                  <a:solidFill>
                    <a:srgbClr val="000000"/>
                  </a:solidFill>
                  <a:effectLst/>
                  <a:uLnTx/>
                  <a:uFillTx/>
                  <a:latin typeface="Grandview"/>
                  <a:ea typeface="+mn-ea"/>
                  <a:cs typeface="+mn-cs"/>
                </a:rPr>
                <a:t>(over last 10 years)</a:t>
              </a:r>
              <a:endParaRPr kumimoji="0" lang="en-US" sz="1200" b="0" i="1" u="none" strike="noStrike" kern="1200" cap="none" spc="0" normalizeH="0" baseline="0" noProof="0">
                <a:ln>
                  <a:noFill/>
                </a:ln>
                <a:solidFill>
                  <a:srgbClr val="000000"/>
                </a:solidFill>
                <a:effectLst/>
                <a:uLnTx/>
                <a:uFillTx/>
                <a:latin typeface="Grandview"/>
                <a:ea typeface="+mn-ea"/>
                <a:cs typeface="+mn-cs"/>
              </a:endParaRPr>
            </a:p>
          </p:txBody>
        </p:sp>
        <p:sp>
          <p:nvSpPr>
            <p:cNvPr id="23" name="Block Arc 22">
              <a:extLst>
                <a:ext uri="{FF2B5EF4-FFF2-40B4-BE49-F238E27FC236}">
                  <a16:creationId xmlns:a16="http://schemas.microsoft.com/office/drawing/2014/main" id="{80DE9F5D-9490-1839-5C01-36DCFA636149}"/>
                </a:ext>
              </a:extLst>
            </p:cNvPr>
            <p:cNvSpPr/>
            <p:nvPr/>
          </p:nvSpPr>
          <p:spPr>
            <a:xfrm rot="21413123">
              <a:off x="7524444" y="2827672"/>
              <a:ext cx="2775562" cy="2960483"/>
            </a:xfrm>
            <a:prstGeom prst="blockArc">
              <a:avLst>
                <a:gd name="adj1" fmla="val 13651335"/>
                <a:gd name="adj2" fmla="val 19201605"/>
                <a:gd name="adj3" fmla="val 1637"/>
              </a:avLst>
            </a:prstGeom>
            <a:solidFill>
              <a:srgbClr val="0A05CE"/>
            </a:solidFill>
            <a:ln>
              <a:solidFill>
                <a:srgbClr val="0A05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randview"/>
                <a:ea typeface="+mn-ea"/>
                <a:cs typeface="+mn-cs"/>
              </a:endParaRPr>
            </a:p>
          </p:txBody>
        </p:sp>
        <p:cxnSp>
          <p:nvCxnSpPr>
            <p:cNvPr id="31" name="Straight Connector 30">
              <a:extLst>
                <a:ext uri="{FF2B5EF4-FFF2-40B4-BE49-F238E27FC236}">
                  <a16:creationId xmlns:a16="http://schemas.microsoft.com/office/drawing/2014/main" id="{93A9E99B-09AD-2C40-A021-CE5C73C1DB7C}"/>
                </a:ext>
              </a:extLst>
            </p:cNvPr>
            <p:cNvCxnSpPr>
              <a:cxnSpLocks/>
            </p:cNvCxnSpPr>
            <p:nvPr/>
          </p:nvCxnSpPr>
          <p:spPr>
            <a:xfrm flipV="1">
              <a:off x="8866753" y="2537078"/>
              <a:ext cx="0" cy="299443"/>
            </a:xfrm>
            <a:prstGeom prst="line">
              <a:avLst/>
            </a:prstGeom>
            <a:solidFill>
              <a:schemeClr val="accent5"/>
            </a:solidFill>
            <a:ln w="47625">
              <a:solidFill>
                <a:srgbClr val="0A05CE"/>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27D4008-CA4F-0BC3-96B8-6136832F8179}"/>
                </a:ext>
              </a:extLst>
            </p:cNvPr>
            <p:cNvCxnSpPr>
              <a:cxnSpLocks/>
            </p:cNvCxnSpPr>
            <p:nvPr/>
          </p:nvCxnSpPr>
          <p:spPr>
            <a:xfrm flipV="1">
              <a:off x="4158358" y="2895038"/>
              <a:ext cx="829696" cy="455188"/>
            </a:xfrm>
            <a:prstGeom prst="line">
              <a:avLst/>
            </a:prstGeom>
            <a:ln w="50800">
              <a:solidFill>
                <a:srgbClr val="0A05CE"/>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77FB52A-E419-0439-9AB7-8764D172FFEF}"/>
                </a:ext>
              </a:extLst>
            </p:cNvPr>
            <p:cNvCxnSpPr>
              <a:cxnSpLocks/>
            </p:cNvCxnSpPr>
            <p:nvPr/>
          </p:nvCxnSpPr>
          <p:spPr>
            <a:xfrm flipH="1" flipV="1">
              <a:off x="1331766" y="2895038"/>
              <a:ext cx="829696" cy="455188"/>
            </a:xfrm>
            <a:prstGeom prst="line">
              <a:avLst/>
            </a:prstGeom>
            <a:solidFill>
              <a:schemeClr val="accent5"/>
            </a:solidFill>
            <a:ln w="50800">
              <a:solidFill>
                <a:srgbClr val="0A05CE"/>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5B1A775-227F-BA43-3462-3A4D630D5C85}"/>
                </a:ext>
              </a:extLst>
            </p:cNvPr>
            <p:cNvCxnSpPr>
              <a:cxnSpLocks/>
            </p:cNvCxnSpPr>
            <p:nvPr/>
          </p:nvCxnSpPr>
          <p:spPr>
            <a:xfrm flipH="1" flipV="1">
              <a:off x="7079426" y="2873266"/>
              <a:ext cx="829696" cy="455188"/>
            </a:xfrm>
            <a:prstGeom prst="line">
              <a:avLst/>
            </a:prstGeom>
            <a:solidFill>
              <a:schemeClr val="accent5"/>
            </a:solidFill>
            <a:ln w="50800">
              <a:solidFill>
                <a:srgbClr val="0A05CE"/>
              </a:solidFill>
            </a:ln>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a16="http://schemas.microsoft.com/office/drawing/2014/main" id="{50233C4D-7E31-5205-01E1-11AB705570C0}"/>
              </a:ext>
            </a:extLst>
          </p:cNvPr>
          <p:cNvSpPr txBox="1"/>
          <p:nvPr/>
        </p:nvSpPr>
        <p:spPr>
          <a:xfrm>
            <a:off x="836476" y="6563426"/>
            <a:ext cx="6419487" cy="203389"/>
          </a:xfrm>
          <a:prstGeom prst="rect">
            <a:avLst/>
          </a:prstGeom>
          <a:noFill/>
        </p:spPr>
        <p:txBody>
          <a:bodyPr wrap="square" lIns="0" tIns="45720" rIns="0" bIns="45720"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700" b="0" i="1" u="none" strike="noStrike" kern="0" cap="none" spc="0" normalizeH="0" baseline="0" noProof="0">
                <a:ln>
                  <a:noFill/>
                </a:ln>
                <a:solidFill>
                  <a:schemeClr val="tx1">
                    <a:lumMod val="85000"/>
                    <a:lumOff val="15000"/>
                  </a:schemeClr>
                </a:solidFill>
                <a:effectLst/>
                <a:uLnTx/>
                <a:uFillTx/>
                <a:latin typeface="Grandview"/>
                <a:ea typeface="+mn-ea"/>
                <a:cs typeface="+mn-cs"/>
              </a:rPr>
              <a:t>Source:</a:t>
            </a:r>
            <a:r>
              <a:rPr kumimoji="0" lang="en-US" sz="700" b="0" i="1" u="none" strike="noStrike" kern="1200" cap="none" spc="0" normalizeH="0" baseline="0" noProof="0">
                <a:ln>
                  <a:noFill/>
                </a:ln>
                <a:solidFill>
                  <a:schemeClr val="tx1">
                    <a:lumMod val="85000"/>
                    <a:lumOff val="15000"/>
                  </a:schemeClr>
                </a:solidFill>
                <a:effectLst/>
                <a:uLnTx/>
                <a:uFillTx/>
                <a:latin typeface="Grandview"/>
                <a:ea typeface="+mn-ea"/>
                <a:cs typeface="Aptos Serif" panose="02020604070405020304" pitchFamily="18" charset="0"/>
              </a:rPr>
              <a:t> Global Web Index</a:t>
            </a:r>
            <a:endParaRPr kumimoji="0" lang="en-US" sz="700" b="0" i="1" u="none" strike="noStrike" kern="0" cap="none" spc="0" normalizeH="0" baseline="0" noProof="0">
              <a:ln>
                <a:noFill/>
              </a:ln>
              <a:solidFill>
                <a:schemeClr val="tx1">
                  <a:lumMod val="85000"/>
                  <a:lumOff val="15000"/>
                </a:schemeClr>
              </a:solidFill>
              <a:effectLst/>
              <a:uLnTx/>
              <a:uFillTx/>
              <a:latin typeface="Grandview"/>
              <a:ea typeface="+mn-ea"/>
              <a:cs typeface="+mn-cs"/>
            </a:endParaRPr>
          </a:p>
        </p:txBody>
      </p:sp>
    </p:spTree>
    <p:extLst>
      <p:ext uri="{BB962C8B-B14F-4D97-AF65-F5344CB8AC3E}">
        <p14:creationId xmlns:p14="http://schemas.microsoft.com/office/powerpoint/2010/main" val="943654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down)">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4B44C5-2C1C-B424-3CC3-2E56572026C5}"/>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E41492C9-E696-9906-67B4-C69E19FC4B3A}"/>
              </a:ext>
            </a:extLst>
          </p:cNvPr>
          <p:cNvSpPr>
            <a:spLocks noGrp="1"/>
          </p:cNvSpPr>
          <p:nvPr>
            <p:ph type="title"/>
          </p:nvPr>
        </p:nvSpPr>
        <p:spPr>
          <a:xfrm>
            <a:off x="831269" y="708276"/>
            <a:ext cx="3098087" cy="971062"/>
          </a:xfrm>
        </p:spPr>
        <p:txBody>
          <a:bodyPr/>
          <a:lstStyle/>
          <a:p>
            <a:r>
              <a:rPr lang="en-US" b="0" dirty="0">
                <a:solidFill>
                  <a:schemeClr val="tx1"/>
                </a:solidFill>
              </a:rPr>
              <a:t>Navigating </a:t>
            </a:r>
            <a:br>
              <a:rPr lang="en-US" b="0" dirty="0">
                <a:solidFill>
                  <a:schemeClr val="tx1"/>
                </a:solidFill>
              </a:rPr>
            </a:br>
            <a:r>
              <a:rPr lang="en-US" b="0" dirty="0">
                <a:solidFill>
                  <a:schemeClr val="tx1"/>
                </a:solidFill>
              </a:rPr>
              <a:t>complex decision journeys to </a:t>
            </a:r>
            <a:br>
              <a:rPr lang="en-US" dirty="0"/>
            </a:br>
            <a:r>
              <a:rPr lang="en-US" dirty="0">
                <a:solidFill>
                  <a:srgbClr val="100FCF"/>
                </a:solidFill>
              </a:rPr>
              <a:t>build customer </a:t>
            </a:r>
            <a:br>
              <a:rPr lang="en-US" dirty="0">
                <a:solidFill>
                  <a:srgbClr val="100FCF"/>
                </a:solidFill>
              </a:rPr>
            </a:br>
            <a:r>
              <a:rPr lang="en-US" dirty="0">
                <a:solidFill>
                  <a:srgbClr val="100FCF"/>
                </a:solidFill>
              </a:rPr>
              <a:t>lifetime value</a:t>
            </a:r>
          </a:p>
        </p:txBody>
      </p:sp>
      <p:sp>
        <p:nvSpPr>
          <p:cNvPr id="6" name="Slide Number Placeholder 5">
            <a:extLst>
              <a:ext uri="{FF2B5EF4-FFF2-40B4-BE49-F238E27FC236}">
                <a16:creationId xmlns:a16="http://schemas.microsoft.com/office/drawing/2014/main" id="{878C57C5-2955-5F95-5099-2673BE630E4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F4C2C2-D810-4C4F-B43D-1CC8DBDFC0E5}" type="slidenum">
              <a:rPr kumimoji="0" lang="en-US" sz="700" b="0" i="0" u="none" strike="noStrike" kern="1200" cap="none" spc="0" normalizeH="0" baseline="0" noProof="0" smtClean="0">
                <a:ln>
                  <a:noFill/>
                </a:ln>
                <a:solidFill>
                  <a:srgbClr val="000000"/>
                </a:solidFill>
                <a:effectLst/>
                <a:uLnTx/>
                <a:uFillTx/>
                <a:latin typeface="Grandview"/>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700" b="0" i="0" u="none" strike="noStrike" kern="1200" cap="none" spc="0" normalizeH="0" baseline="0" noProof="0">
              <a:ln>
                <a:noFill/>
              </a:ln>
              <a:solidFill>
                <a:srgbClr val="000000"/>
              </a:solidFill>
              <a:effectLst/>
              <a:uLnTx/>
              <a:uFillTx/>
              <a:latin typeface="Grandview"/>
              <a:ea typeface="+mn-ea"/>
              <a:cs typeface="+mn-cs"/>
            </a:endParaRPr>
          </a:p>
        </p:txBody>
      </p:sp>
      <p:sp>
        <p:nvSpPr>
          <p:cNvPr id="4" name="TextBox 3">
            <a:extLst>
              <a:ext uri="{FF2B5EF4-FFF2-40B4-BE49-F238E27FC236}">
                <a16:creationId xmlns:a16="http://schemas.microsoft.com/office/drawing/2014/main" id="{9A7805AF-BD2C-C0A3-04C7-62F7D9215B95}"/>
              </a:ext>
            </a:extLst>
          </p:cNvPr>
          <p:cNvSpPr txBox="1"/>
          <p:nvPr/>
        </p:nvSpPr>
        <p:spPr>
          <a:xfrm>
            <a:off x="831268" y="3336400"/>
            <a:ext cx="3063529" cy="221599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noProof="0">
                <a:ln>
                  <a:noFill/>
                </a:ln>
                <a:effectLst/>
                <a:uLnTx/>
                <a:uFillTx/>
                <a:latin typeface="Grandview"/>
                <a:ea typeface="+mn-ea"/>
                <a:cs typeface="+mn-cs"/>
              </a:rPr>
              <a:t>Today’s economic landscape can’t accommodate the high customer acquisition costs with the minimal returns that have defined the last decade of marketing strategy, sparking a shift to prioritizing lifetime value</a:t>
            </a:r>
          </a:p>
        </p:txBody>
      </p:sp>
      <p:sp>
        <p:nvSpPr>
          <p:cNvPr id="8" name="TextBox 7">
            <a:extLst>
              <a:ext uri="{FF2B5EF4-FFF2-40B4-BE49-F238E27FC236}">
                <a16:creationId xmlns:a16="http://schemas.microsoft.com/office/drawing/2014/main" id="{3DAA997E-8097-AE81-7F5F-0C8FC59210C6}"/>
              </a:ext>
            </a:extLst>
          </p:cNvPr>
          <p:cNvSpPr txBox="1"/>
          <p:nvPr/>
        </p:nvSpPr>
        <p:spPr>
          <a:xfrm>
            <a:off x="4687824" y="887388"/>
            <a:ext cx="3823127" cy="306266"/>
          </a:xfrm>
          <a:prstGeom prst="rect">
            <a:avLst/>
          </a:prstGeom>
          <a:noFill/>
        </p:spPr>
        <p:txBody>
          <a:bodyPr wrap="square" lIns="0" tIns="0" rIns="0" bIns="0" anchor="ctr" anchorCtr="0">
            <a:noAutofit/>
          </a:bodyPr>
          <a:lstStyle/>
          <a:p>
            <a:pPr marL="0" marR="0" lvl="0" indent="0" defTabSz="914400" rtl="0" eaLnBrk="1" fontAlgn="auto" latinLnBrk="0" hangingPunct="1">
              <a:lnSpc>
                <a:spcPct val="90000"/>
              </a:lnSpc>
              <a:spcBef>
                <a:spcPts val="0"/>
              </a:spcBef>
              <a:spcAft>
                <a:spcPts val="0"/>
              </a:spcAft>
              <a:buClrTx/>
              <a:buSzTx/>
              <a:buFontTx/>
              <a:buNone/>
              <a:tabLst/>
              <a:defRPr/>
            </a:pPr>
            <a:r>
              <a:rPr kumimoji="0" lang="en-US" sz="2400" b="1" i="0" u="none" strike="noStrike" kern="0" cap="none" spc="-100" normalizeH="0" noProof="0">
                <a:ln>
                  <a:noFill/>
                </a:ln>
                <a:solidFill>
                  <a:srgbClr val="100FCF"/>
                </a:solidFill>
                <a:effectLst/>
                <a:uLnTx/>
                <a:uFillTx/>
                <a:latin typeface="Grandview"/>
                <a:ea typeface="+mn-ea"/>
                <a:cs typeface="+mn-cs"/>
                <a:sym typeface="Arial"/>
              </a:rPr>
              <a:t>Growth Strategy Timeline:</a:t>
            </a:r>
          </a:p>
        </p:txBody>
      </p:sp>
      <p:sp>
        <p:nvSpPr>
          <p:cNvPr id="9" name="TextBox 8">
            <a:extLst>
              <a:ext uri="{FF2B5EF4-FFF2-40B4-BE49-F238E27FC236}">
                <a16:creationId xmlns:a16="http://schemas.microsoft.com/office/drawing/2014/main" id="{C6853F93-D498-BBFA-AA4C-C089E0B518AA}"/>
              </a:ext>
            </a:extLst>
          </p:cNvPr>
          <p:cNvSpPr txBox="1"/>
          <p:nvPr/>
        </p:nvSpPr>
        <p:spPr>
          <a:xfrm>
            <a:off x="8398426" y="1834362"/>
            <a:ext cx="2949276" cy="500234"/>
          </a:xfrm>
          <a:prstGeom prst="rect">
            <a:avLst/>
          </a:prstGeom>
          <a:noFill/>
        </p:spPr>
        <p:txBody>
          <a:bodyPr wrap="square" lIns="0" tIns="0" rIns="0" bIns="0" anchor="ctr"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0" cap="none" spc="-50" normalizeH="0" baseline="0" noProof="0">
                <a:ln>
                  <a:noFill/>
                </a:ln>
                <a:effectLst/>
                <a:uLnTx/>
                <a:uFillTx/>
                <a:latin typeface="Grandview"/>
                <a:ea typeface="+mn-ea"/>
                <a:cs typeface="+mn-cs"/>
                <a:sym typeface="Arial"/>
              </a:rPr>
              <a:t> </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400" i="0" u="none" strike="noStrike" kern="0" cap="none" spc="-50" normalizeH="0" baseline="0" noProof="0">
                <a:ln>
                  <a:noFill/>
                </a:ln>
                <a:effectLst/>
                <a:uLnTx/>
                <a:uFillTx/>
                <a:latin typeface="Grandview"/>
                <a:ea typeface="+mn-ea"/>
                <a:cs typeface="+mn-cs"/>
                <a:sym typeface="Arial"/>
              </a:rPr>
              <a:t>Growth driven by </a:t>
            </a:r>
            <a:r>
              <a:rPr kumimoji="0" lang="en-US" sz="2400" b="1" i="0" u="none" strike="noStrike" kern="0" cap="none" spc="-50" normalizeH="0" baseline="0" noProof="0">
                <a:ln>
                  <a:noFill/>
                </a:ln>
                <a:solidFill>
                  <a:srgbClr val="100FCF"/>
                </a:solidFill>
                <a:effectLst/>
                <a:uLnTx/>
                <a:uFillTx/>
                <a:latin typeface="Grandview"/>
                <a:ea typeface="+mn-ea"/>
                <a:cs typeface="+mn-cs"/>
                <a:sym typeface="Arial"/>
              </a:rPr>
              <a:t>customer acquisition </a:t>
            </a:r>
          </a:p>
        </p:txBody>
      </p:sp>
      <p:cxnSp>
        <p:nvCxnSpPr>
          <p:cNvPr id="11" name="Straight Connector 10">
            <a:extLst>
              <a:ext uri="{FF2B5EF4-FFF2-40B4-BE49-F238E27FC236}">
                <a16:creationId xmlns:a16="http://schemas.microsoft.com/office/drawing/2014/main" id="{83AC20BE-F48A-5597-6216-3109165E9796}"/>
              </a:ext>
            </a:extLst>
          </p:cNvPr>
          <p:cNvCxnSpPr>
            <a:cxnSpLocks/>
          </p:cNvCxnSpPr>
          <p:nvPr/>
        </p:nvCxnSpPr>
        <p:spPr>
          <a:xfrm>
            <a:off x="8172944" y="1587288"/>
            <a:ext cx="0" cy="4621054"/>
          </a:xfrm>
          <a:prstGeom prst="line">
            <a:avLst/>
          </a:prstGeom>
          <a:ln w="9525">
            <a:solidFill>
              <a:srgbClr val="100FCF"/>
            </a:solidFill>
            <a:prstDash val="solid"/>
            <a:tailEnd type="triangle" w="lg" len="lg"/>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A5F2064A-FDB7-C11F-AFDF-2EDC9986C74A}"/>
              </a:ext>
            </a:extLst>
          </p:cNvPr>
          <p:cNvGrpSpPr/>
          <p:nvPr/>
        </p:nvGrpSpPr>
        <p:grpSpPr>
          <a:xfrm>
            <a:off x="6730781" y="1795148"/>
            <a:ext cx="1216680" cy="3033960"/>
            <a:chOff x="6730781" y="1616036"/>
            <a:chExt cx="1216680" cy="3033960"/>
          </a:xfrm>
        </p:grpSpPr>
        <p:pic>
          <p:nvPicPr>
            <p:cNvPr id="15" name="Graphic 14">
              <a:extLst>
                <a:ext uri="{FF2B5EF4-FFF2-40B4-BE49-F238E27FC236}">
                  <a16:creationId xmlns:a16="http://schemas.microsoft.com/office/drawing/2014/main" id="{8F842CB3-60FF-8E5B-7EF5-946ED350A49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444009" y="4238797"/>
              <a:ext cx="411199" cy="411199"/>
            </a:xfrm>
            <a:prstGeom prst="rect">
              <a:avLst/>
            </a:prstGeom>
          </p:spPr>
        </p:pic>
        <p:pic>
          <p:nvPicPr>
            <p:cNvPr id="16" name="Graphic 15">
              <a:extLst>
                <a:ext uri="{FF2B5EF4-FFF2-40B4-BE49-F238E27FC236}">
                  <a16:creationId xmlns:a16="http://schemas.microsoft.com/office/drawing/2014/main" id="{65D7AB77-5B8C-54E3-505B-655FD51293A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315993" y="2074619"/>
              <a:ext cx="491153" cy="392922"/>
            </a:xfrm>
            <a:prstGeom prst="rect">
              <a:avLst/>
            </a:prstGeom>
          </p:spPr>
        </p:pic>
        <p:sp>
          <p:nvSpPr>
            <p:cNvPr id="17" name="TextBox 16">
              <a:extLst>
                <a:ext uri="{FF2B5EF4-FFF2-40B4-BE49-F238E27FC236}">
                  <a16:creationId xmlns:a16="http://schemas.microsoft.com/office/drawing/2014/main" id="{0B90CE06-6ABF-D467-5AD4-4A878953873F}"/>
                </a:ext>
              </a:extLst>
            </p:cNvPr>
            <p:cNvSpPr txBox="1"/>
            <p:nvPr/>
          </p:nvSpPr>
          <p:spPr>
            <a:xfrm>
              <a:off x="6730781" y="1616036"/>
              <a:ext cx="1216680" cy="314381"/>
            </a:xfrm>
            <a:prstGeom prst="rect">
              <a:avLst/>
            </a:prstGeom>
            <a:noFill/>
          </p:spPr>
          <p:txBody>
            <a:bodyPr wrap="none" lIns="0" tIns="45720" rIns="0" bIns="45720"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400" i="0" u="none" strike="noStrike" kern="0" cap="none" spc="300" normalizeH="0" baseline="0" noProof="0">
                  <a:ln>
                    <a:noFill/>
                  </a:ln>
                  <a:effectLst/>
                  <a:uLnTx/>
                  <a:uFillTx/>
                  <a:latin typeface="Grandview"/>
                  <a:ea typeface="+mn-ea"/>
                  <a:cs typeface="+mn-cs"/>
                  <a:sym typeface="Arial"/>
                </a:rPr>
                <a:t>2010-2021</a:t>
              </a:r>
              <a:endParaRPr kumimoji="0" lang="en-US" sz="1400" i="0" u="none" strike="noStrike" kern="1200" cap="none" spc="300" normalizeH="0" baseline="0" noProof="0">
                <a:ln>
                  <a:noFill/>
                </a:ln>
                <a:effectLst/>
                <a:uLnTx/>
                <a:uFillTx/>
                <a:latin typeface="Grandview"/>
                <a:ea typeface="+mn-ea"/>
                <a:cs typeface="+mn-cs"/>
              </a:endParaRPr>
            </a:p>
          </p:txBody>
        </p:sp>
        <p:sp>
          <p:nvSpPr>
            <p:cNvPr id="18" name="TextBox 17">
              <a:extLst>
                <a:ext uri="{FF2B5EF4-FFF2-40B4-BE49-F238E27FC236}">
                  <a16:creationId xmlns:a16="http://schemas.microsoft.com/office/drawing/2014/main" id="{8945DC6D-F112-7A48-D7DA-6DB258D5E9EC}"/>
                </a:ext>
              </a:extLst>
            </p:cNvPr>
            <p:cNvSpPr txBox="1"/>
            <p:nvPr/>
          </p:nvSpPr>
          <p:spPr>
            <a:xfrm>
              <a:off x="7181226" y="3865370"/>
              <a:ext cx="766235" cy="314381"/>
            </a:xfrm>
            <a:prstGeom prst="rect">
              <a:avLst/>
            </a:prstGeom>
            <a:noFill/>
          </p:spPr>
          <p:txBody>
            <a:bodyPr wrap="none" lIns="0" tIns="45720" rIns="0" bIns="45720"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400" i="0" u="none" strike="noStrike" kern="0" cap="none" spc="300" normalizeH="0" baseline="0" noProof="0">
                  <a:ln>
                    <a:noFill/>
                  </a:ln>
                  <a:effectLst/>
                  <a:uLnTx/>
                  <a:uFillTx/>
                  <a:latin typeface="Grandview"/>
                  <a:ea typeface="+mn-ea"/>
                  <a:cs typeface="+mn-cs"/>
                  <a:sym typeface="Arial"/>
                </a:rPr>
                <a:t>2022+ </a:t>
              </a:r>
            </a:p>
          </p:txBody>
        </p:sp>
      </p:grpSp>
      <p:sp>
        <p:nvSpPr>
          <p:cNvPr id="19" name="TextBox 18">
            <a:extLst>
              <a:ext uri="{FF2B5EF4-FFF2-40B4-BE49-F238E27FC236}">
                <a16:creationId xmlns:a16="http://schemas.microsoft.com/office/drawing/2014/main" id="{0E4FE210-22D1-C626-9C9E-9CBA21E2EBC1}"/>
              </a:ext>
            </a:extLst>
          </p:cNvPr>
          <p:cNvSpPr txBox="1"/>
          <p:nvPr/>
        </p:nvSpPr>
        <p:spPr>
          <a:xfrm>
            <a:off x="4683369" y="2424785"/>
            <a:ext cx="2142730" cy="781048"/>
          </a:xfrm>
          <a:prstGeom prst="rect">
            <a:avLst/>
          </a:prstGeom>
          <a:noFill/>
        </p:spPr>
        <p:txBody>
          <a:bodyPr wrap="square">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400" b="0" i="0" u="none" strike="noStrike" kern="1200" cap="none" spc="0" normalizeH="0" baseline="0" noProof="0">
                <a:ln>
                  <a:noFill/>
                </a:ln>
                <a:effectLst/>
                <a:uLnTx/>
                <a:uFillTx/>
                <a:latin typeface="Grandview"/>
                <a:ea typeface="+mn-ea"/>
                <a:cs typeface="+mn-cs"/>
              </a:rPr>
              <a:t>of marketers report that the “growth at all costs” mentality is over </a:t>
            </a:r>
          </a:p>
        </p:txBody>
      </p:sp>
      <p:sp>
        <p:nvSpPr>
          <p:cNvPr id="20" name="TextBox 19">
            <a:extLst>
              <a:ext uri="{FF2B5EF4-FFF2-40B4-BE49-F238E27FC236}">
                <a16:creationId xmlns:a16="http://schemas.microsoft.com/office/drawing/2014/main" id="{E0591332-DB66-590A-3552-1F8A9211BF82}"/>
              </a:ext>
            </a:extLst>
          </p:cNvPr>
          <p:cNvSpPr txBox="1"/>
          <p:nvPr/>
        </p:nvSpPr>
        <p:spPr>
          <a:xfrm>
            <a:off x="4683369" y="4647992"/>
            <a:ext cx="2217164" cy="1018036"/>
          </a:xfrm>
          <a:prstGeom prst="rect">
            <a:avLst/>
          </a:prstGeom>
          <a:noFill/>
        </p:spPr>
        <p:txBody>
          <a:bodyPr wrap="square">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400" b="0" i="0" u="none" strike="noStrike" kern="1200" cap="none" spc="0" normalizeH="0" baseline="0" noProof="0">
                <a:ln>
                  <a:noFill/>
                </a:ln>
                <a:effectLst/>
                <a:uLnTx/>
                <a:uFillTx/>
                <a:latin typeface="Grandview"/>
                <a:ea typeface="+mn-ea"/>
                <a:cs typeface="+mn-cs"/>
              </a:rPr>
              <a:t>of businesses are prioritizing keeping current customers happy over acquiring new ones</a:t>
            </a:r>
          </a:p>
        </p:txBody>
      </p:sp>
      <p:sp>
        <p:nvSpPr>
          <p:cNvPr id="22" name="TextBox 21">
            <a:extLst>
              <a:ext uri="{FF2B5EF4-FFF2-40B4-BE49-F238E27FC236}">
                <a16:creationId xmlns:a16="http://schemas.microsoft.com/office/drawing/2014/main" id="{6F58B940-BD02-CC19-FFE3-4F28662818A9}"/>
              </a:ext>
            </a:extLst>
          </p:cNvPr>
          <p:cNvSpPr txBox="1"/>
          <p:nvPr/>
        </p:nvSpPr>
        <p:spPr>
          <a:xfrm>
            <a:off x="4683369" y="3921463"/>
            <a:ext cx="1596162" cy="910004"/>
          </a:xfrm>
          <a:prstGeom prst="rect">
            <a:avLst/>
          </a:prstGeom>
          <a:noFill/>
        </p:spPr>
        <p:txBody>
          <a:bodyPr wrap="square" lIns="0" tIns="0" rIns="0" bIns="0" anchor="ctr"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6000" b="1" i="0" u="none" strike="noStrike" kern="0" cap="none" spc="-50" normalizeH="0" baseline="0" noProof="0">
                <a:ln>
                  <a:noFill/>
                </a:ln>
                <a:solidFill>
                  <a:srgbClr val="100FCF"/>
                </a:solidFill>
                <a:effectLst/>
                <a:uLnTx/>
                <a:uFillTx/>
                <a:latin typeface="Grandview"/>
                <a:ea typeface="+mn-ea"/>
                <a:cs typeface="+mn-cs"/>
                <a:sym typeface="Arial"/>
              </a:rPr>
              <a:t>67%</a:t>
            </a:r>
          </a:p>
        </p:txBody>
      </p:sp>
      <p:sp>
        <p:nvSpPr>
          <p:cNvPr id="31" name="TextBox 30">
            <a:extLst>
              <a:ext uri="{FF2B5EF4-FFF2-40B4-BE49-F238E27FC236}">
                <a16:creationId xmlns:a16="http://schemas.microsoft.com/office/drawing/2014/main" id="{E58EAC6A-CA39-7EC9-4526-34B606E72B57}"/>
              </a:ext>
            </a:extLst>
          </p:cNvPr>
          <p:cNvSpPr txBox="1"/>
          <p:nvPr/>
        </p:nvSpPr>
        <p:spPr>
          <a:xfrm>
            <a:off x="4683369" y="1687205"/>
            <a:ext cx="1596162" cy="910004"/>
          </a:xfrm>
          <a:prstGeom prst="rect">
            <a:avLst/>
          </a:prstGeom>
          <a:noFill/>
        </p:spPr>
        <p:txBody>
          <a:bodyPr wrap="square" lIns="0" tIns="0" rIns="0" bIns="0" anchor="ctr"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6000" b="1" i="0" u="none" strike="noStrike" kern="0" cap="none" spc="-50" normalizeH="0" baseline="0" noProof="0">
                <a:ln>
                  <a:noFill/>
                </a:ln>
                <a:solidFill>
                  <a:srgbClr val="100FCF"/>
                </a:solidFill>
                <a:effectLst/>
                <a:uLnTx/>
                <a:uFillTx/>
                <a:latin typeface="Grandview"/>
                <a:ea typeface="+mn-ea"/>
                <a:cs typeface="+mn-cs"/>
                <a:sym typeface="Arial"/>
              </a:rPr>
              <a:t>61%</a:t>
            </a:r>
          </a:p>
        </p:txBody>
      </p:sp>
      <p:sp>
        <p:nvSpPr>
          <p:cNvPr id="32" name="Rounded Rectangle 7">
            <a:extLst>
              <a:ext uri="{FF2B5EF4-FFF2-40B4-BE49-F238E27FC236}">
                <a16:creationId xmlns:a16="http://schemas.microsoft.com/office/drawing/2014/main" id="{614E902E-95BC-B64F-E9F3-9B8E6A99286F}"/>
              </a:ext>
            </a:extLst>
          </p:cNvPr>
          <p:cNvSpPr/>
          <p:nvPr/>
        </p:nvSpPr>
        <p:spPr>
          <a:xfrm>
            <a:off x="4274193" y="500604"/>
            <a:ext cx="7489182" cy="5891168"/>
          </a:xfrm>
          <a:prstGeom prst="roundRect">
            <a:avLst>
              <a:gd name="adj" fmla="val 2217"/>
            </a:avLst>
          </a:prstGeom>
          <a:noFill/>
          <a:ln>
            <a:solidFill>
              <a:srgbClr val="100FCF"/>
            </a:solid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Grandview"/>
              <a:ea typeface="+mn-ea"/>
              <a:cs typeface="+mn-cs"/>
            </a:endParaRPr>
          </a:p>
        </p:txBody>
      </p:sp>
      <p:sp>
        <p:nvSpPr>
          <p:cNvPr id="33" name="TextBox 32">
            <a:extLst>
              <a:ext uri="{FF2B5EF4-FFF2-40B4-BE49-F238E27FC236}">
                <a16:creationId xmlns:a16="http://schemas.microsoft.com/office/drawing/2014/main" id="{8AC27DA7-3F5A-4C50-3373-E93ECDD244DF}"/>
              </a:ext>
            </a:extLst>
          </p:cNvPr>
          <p:cNvSpPr txBox="1"/>
          <p:nvPr/>
        </p:nvSpPr>
        <p:spPr>
          <a:xfrm>
            <a:off x="8455988" y="4339251"/>
            <a:ext cx="3530089" cy="910004"/>
          </a:xfrm>
          <a:prstGeom prst="rect">
            <a:avLst/>
          </a:prstGeom>
          <a:noFill/>
        </p:spPr>
        <p:txBody>
          <a:bodyPr wrap="square" lIns="0" tIns="0" rIns="0" bIns="0" anchor="ctr"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600" i="0" u="none" strike="noStrike" kern="0" cap="none" spc="-100" normalizeH="0" noProof="0">
                <a:ln>
                  <a:noFill/>
                </a:ln>
                <a:effectLst/>
                <a:uLnTx/>
                <a:uFillTx/>
                <a:latin typeface="Grandview"/>
                <a:ea typeface="+mn-ea"/>
                <a:cs typeface="+mn-cs"/>
                <a:sym typeface="Arial"/>
              </a:rPr>
              <a:t>Growth driven </a:t>
            </a:r>
            <a:br>
              <a:rPr kumimoji="0" lang="en-US" sz="3600" i="0" u="none" strike="noStrike" kern="0" cap="none" spc="-100" normalizeH="0" noProof="0">
                <a:ln>
                  <a:noFill/>
                </a:ln>
                <a:effectLst/>
                <a:uLnTx/>
                <a:uFillTx/>
                <a:latin typeface="Grandview"/>
                <a:ea typeface="+mn-ea"/>
                <a:cs typeface="+mn-cs"/>
                <a:sym typeface="Arial"/>
              </a:rPr>
            </a:br>
            <a:r>
              <a:rPr kumimoji="0" lang="en-US" sz="4000" b="1" i="0" u="none" strike="noStrike" kern="0" cap="none" spc="-100" normalizeH="0" noProof="0">
                <a:ln>
                  <a:noFill/>
                </a:ln>
                <a:solidFill>
                  <a:srgbClr val="100FCF"/>
                </a:solidFill>
                <a:effectLst/>
                <a:uLnTx/>
                <a:uFillTx/>
                <a:latin typeface="Grandview"/>
                <a:ea typeface="+mn-ea"/>
                <a:cs typeface="+mn-cs"/>
                <a:sym typeface="Arial"/>
              </a:rPr>
              <a:t>by tangible lifetime value</a:t>
            </a:r>
          </a:p>
        </p:txBody>
      </p:sp>
    </p:spTree>
    <p:extLst>
      <p:ext uri="{BB962C8B-B14F-4D97-AF65-F5344CB8AC3E}">
        <p14:creationId xmlns:p14="http://schemas.microsoft.com/office/powerpoint/2010/main" val="1916794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C4735F-E3E7-CC40-DA46-838DD32AAF4F}"/>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25F9CCF-2925-D2DE-71B4-09FE5EE303A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F4C2C2-D810-4C4F-B43D-1CC8DBDFC0E5}" type="slidenum">
              <a:rPr kumimoji="0" lang="en-US" sz="700" b="0" i="0" u="none" strike="noStrike" kern="1200" cap="none" spc="0" normalizeH="0" baseline="0" noProof="0" smtClean="0">
                <a:ln>
                  <a:noFill/>
                </a:ln>
                <a:solidFill>
                  <a:srgbClr val="000000"/>
                </a:solidFill>
                <a:effectLst/>
                <a:uLnTx/>
                <a:uFillTx/>
                <a:latin typeface="Grandview"/>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700" b="0" i="0" u="none" strike="noStrike" kern="1200" cap="none" spc="0" normalizeH="0" baseline="0" noProof="0">
              <a:ln>
                <a:noFill/>
              </a:ln>
              <a:solidFill>
                <a:srgbClr val="000000"/>
              </a:solidFill>
              <a:effectLst/>
              <a:uLnTx/>
              <a:uFillTx/>
              <a:latin typeface="Grandview"/>
              <a:ea typeface="+mn-ea"/>
              <a:cs typeface="+mn-cs"/>
            </a:endParaRPr>
          </a:p>
        </p:txBody>
      </p:sp>
      <p:sp>
        <p:nvSpPr>
          <p:cNvPr id="2" name="Rounded Rectangle 7">
            <a:extLst>
              <a:ext uri="{FF2B5EF4-FFF2-40B4-BE49-F238E27FC236}">
                <a16:creationId xmlns:a16="http://schemas.microsoft.com/office/drawing/2014/main" id="{9193A83A-5454-F3BE-D920-F1E749D76B91}"/>
              </a:ext>
            </a:extLst>
          </p:cNvPr>
          <p:cNvSpPr/>
          <p:nvPr/>
        </p:nvSpPr>
        <p:spPr>
          <a:xfrm>
            <a:off x="155802" y="457200"/>
            <a:ext cx="5254398" cy="5943600"/>
          </a:xfrm>
          <a:prstGeom prst="roundRect">
            <a:avLst>
              <a:gd name="adj" fmla="val 2382"/>
            </a:avLst>
          </a:prstGeom>
          <a:gradFill>
            <a:gsLst>
              <a:gs pos="86000">
                <a:srgbClr val="0A05CE"/>
              </a:gs>
              <a:gs pos="0">
                <a:srgbClr val="4C7FDE"/>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Grandview"/>
              <a:ea typeface="+mn-ea"/>
              <a:cs typeface="+mn-cs"/>
            </a:endParaRPr>
          </a:p>
        </p:txBody>
      </p:sp>
      <p:sp>
        <p:nvSpPr>
          <p:cNvPr id="3" name="Footer Placeholder 4">
            <a:extLst>
              <a:ext uri="{FF2B5EF4-FFF2-40B4-BE49-F238E27FC236}">
                <a16:creationId xmlns:a16="http://schemas.microsoft.com/office/drawing/2014/main" id="{16919376-5FA4-492D-3459-B28285C138F3}"/>
              </a:ext>
            </a:extLst>
          </p:cNvPr>
          <p:cNvSpPr txBox="1">
            <a:spLocks/>
          </p:cNvSpPr>
          <p:nvPr/>
        </p:nvSpPr>
        <p:spPr>
          <a:xfrm>
            <a:off x="723900" y="6488884"/>
            <a:ext cx="9469464" cy="228600"/>
          </a:xfrm>
          <a:prstGeom prst="rect">
            <a:avLst/>
          </a:prstGeom>
        </p:spPr>
        <p:txBody>
          <a:bodyPr vert="horz" lIns="0" tIns="0" rIns="0" bIns="0" rtlCol="0" anchor="b" anchorCtr="0"/>
          <a:lstStyle>
            <a:defPPr>
              <a:defRPr lang="en-US"/>
            </a:defPPr>
            <a:lvl1pPr marL="0" algn="r" defTabSz="914400" rtl="0" eaLnBrk="1" latinLnBrk="0" hangingPunct="1">
              <a:defRPr sz="7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en-US" i="1">
                <a:latin typeface="Grandview"/>
              </a:rPr>
              <a:t>Source: iSpot.tv, Mintel, NBCU Proprietary Research (BDMs), LinkedIn B2B Institute</a:t>
            </a:r>
          </a:p>
        </p:txBody>
      </p:sp>
      <p:sp>
        <p:nvSpPr>
          <p:cNvPr id="4" name="Title 1">
            <a:extLst>
              <a:ext uri="{FF2B5EF4-FFF2-40B4-BE49-F238E27FC236}">
                <a16:creationId xmlns:a16="http://schemas.microsoft.com/office/drawing/2014/main" id="{43200091-8AEE-4FF2-6DB5-22C6CA0E5C7B}"/>
              </a:ext>
            </a:extLst>
          </p:cNvPr>
          <p:cNvSpPr txBox="1">
            <a:spLocks/>
          </p:cNvSpPr>
          <p:nvPr/>
        </p:nvSpPr>
        <p:spPr>
          <a:xfrm>
            <a:off x="801512" y="712882"/>
            <a:ext cx="3939859" cy="5432236"/>
          </a:xfrm>
          <a:prstGeom prst="rect">
            <a:avLst/>
          </a:prstGeom>
        </p:spPr>
        <p:txBody>
          <a:bodyPr vert="horz" lIns="0" tIns="0" rIns="0" bIns="0" rtlCol="0" anchor="ctr" anchorCtr="0">
            <a:noAutofit/>
          </a:bodyPr>
          <a:lstStyle>
            <a:lvl1pPr algn="l" defTabSz="914400" rtl="0" eaLnBrk="1" latinLnBrk="0" hangingPunct="1">
              <a:lnSpc>
                <a:spcPct val="80000"/>
              </a:lnSpc>
              <a:spcBef>
                <a:spcPct val="0"/>
              </a:spcBef>
              <a:buNone/>
              <a:defRPr sz="2800" b="1" kern="1200" spc="-100" baseline="0">
                <a:solidFill>
                  <a:schemeClr val="tx2"/>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randview"/>
                <a:ea typeface="+mj-ea"/>
                <a:cs typeface="+mj-cs"/>
              </a:rPr>
              <a:t>B2B marketers </a:t>
            </a:r>
            <a:br>
              <a:rPr kumimoji="0" lang="en-US" sz="2800" b="0" i="0" u="none" strike="noStrike" kern="1200" cap="none" spc="0" normalizeH="0" baseline="0" noProof="0" dirty="0">
                <a:ln>
                  <a:noFill/>
                </a:ln>
                <a:solidFill>
                  <a:srgbClr val="FFFFFF"/>
                </a:solidFill>
                <a:effectLst/>
                <a:uLnTx/>
                <a:uFillTx/>
                <a:latin typeface="Grandview"/>
                <a:ea typeface="+mj-ea"/>
                <a:cs typeface="+mj-cs"/>
              </a:rPr>
            </a:br>
            <a:r>
              <a:rPr kumimoji="0" lang="en-US" sz="2800" b="0" i="0" u="none" strike="noStrike" kern="1200" cap="none" spc="0" normalizeH="0" baseline="0" noProof="0" dirty="0">
                <a:ln>
                  <a:noFill/>
                </a:ln>
                <a:solidFill>
                  <a:srgbClr val="FFFFFF"/>
                </a:solidFill>
                <a:effectLst/>
                <a:uLnTx/>
                <a:uFillTx/>
                <a:latin typeface="Grandview"/>
                <a:ea typeface="+mj-ea"/>
                <a:cs typeface="+mj-cs"/>
              </a:rPr>
              <a:t>must strike the right balance between </a:t>
            </a:r>
            <a:br>
              <a:rPr kumimoji="0" lang="en-US" sz="2800" b="0" i="0" u="none" strike="noStrike" kern="1200" cap="none" spc="-100" normalizeH="0" baseline="0" noProof="0" dirty="0">
                <a:ln>
                  <a:noFill/>
                </a:ln>
                <a:solidFill>
                  <a:srgbClr val="FFFFFF"/>
                </a:solidFill>
                <a:effectLst/>
                <a:uLnTx/>
                <a:uFillTx/>
                <a:latin typeface="Grandview"/>
                <a:ea typeface="+mj-ea"/>
                <a:cs typeface="+mj-cs"/>
              </a:rPr>
            </a:br>
            <a:r>
              <a:rPr kumimoji="0" lang="en-US" sz="2800" b="0" i="1" u="none" strike="noStrike" kern="1200" cap="none" spc="-100" normalizeH="0" baseline="0" noProof="0" dirty="0">
                <a:ln>
                  <a:noFill/>
                </a:ln>
                <a:solidFill>
                  <a:srgbClr val="FFFFFF"/>
                </a:solidFill>
                <a:effectLst/>
                <a:uLnTx/>
                <a:uFillTx/>
                <a:latin typeface="Grandview"/>
                <a:ea typeface="+mj-ea"/>
                <a:cs typeface="+mj-cs"/>
              </a:rPr>
              <a:t>brand &amp; performance </a:t>
            </a:r>
            <a:r>
              <a:rPr kumimoji="0" lang="en-US" sz="2800" b="0" i="0" u="none" strike="noStrike" kern="1200" cap="none" spc="0" normalizeH="0" baseline="0" noProof="0" dirty="0">
                <a:ln>
                  <a:noFill/>
                </a:ln>
                <a:solidFill>
                  <a:srgbClr val="FFFFFF"/>
                </a:solidFill>
                <a:effectLst/>
                <a:uLnTx/>
                <a:uFillTx/>
                <a:latin typeface="Grandview"/>
                <a:ea typeface="+mj-ea"/>
                <a:cs typeface="+mj-cs"/>
              </a:rPr>
              <a:t>strategies to </a:t>
            </a:r>
            <a:br>
              <a:rPr kumimoji="0" lang="en-US" sz="2800" b="0" i="1" u="none" strike="noStrike" kern="1200" cap="none" spc="-100" normalizeH="0" baseline="0" noProof="0" dirty="0">
                <a:ln>
                  <a:noFill/>
                </a:ln>
                <a:solidFill>
                  <a:srgbClr val="FFFFFF"/>
                </a:solidFill>
                <a:effectLst/>
                <a:uLnTx/>
                <a:uFillTx/>
                <a:latin typeface="Grandview"/>
                <a:ea typeface="+mj-ea"/>
                <a:cs typeface="+mj-cs"/>
              </a:rPr>
            </a:br>
            <a:r>
              <a:rPr kumimoji="0" lang="en-US" sz="2800" b="0" i="1" u="none" strike="noStrike" kern="1200" cap="none" spc="-100" normalizeH="0" baseline="0" noProof="0" dirty="0">
                <a:ln>
                  <a:noFill/>
                </a:ln>
                <a:solidFill>
                  <a:srgbClr val="FFFFFF"/>
                </a:solidFill>
                <a:effectLst/>
                <a:uLnTx/>
                <a:uFillTx/>
                <a:latin typeface="Grandview"/>
                <a:ea typeface="+mj-ea"/>
                <a:cs typeface="+mj-cs"/>
              </a:rPr>
              <a:t>drive full funnel impact</a:t>
            </a:r>
          </a:p>
        </p:txBody>
      </p:sp>
      <p:graphicFrame>
        <p:nvGraphicFramePr>
          <p:cNvPr id="7" name="Chart 6">
            <a:extLst>
              <a:ext uri="{FF2B5EF4-FFF2-40B4-BE49-F238E27FC236}">
                <a16:creationId xmlns:a16="http://schemas.microsoft.com/office/drawing/2014/main" id="{763EF006-4035-EEB1-02A4-F543AFDD0D2B}"/>
              </a:ext>
            </a:extLst>
          </p:cNvPr>
          <p:cNvGraphicFramePr/>
          <p:nvPr>
            <p:extLst>
              <p:ext uri="{D42A27DB-BD31-4B8C-83A1-F6EECF244321}">
                <p14:modId xmlns:p14="http://schemas.microsoft.com/office/powerpoint/2010/main" val="3256052861"/>
              </p:ext>
            </p:extLst>
          </p:nvPr>
        </p:nvGraphicFramePr>
        <p:xfrm>
          <a:off x="6634130" y="1582866"/>
          <a:ext cx="3804218" cy="3446334"/>
        </p:xfrm>
        <a:graphic>
          <a:graphicData uri="http://schemas.openxmlformats.org/drawingml/2006/chart">
            <c:chart xmlns:c="http://schemas.openxmlformats.org/drawingml/2006/chart" xmlns:r="http://schemas.openxmlformats.org/officeDocument/2006/relationships" r:id="rId3"/>
          </a:graphicData>
        </a:graphic>
      </p:graphicFrame>
      <p:sp>
        <p:nvSpPr>
          <p:cNvPr id="11" name="Rectangle: Rounded Corners 10">
            <a:extLst>
              <a:ext uri="{FF2B5EF4-FFF2-40B4-BE49-F238E27FC236}">
                <a16:creationId xmlns:a16="http://schemas.microsoft.com/office/drawing/2014/main" id="{9B4C2E0C-D768-CD5B-BFF4-1D235538F49B}"/>
              </a:ext>
            </a:extLst>
          </p:cNvPr>
          <p:cNvSpPr/>
          <p:nvPr/>
        </p:nvSpPr>
        <p:spPr>
          <a:xfrm>
            <a:off x="9218674" y="2357069"/>
            <a:ext cx="2536506" cy="774470"/>
          </a:xfrm>
          <a:prstGeom prst="roundRect">
            <a:avLst>
              <a:gd name="adj" fmla="val 10581"/>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 name="TextBox 8">
            <a:extLst>
              <a:ext uri="{FF2B5EF4-FFF2-40B4-BE49-F238E27FC236}">
                <a16:creationId xmlns:a16="http://schemas.microsoft.com/office/drawing/2014/main" id="{03BFF647-23B9-C888-6245-C407C13C6621}"/>
              </a:ext>
            </a:extLst>
          </p:cNvPr>
          <p:cNvSpPr txBox="1">
            <a:spLocks noChangeAspect="1"/>
          </p:cNvSpPr>
          <p:nvPr/>
        </p:nvSpPr>
        <p:spPr>
          <a:xfrm>
            <a:off x="9332396" y="2415887"/>
            <a:ext cx="2211904" cy="2834622"/>
          </a:xfrm>
          <a:prstGeom prst="rect">
            <a:avLst/>
          </a:prstGeom>
          <a:noFill/>
        </p:spPr>
        <p:txBody>
          <a:bodyPr wrap="square" lIns="0" tIns="45720" rIns="0" bIns="45720" rtlCol="0" anchor="t">
            <a:spAutoFit/>
          </a:bodyPr>
          <a:lstStyle/>
          <a:p>
            <a:pPr marL="0" marR="0" lvl="0" indent="0" defTabSz="914400" eaLnBrk="1" fontAlgn="auto" latinLnBrk="0" hangingPunct="1">
              <a:spcBef>
                <a:spcPts val="0"/>
              </a:spcBef>
              <a:spcAft>
                <a:spcPts val="0"/>
              </a:spcAft>
              <a:buClrTx/>
              <a:buSzTx/>
              <a:buFontTx/>
              <a:buNone/>
              <a:tabLst/>
              <a:defRPr/>
            </a:pPr>
            <a:r>
              <a:rPr kumimoji="0" lang="en-US" sz="1800" b="1" i="0" u="none" strike="noStrike" kern="0" cap="none" spc="0" normalizeH="0" baseline="0" noProof="0" dirty="0">
                <a:ln>
                  <a:noFill/>
                </a:ln>
                <a:solidFill>
                  <a:srgbClr val="100FCF"/>
                </a:solidFill>
                <a:effectLst/>
                <a:uLnTx/>
                <a:uFillTx/>
              </a:rPr>
              <a:t>Performance Opportunity</a:t>
            </a:r>
            <a:br>
              <a:rPr kumimoji="0" lang="en-US" sz="1800" b="1" i="0" u="none" strike="noStrike" kern="0" cap="none" spc="0" normalizeH="0" baseline="0" noProof="0" dirty="0">
                <a:ln>
                  <a:noFill/>
                </a:ln>
                <a:solidFill>
                  <a:srgbClr val="32AEE6"/>
                </a:solidFill>
                <a:effectLst/>
                <a:uLnTx/>
                <a:uFillTx/>
              </a:rPr>
            </a:br>
            <a:endParaRPr kumimoji="0" lang="en-US" sz="1800" b="1" i="0" u="none" strike="noStrike" kern="0" cap="none" spc="0" normalizeH="0" baseline="0" noProof="0" dirty="0">
              <a:ln>
                <a:noFill/>
              </a:ln>
              <a:solidFill>
                <a:srgbClr val="32AEE6"/>
              </a:solidFill>
              <a:effectLst/>
              <a:uLnTx/>
              <a:uFillTx/>
            </a:endParaRPr>
          </a:p>
          <a:p>
            <a:pPr marL="0" marR="0" lvl="0" indent="0" defTabSz="914400" eaLnBrk="1" fontAlgn="auto" latinLnBrk="0" hangingPunct="1">
              <a:lnSpc>
                <a:spcPct val="110000"/>
              </a:lnSpc>
              <a:spcBef>
                <a:spcPts val="0"/>
              </a:spcBef>
              <a:spcAft>
                <a:spcPts val="0"/>
              </a:spcAft>
              <a:buClrTx/>
              <a:buSzTx/>
              <a:buFontTx/>
              <a:buNone/>
              <a:tabLst/>
              <a:defRPr/>
            </a:pPr>
            <a:r>
              <a:rPr kumimoji="0" lang="en-US" sz="5400" b="0" i="0" u="none" strike="noStrike" kern="0" cap="none" spc="-300" normalizeH="0" baseline="0" noProof="0" dirty="0">
                <a:ln>
                  <a:noFill/>
                </a:ln>
                <a:solidFill>
                  <a:schemeClr val="accent2">
                    <a:lumMod val="50000"/>
                  </a:schemeClr>
                </a:solidFill>
                <a:effectLst/>
                <a:uLnTx/>
                <a:uFillTx/>
              </a:rPr>
              <a:t>Only 5%</a:t>
            </a:r>
            <a:r>
              <a:rPr kumimoji="0" lang="en-US" sz="4000" b="0" i="0" u="none" strike="noStrike" kern="0" cap="none" spc="-300" normalizeH="0" baseline="0" noProof="0" dirty="0">
                <a:ln>
                  <a:noFill/>
                </a:ln>
                <a:solidFill>
                  <a:schemeClr val="accent2">
                    <a:lumMod val="50000"/>
                  </a:schemeClr>
                </a:solidFill>
                <a:effectLst/>
                <a:uLnTx/>
                <a:uFillTx/>
              </a:rPr>
              <a:t> </a:t>
            </a:r>
          </a:p>
          <a:p>
            <a:pPr marL="0" marR="0" lvl="0" indent="0" defTabSz="914400" eaLnBrk="1" fontAlgn="auto" latinLnBrk="0" hangingPunct="1">
              <a:lnSpc>
                <a:spcPct val="9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rPr>
              <a:t>of decision makers are projected to be </a:t>
            </a:r>
            <a:r>
              <a:rPr kumimoji="0" lang="en-US" sz="1800" b="1" i="0" u="none" strike="noStrike" kern="0" cap="none" spc="0" normalizeH="0" baseline="0" noProof="0" dirty="0">
                <a:ln>
                  <a:noFill/>
                </a:ln>
                <a:solidFill>
                  <a:srgbClr val="000000"/>
                </a:solidFill>
                <a:effectLst/>
                <a:uLnTx/>
                <a:uFillTx/>
              </a:rPr>
              <a:t>in-market to buy at </a:t>
            </a:r>
            <a:br>
              <a:rPr kumimoji="0" lang="en-US" sz="1800" b="1" i="0" u="none" strike="noStrike" kern="0" cap="none" spc="0" normalizeH="0" baseline="0" noProof="0" dirty="0">
                <a:ln>
                  <a:noFill/>
                </a:ln>
                <a:solidFill>
                  <a:srgbClr val="000000"/>
                </a:solidFill>
                <a:effectLst/>
                <a:uLnTx/>
                <a:uFillTx/>
              </a:rPr>
            </a:br>
            <a:r>
              <a:rPr kumimoji="0" lang="en-US" sz="1800" b="1" i="0" u="none" strike="noStrike" kern="0" cap="none" spc="0" normalizeH="0" baseline="0" noProof="0" dirty="0">
                <a:ln>
                  <a:noFill/>
                </a:ln>
                <a:solidFill>
                  <a:srgbClr val="000000"/>
                </a:solidFill>
                <a:effectLst/>
                <a:uLnTx/>
                <a:uFillTx/>
              </a:rPr>
              <a:t>a given point in time</a:t>
            </a:r>
          </a:p>
        </p:txBody>
      </p:sp>
      <p:sp>
        <p:nvSpPr>
          <p:cNvPr id="10" name="Rectangle: Rounded Corners 9">
            <a:extLst>
              <a:ext uri="{FF2B5EF4-FFF2-40B4-BE49-F238E27FC236}">
                <a16:creationId xmlns:a16="http://schemas.microsoft.com/office/drawing/2014/main" id="{322F7D75-96E2-3065-D957-A2DC5E50AB04}"/>
              </a:ext>
            </a:extLst>
          </p:cNvPr>
          <p:cNvSpPr/>
          <p:nvPr/>
        </p:nvSpPr>
        <p:spPr>
          <a:xfrm>
            <a:off x="5848859" y="2357069"/>
            <a:ext cx="2579016" cy="774470"/>
          </a:xfrm>
          <a:prstGeom prst="roundRect">
            <a:avLst>
              <a:gd name="adj" fmla="val 10581"/>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id="{E3913042-ED65-B7AE-2C40-62146B9842D0}"/>
              </a:ext>
            </a:extLst>
          </p:cNvPr>
          <p:cNvSpPr txBox="1">
            <a:spLocks noChangeAspect="1"/>
          </p:cNvSpPr>
          <p:nvPr/>
        </p:nvSpPr>
        <p:spPr>
          <a:xfrm>
            <a:off x="5983369" y="2415887"/>
            <a:ext cx="2211904" cy="2585323"/>
          </a:xfrm>
          <a:prstGeom prst="rect">
            <a:avLst/>
          </a:prstGeom>
          <a:noFill/>
        </p:spPr>
        <p:txBody>
          <a:bodyPr wrap="square" lIns="0" tIns="45720" rIns="0" bIns="45720" rtlCol="0" anchor="t">
            <a:spAutoFit/>
          </a:bodyPr>
          <a:lstStyle/>
          <a:p>
            <a:pPr marL="0" marR="0" lvl="0" indent="0" algn="r" defTabSz="914400" eaLnBrk="1" fontAlgn="auto" latinLnBrk="0" hangingPunct="1">
              <a:spcBef>
                <a:spcPts val="0"/>
              </a:spcBef>
              <a:spcAft>
                <a:spcPts val="0"/>
              </a:spcAft>
              <a:buClrTx/>
              <a:buSzTx/>
              <a:buFontTx/>
              <a:buNone/>
              <a:tabLst/>
              <a:defRPr/>
            </a:pPr>
            <a:r>
              <a:rPr kumimoji="0" lang="en-US" sz="1800" b="1" i="0" u="none" strike="noStrike" kern="0" cap="none" spc="0" normalizeH="0" baseline="0" noProof="0" dirty="0">
                <a:ln>
                  <a:noFill/>
                </a:ln>
                <a:solidFill>
                  <a:srgbClr val="100FCF"/>
                </a:solidFill>
                <a:effectLst/>
                <a:uLnTx/>
                <a:uFillTx/>
              </a:rPr>
              <a:t>Brand Building Opportunity</a:t>
            </a:r>
            <a:br>
              <a:rPr kumimoji="0" lang="en-US" sz="1800" b="1" i="0" u="none" strike="noStrike" kern="0" cap="none" spc="0" normalizeH="0" baseline="0" noProof="0" dirty="0">
                <a:ln>
                  <a:noFill/>
                </a:ln>
                <a:solidFill>
                  <a:srgbClr val="32AEE6"/>
                </a:solidFill>
                <a:effectLst/>
                <a:uLnTx/>
                <a:uFillTx/>
              </a:rPr>
            </a:br>
            <a:endParaRPr kumimoji="0" lang="en-US" sz="1800" b="1" i="0" u="none" strike="noStrike" kern="0" cap="none" spc="0" normalizeH="0" baseline="0" noProof="0" dirty="0">
              <a:ln>
                <a:noFill/>
              </a:ln>
              <a:solidFill>
                <a:srgbClr val="32AEE6"/>
              </a:solidFill>
              <a:effectLst/>
              <a:uLnTx/>
              <a:uFillTx/>
            </a:endParaRPr>
          </a:p>
          <a:p>
            <a:pPr marL="0" marR="0" lvl="0" indent="0" algn="r" defTabSz="914400" eaLnBrk="1" fontAlgn="auto" latinLnBrk="0" hangingPunct="1">
              <a:lnSpc>
                <a:spcPct val="110000"/>
              </a:lnSpc>
              <a:spcBef>
                <a:spcPts val="0"/>
              </a:spcBef>
              <a:spcAft>
                <a:spcPts val="0"/>
              </a:spcAft>
              <a:buClrTx/>
              <a:buSzTx/>
              <a:buFontTx/>
              <a:buNone/>
              <a:tabLst/>
              <a:defRPr/>
            </a:pPr>
            <a:r>
              <a:rPr kumimoji="0" lang="en-US" sz="5400" b="0" i="0" u="none" strike="noStrike" kern="0" cap="none" spc="0" normalizeH="0" baseline="0" noProof="0" dirty="0">
                <a:ln>
                  <a:noFill/>
                </a:ln>
                <a:solidFill>
                  <a:srgbClr val="5857D7">
                    <a:lumMod val="50000"/>
                  </a:srgbClr>
                </a:solidFill>
                <a:effectLst/>
                <a:uLnTx/>
                <a:uFillTx/>
              </a:rPr>
              <a:t>95%</a:t>
            </a:r>
            <a:r>
              <a:rPr kumimoji="0" lang="en-US" sz="4400" b="0" i="0" u="none" strike="noStrike" kern="0" cap="none" spc="0" normalizeH="0" baseline="0" noProof="0" dirty="0">
                <a:ln>
                  <a:noFill/>
                </a:ln>
                <a:solidFill>
                  <a:srgbClr val="5857D7">
                    <a:lumMod val="50000"/>
                  </a:srgbClr>
                </a:solidFill>
                <a:effectLst/>
                <a:uLnTx/>
                <a:uFillTx/>
              </a:rPr>
              <a:t> </a:t>
            </a:r>
          </a:p>
          <a:p>
            <a:pPr marL="0" marR="0" lvl="0" indent="0" algn="r" defTabSz="914400" eaLnBrk="1" fontAlgn="auto" latinLnBrk="0" hangingPunct="1">
              <a:lnSpc>
                <a:spcPct val="9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rPr>
              <a:t>of BDMs are not </a:t>
            </a:r>
            <a:br>
              <a:rPr kumimoji="0" lang="en-US" sz="1800" b="0" i="0" u="none" strike="noStrike" kern="0" cap="none" spc="0" normalizeH="0" baseline="0" noProof="0" dirty="0">
                <a:ln>
                  <a:noFill/>
                </a:ln>
                <a:solidFill>
                  <a:srgbClr val="000000"/>
                </a:solidFill>
                <a:effectLst/>
                <a:uLnTx/>
                <a:uFillTx/>
              </a:rPr>
            </a:br>
            <a:r>
              <a:rPr kumimoji="0" lang="en-US" sz="1800" b="0" i="0" u="none" strike="noStrike" kern="0" cap="none" spc="0" normalizeH="0" baseline="0" noProof="0" dirty="0">
                <a:ln>
                  <a:noFill/>
                </a:ln>
                <a:solidFill>
                  <a:srgbClr val="000000"/>
                </a:solidFill>
                <a:effectLst/>
                <a:uLnTx/>
                <a:uFillTx/>
              </a:rPr>
              <a:t>in market now, but </a:t>
            </a:r>
            <a:br>
              <a:rPr kumimoji="0" lang="en-US" sz="1800" b="0" i="0" u="none" strike="noStrike" kern="0" cap="none" spc="0" normalizeH="0" baseline="0" noProof="0" dirty="0">
                <a:ln>
                  <a:noFill/>
                </a:ln>
                <a:solidFill>
                  <a:srgbClr val="000000"/>
                </a:solidFill>
                <a:effectLst/>
                <a:uLnTx/>
                <a:uFillTx/>
              </a:rPr>
            </a:br>
            <a:r>
              <a:rPr kumimoji="0" lang="en-US" sz="1800" b="1" i="0" u="none" strike="noStrike" kern="0" cap="none" spc="0" normalizeH="0" baseline="0" noProof="0" dirty="0">
                <a:ln>
                  <a:noFill/>
                </a:ln>
                <a:solidFill>
                  <a:srgbClr val="000000"/>
                </a:solidFill>
                <a:effectLst/>
                <a:uLnTx/>
                <a:uFillTx/>
              </a:rPr>
              <a:t>will be in the future</a:t>
            </a:r>
          </a:p>
        </p:txBody>
      </p:sp>
    </p:spTree>
    <p:extLst>
      <p:ext uri="{BB962C8B-B14F-4D97-AF65-F5344CB8AC3E}">
        <p14:creationId xmlns:p14="http://schemas.microsoft.com/office/powerpoint/2010/main" val="308364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A05CE"/>
        </a:solidFill>
        <a:effectLst/>
      </p:bgPr>
    </p:bg>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7D8240B3-947F-F354-B60B-F8A0DC8DF8DB}"/>
              </a:ext>
            </a:extLst>
          </p:cNvPr>
          <p:cNvSpPr/>
          <p:nvPr/>
        </p:nvSpPr>
        <p:spPr>
          <a:xfrm rot="10800000">
            <a:off x="-10400" y="2613143"/>
            <a:ext cx="12202400" cy="1631709"/>
          </a:xfrm>
          <a:prstGeom prst="roundRect">
            <a:avLst>
              <a:gd name="adj" fmla="val 0"/>
            </a:avLst>
          </a:prstGeom>
          <a:gradFill>
            <a:gsLst>
              <a:gs pos="86000">
                <a:srgbClr val="0A05CE"/>
              </a:gs>
              <a:gs pos="0">
                <a:srgbClr val="4C7FDE"/>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Grandview"/>
              <a:ea typeface="+mn-ea"/>
              <a:cs typeface="+mn-cs"/>
            </a:endParaRPr>
          </a:p>
        </p:txBody>
      </p:sp>
      <p:pic>
        <p:nvPicPr>
          <p:cNvPr id="22" name="Picture 21">
            <a:extLst>
              <a:ext uri="{FF2B5EF4-FFF2-40B4-BE49-F238E27FC236}">
                <a16:creationId xmlns:a16="http://schemas.microsoft.com/office/drawing/2014/main" id="{54147937-19E0-4B2E-B5B9-A83B7B84D367}"/>
              </a:ext>
            </a:extLst>
          </p:cNvPr>
          <p:cNvPicPr>
            <a:picLocks noChangeAspect="1"/>
          </p:cNvPicPr>
          <p:nvPr/>
        </p:nvPicPr>
        <p:blipFill rotWithShape="1">
          <a:blip r:embed="rId3"/>
          <a:srcRect l="89" t="14118" r="17518" b="33013"/>
          <a:stretch/>
        </p:blipFill>
        <p:spPr>
          <a:xfrm>
            <a:off x="6080402" y="0"/>
            <a:ext cx="6111598" cy="2613143"/>
          </a:xfrm>
          <a:prstGeom prst="rect">
            <a:avLst/>
          </a:prstGeom>
        </p:spPr>
      </p:pic>
      <p:pic>
        <p:nvPicPr>
          <p:cNvPr id="24" name="Picture 2" descr="What Are the Duties of a CEO?">
            <a:extLst>
              <a:ext uri="{FF2B5EF4-FFF2-40B4-BE49-F238E27FC236}">
                <a16:creationId xmlns:a16="http://schemas.microsoft.com/office/drawing/2014/main" id="{6B4138CE-917A-44DD-BD0B-652CAC0D8F1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567" t="37122" r="23815" b="27719"/>
          <a:stretch/>
        </p:blipFill>
        <p:spPr bwMode="auto">
          <a:xfrm>
            <a:off x="-10400" y="4244856"/>
            <a:ext cx="6090802" cy="261314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Funding And Financial Assistance For SA Women Entrepreneurs">
            <a:extLst>
              <a:ext uri="{FF2B5EF4-FFF2-40B4-BE49-F238E27FC236}">
                <a16:creationId xmlns:a16="http://schemas.microsoft.com/office/drawing/2014/main" id="{26976B48-14ED-4D99-8946-18E1E6321D5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 t="9616" b="26244"/>
          <a:stretch/>
        </p:blipFill>
        <p:spPr bwMode="auto">
          <a:xfrm>
            <a:off x="-7647" y="-1"/>
            <a:ext cx="6111598" cy="2613144"/>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6A2167DC-3F4F-474D-A1B3-A73972E4D47D}"/>
              </a:ext>
            </a:extLst>
          </p:cNvPr>
          <p:cNvGrpSpPr/>
          <p:nvPr/>
        </p:nvGrpSpPr>
        <p:grpSpPr>
          <a:xfrm>
            <a:off x="-2708474" y="2875000"/>
            <a:ext cx="15133480" cy="1200330"/>
            <a:chOff x="-2708474" y="2603151"/>
            <a:chExt cx="15133480" cy="1200330"/>
          </a:xfrm>
        </p:grpSpPr>
        <p:sp>
          <p:nvSpPr>
            <p:cNvPr id="27" name="Rectangle 26">
              <a:extLst>
                <a:ext uri="{FF2B5EF4-FFF2-40B4-BE49-F238E27FC236}">
                  <a16:creationId xmlns:a16="http://schemas.microsoft.com/office/drawing/2014/main" id="{2B8C993F-2071-427E-8350-9CC6930696B4}"/>
                </a:ext>
              </a:extLst>
            </p:cNvPr>
            <p:cNvSpPr/>
            <p:nvPr/>
          </p:nvSpPr>
          <p:spPr>
            <a:xfrm>
              <a:off x="471235" y="2603151"/>
              <a:ext cx="11953771" cy="369332"/>
            </a:xfrm>
            <a:prstGeom prst="rect">
              <a:avLst/>
            </a:prstGeom>
          </p:spPr>
          <p:txBody>
            <a:bodyPr wrap="square">
              <a:spAutoFit/>
            </a:bodyPr>
            <a:lstStyle/>
            <a:p>
              <a:pPr indent="-228600">
                <a:spcBef>
                  <a:spcPts val="500"/>
                </a:spcBef>
                <a:defRPr/>
              </a:pPr>
              <a:r>
                <a:rPr lang="en-US">
                  <a:solidFill>
                    <a:srgbClr val="FFFFFF"/>
                  </a:solidFill>
                  <a:latin typeface="Grandview" panose="020B0502040204020203" pitchFamily="34" charset="0"/>
                  <a:cs typeface="Arial" panose="020B0604020202020204" pitchFamily="34" charset="0"/>
                </a:rPr>
                <a:t>B2B marketers need effective media strategies to reach &amp; influence</a:t>
              </a:r>
            </a:p>
          </p:txBody>
        </p:sp>
        <p:sp>
          <p:nvSpPr>
            <p:cNvPr id="28" name="Rectangle 27">
              <a:extLst>
                <a:ext uri="{FF2B5EF4-FFF2-40B4-BE49-F238E27FC236}">
                  <a16:creationId xmlns:a16="http://schemas.microsoft.com/office/drawing/2014/main" id="{7850C8CF-00C4-4A86-8CAB-04105C64DE89}"/>
                </a:ext>
              </a:extLst>
            </p:cNvPr>
            <p:cNvSpPr/>
            <p:nvPr/>
          </p:nvSpPr>
          <p:spPr>
            <a:xfrm>
              <a:off x="-2708474" y="2880151"/>
              <a:ext cx="11273589" cy="923330"/>
            </a:xfrm>
            <a:prstGeom prst="rect">
              <a:avLst/>
            </a:prstGeom>
          </p:spPr>
          <p:txBody>
            <a:bodyPr wrap="square">
              <a:spAutoFit/>
            </a:bodyPr>
            <a:lstStyle/>
            <a:p>
              <a:pPr algn="ctr">
                <a:lnSpc>
                  <a:spcPct val="90000"/>
                </a:lnSpc>
                <a:spcBef>
                  <a:spcPct val="0"/>
                </a:spcBef>
                <a:defRPr/>
              </a:pPr>
              <a:r>
                <a:rPr lang="en-US" sz="6000" b="1" spc="-200">
                  <a:ln w="19050">
                    <a:noFill/>
                  </a:ln>
                  <a:solidFill>
                    <a:srgbClr val="FFFFFF"/>
                  </a:solidFill>
                  <a:latin typeface="Grandview" panose="020B0502040204020203" pitchFamily="34" charset="0"/>
                  <a:ea typeface="+mj-ea"/>
                  <a:cs typeface="Arial" panose="020B0604020202020204" pitchFamily="34" charset="0"/>
                </a:rPr>
                <a:t>decision power</a:t>
              </a:r>
            </a:p>
          </p:txBody>
        </p:sp>
      </p:grpSp>
      <p:pic>
        <p:nvPicPr>
          <p:cNvPr id="1026" name="Picture 2" descr="An introduction to executive coaching: imposter syndrome — Suzie Walker  Executive Search">
            <a:extLst>
              <a:ext uri="{FF2B5EF4-FFF2-40B4-BE49-F238E27FC236}">
                <a16:creationId xmlns:a16="http://schemas.microsoft.com/office/drawing/2014/main" id="{7717EEA3-0384-4FEF-9256-4F861BC2E25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8492"/>
          <a:stretch/>
        </p:blipFill>
        <p:spPr bwMode="auto">
          <a:xfrm>
            <a:off x="304" y="4244854"/>
            <a:ext cx="6121535" cy="261314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A Framework for Ethical Decision Making - Markkula Center for Applied Ethics">
            <a:extLst>
              <a:ext uri="{FF2B5EF4-FFF2-40B4-BE49-F238E27FC236}">
                <a16:creationId xmlns:a16="http://schemas.microsoft.com/office/drawing/2014/main" id="{1F70E02F-968F-4876-A174-4FE61023C1F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916" t="1296" r="2327" b="16737"/>
          <a:stretch/>
        </p:blipFill>
        <p:spPr bwMode="auto">
          <a:xfrm>
            <a:off x="6111599" y="4244854"/>
            <a:ext cx="6080401" cy="2613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9836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40DFA2-45A4-A5DC-8086-A3B42A4D316E}"/>
            </a:ext>
          </a:extLst>
        </p:cNvPr>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2FA4317A-0168-0FB0-6253-46DE5D4B7095}"/>
              </a:ext>
              <a:ext uri="{C183D7F6-B498-43B3-948B-1728B52AA6E4}">
                <adec:decorative xmlns:adec="http://schemas.microsoft.com/office/drawing/2017/decorative" val="1"/>
              </a:ext>
            </a:extLst>
          </p:cNvPr>
          <p:cNvPicPr>
            <a:picLocks noGrp="1" noChangeAspect="1"/>
          </p:cNvPicPr>
          <p:nvPr>
            <p:ph type="pic" sz="quarter" idx="12"/>
          </p:nvPr>
        </p:nvPicPr>
        <p:blipFill>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0" y="0"/>
            <a:ext cx="12192000" cy="6858000"/>
          </a:xfrm>
        </p:spPr>
      </p:pic>
      <p:sp>
        <p:nvSpPr>
          <p:cNvPr id="11" name="Title 10">
            <a:extLst>
              <a:ext uri="{FF2B5EF4-FFF2-40B4-BE49-F238E27FC236}">
                <a16:creationId xmlns:a16="http://schemas.microsoft.com/office/drawing/2014/main" id="{E9394DBC-13A4-8684-998F-CF479985CEF6}"/>
              </a:ext>
            </a:extLst>
          </p:cNvPr>
          <p:cNvSpPr>
            <a:spLocks noGrp="1"/>
          </p:cNvSpPr>
          <p:nvPr>
            <p:ph type="title"/>
          </p:nvPr>
        </p:nvSpPr>
        <p:spPr>
          <a:xfrm>
            <a:off x="2911998" y="4025592"/>
            <a:ext cx="8293883" cy="2234773"/>
          </a:xfrm>
        </p:spPr>
        <p:txBody>
          <a:bodyPr/>
          <a:lstStyle/>
          <a:p>
            <a:pPr>
              <a:lnSpc>
                <a:spcPct val="80000"/>
              </a:lnSpc>
            </a:pPr>
            <a:r>
              <a:rPr lang="en-US" sz="7500" b="1" dirty="0">
                <a:solidFill>
                  <a:schemeClr val="bg1"/>
                </a:solidFill>
                <a:latin typeface="Grandview" panose="020B0502040204020203" pitchFamily="34" charset="0"/>
              </a:rPr>
              <a:t>Strategic B2B Audiences @ NBCU</a:t>
            </a:r>
            <a:endParaRPr lang="en-US" dirty="0"/>
          </a:p>
        </p:txBody>
      </p:sp>
      <p:grpSp>
        <p:nvGrpSpPr>
          <p:cNvPr id="2" name="Graphic 5">
            <a:extLst>
              <a:ext uri="{FF2B5EF4-FFF2-40B4-BE49-F238E27FC236}">
                <a16:creationId xmlns:a16="http://schemas.microsoft.com/office/drawing/2014/main" id="{B7C640A4-AF8E-8259-B4AC-4124E7EFDA9C}"/>
              </a:ext>
              <a:ext uri="{C183D7F6-B498-43B3-948B-1728B52AA6E4}">
                <adec:decorative xmlns:adec="http://schemas.microsoft.com/office/drawing/2017/decorative" val="1"/>
              </a:ext>
            </a:extLst>
          </p:cNvPr>
          <p:cNvGrpSpPr/>
          <p:nvPr/>
        </p:nvGrpSpPr>
        <p:grpSpPr>
          <a:xfrm>
            <a:off x="838200" y="3102927"/>
            <a:ext cx="1638040" cy="2908498"/>
            <a:chOff x="889843" y="3102927"/>
            <a:chExt cx="1638040" cy="2908498"/>
          </a:xfrm>
          <a:solidFill>
            <a:schemeClr val="bg1"/>
          </a:solidFill>
        </p:grpSpPr>
        <p:sp>
          <p:nvSpPr>
            <p:cNvPr id="4" name="Freeform 3">
              <a:extLst>
                <a:ext uri="{FF2B5EF4-FFF2-40B4-BE49-F238E27FC236}">
                  <a16:creationId xmlns:a16="http://schemas.microsoft.com/office/drawing/2014/main" id="{2CA5BB65-0F10-9AB1-7680-B4FC4668E41F}"/>
                </a:ext>
              </a:extLst>
            </p:cNvPr>
            <p:cNvSpPr/>
            <p:nvPr/>
          </p:nvSpPr>
          <p:spPr>
            <a:xfrm>
              <a:off x="889843" y="4352586"/>
              <a:ext cx="1445744" cy="1658839"/>
            </a:xfrm>
            <a:custGeom>
              <a:avLst/>
              <a:gdLst>
                <a:gd name="connsiteX0" fmla="*/ 1445745 w 1445744"/>
                <a:gd name="connsiteY0" fmla="*/ 1658840 h 1658839"/>
                <a:gd name="connsiteX1" fmla="*/ 38258 w 1445744"/>
                <a:gd name="connsiteY1" fmla="*/ 1658840 h 1658839"/>
                <a:gd name="connsiteX2" fmla="*/ 0 w 1445744"/>
                <a:gd name="connsiteY2" fmla="*/ 1620636 h 1658839"/>
                <a:gd name="connsiteX3" fmla="*/ 0 w 1445744"/>
                <a:gd name="connsiteY3" fmla="*/ 0 h 1658839"/>
                <a:gd name="connsiteX4" fmla="*/ 70475 w 1445744"/>
                <a:gd name="connsiteY4" fmla="*/ 106568 h 1658839"/>
                <a:gd name="connsiteX5" fmla="*/ 1445745 w 1445744"/>
                <a:gd name="connsiteY5" fmla="*/ 1658840 h 165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5744" h="1658839">
                  <a:moveTo>
                    <a:pt x="1445745" y="1658840"/>
                  </a:moveTo>
                  <a:lnTo>
                    <a:pt x="38258" y="1658840"/>
                  </a:lnTo>
                  <a:cubicBezTo>
                    <a:pt x="17115" y="1658840"/>
                    <a:pt x="0" y="1641749"/>
                    <a:pt x="0" y="1620636"/>
                  </a:cubicBezTo>
                  <a:lnTo>
                    <a:pt x="0" y="0"/>
                  </a:lnTo>
                  <a:cubicBezTo>
                    <a:pt x="21143" y="38204"/>
                    <a:pt x="44299" y="73391"/>
                    <a:pt x="70475" y="106568"/>
                  </a:cubicBezTo>
                  <a:lnTo>
                    <a:pt x="1445745" y="1658840"/>
                  </a:lnTo>
                  <a:close/>
                </a:path>
              </a:pathLst>
            </a:custGeom>
            <a:solidFill>
              <a:schemeClr val="bg1"/>
            </a:solidFill>
            <a:ln w="100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randview"/>
                <a:ea typeface="+mn-ea"/>
                <a:cs typeface="+mn-cs"/>
              </a:endParaRPr>
            </a:p>
          </p:txBody>
        </p:sp>
        <p:sp>
          <p:nvSpPr>
            <p:cNvPr id="5" name="Freeform 4">
              <a:extLst>
                <a:ext uri="{FF2B5EF4-FFF2-40B4-BE49-F238E27FC236}">
                  <a16:creationId xmlns:a16="http://schemas.microsoft.com/office/drawing/2014/main" id="{DEB0084D-1DBC-EA2C-E5B3-DF8268CF7CA2}"/>
                </a:ext>
              </a:extLst>
            </p:cNvPr>
            <p:cNvSpPr/>
            <p:nvPr/>
          </p:nvSpPr>
          <p:spPr>
            <a:xfrm>
              <a:off x="889843" y="3102927"/>
              <a:ext cx="1638040" cy="2090138"/>
            </a:xfrm>
            <a:custGeom>
              <a:avLst/>
              <a:gdLst>
                <a:gd name="connsiteX0" fmla="*/ 346334 w 1638040"/>
                <a:gd name="connsiteY0" fmla="*/ 186996 h 2090138"/>
                <a:gd name="connsiteX1" fmla="*/ 1367215 w 1638040"/>
                <a:gd name="connsiteY1" fmla="*/ 553952 h 2090138"/>
                <a:gd name="connsiteX2" fmla="*/ 1423595 w 1638040"/>
                <a:gd name="connsiteY2" fmla="*/ 720841 h 2090138"/>
                <a:gd name="connsiteX3" fmla="*/ 1638041 w 1638040"/>
                <a:gd name="connsiteY3" fmla="*/ 2090138 h 2090138"/>
                <a:gd name="connsiteX4" fmla="*/ 1638041 w 1638040"/>
                <a:gd name="connsiteY4" fmla="*/ 38204 h 2090138"/>
                <a:gd name="connsiteX5" fmla="*/ 1599783 w 1638040"/>
                <a:gd name="connsiteY5" fmla="*/ 0 h 2090138"/>
                <a:gd name="connsiteX6" fmla="*/ 38258 w 1638040"/>
                <a:gd name="connsiteY6" fmla="*/ 0 h 2090138"/>
                <a:gd name="connsiteX7" fmla="*/ 0 w 1638040"/>
                <a:gd name="connsiteY7" fmla="*/ 38204 h 2090138"/>
                <a:gd name="connsiteX8" fmla="*/ 0 w 1638040"/>
                <a:gd name="connsiteY8" fmla="*/ 510722 h 2090138"/>
                <a:gd name="connsiteX9" fmla="*/ 346334 w 1638040"/>
                <a:gd name="connsiteY9" fmla="*/ 186996 h 2090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8040" h="2090138">
                  <a:moveTo>
                    <a:pt x="346334" y="186996"/>
                  </a:moveTo>
                  <a:cubicBezTo>
                    <a:pt x="729920" y="7038"/>
                    <a:pt x="1187001" y="170911"/>
                    <a:pt x="1367215" y="553952"/>
                  </a:cubicBezTo>
                  <a:cubicBezTo>
                    <a:pt x="1393392" y="608241"/>
                    <a:pt x="1411514" y="664541"/>
                    <a:pt x="1423595" y="720841"/>
                  </a:cubicBezTo>
                  <a:lnTo>
                    <a:pt x="1638041" y="2090138"/>
                  </a:lnTo>
                  <a:lnTo>
                    <a:pt x="1638041" y="38204"/>
                  </a:lnTo>
                  <a:cubicBezTo>
                    <a:pt x="1638041" y="17091"/>
                    <a:pt x="1620925" y="0"/>
                    <a:pt x="1599783" y="0"/>
                  </a:cubicBezTo>
                  <a:lnTo>
                    <a:pt x="38258" y="0"/>
                  </a:lnTo>
                  <a:cubicBezTo>
                    <a:pt x="17115" y="0"/>
                    <a:pt x="0" y="17091"/>
                    <a:pt x="0" y="38204"/>
                  </a:cubicBezTo>
                  <a:lnTo>
                    <a:pt x="0" y="510722"/>
                  </a:lnTo>
                  <a:cubicBezTo>
                    <a:pt x="75509" y="373993"/>
                    <a:pt x="193303" y="258377"/>
                    <a:pt x="346334" y="186996"/>
                  </a:cubicBezTo>
                  <a:close/>
                </a:path>
              </a:pathLst>
            </a:custGeom>
            <a:solidFill>
              <a:schemeClr val="bg1"/>
            </a:solidFill>
            <a:ln w="100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randview"/>
                <a:ea typeface="+mn-ea"/>
                <a:cs typeface="+mn-cs"/>
              </a:endParaRPr>
            </a:p>
          </p:txBody>
        </p:sp>
      </p:grpSp>
    </p:spTree>
    <p:extLst>
      <p:ext uri="{BB962C8B-B14F-4D97-AF65-F5344CB8AC3E}">
        <p14:creationId xmlns:p14="http://schemas.microsoft.com/office/powerpoint/2010/main" val="1443595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5EC17B4-DE45-C2AC-10DF-714C20F4B63F}"/>
            </a:ext>
          </a:extLst>
        </p:cNvPr>
        <p:cNvGrpSpPr/>
        <p:nvPr/>
      </p:nvGrpSpPr>
      <p:grpSpPr>
        <a:xfrm>
          <a:off x="0" y="0"/>
          <a:ext cx="0" cy="0"/>
          <a:chOff x="0" y="0"/>
          <a:chExt cx="0" cy="0"/>
        </a:xfrm>
      </p:grpSpPr>
      <p:sp>
        <p:nvSpPr>
          <p:cNvPr id="35" name="Rectangle 34">
            <a:extLst>
              <a:ext uri="{FF2B5EF4-FFF2-40B4-BE49-F238E27FC236}">
                <a16:creationId xmlns:a16="http://schemas.microsoft.com/office/drawing/2014/main" id="{D21B8BC3-62B7-1ED4-5776-1D692923616D}"/>
              </a:ext>
            </a:extLst>
          </p:cNvPr>
          <p:cNvSpPr/>
          <p:nvPr/>
        </p:nvSpPr>
        <p:spPr>
          <a:xfrm>
            <a:off x="3926660" y="-9427"/>
            <a:ext cx="6172200" cy="6858000"/>
          </a:xfrm>
          <a:prstGeom prst="rect">
            <a:avLst/>
          </a:prstGeom>
          <a:solidFill>
            <a:srgbClr val="100F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ndview"/>
              <a:ea typeface="+mn-ea"/>
              <a:cs typeface="+mn-cs"/>
            </a:endParaRPr>
          </a:p>
        </p:txBody>
      </p:sp>
      <p:sp>
        <p:nvSpPr>
          <p:cNvPr id="6" name="Slide Number Placeholder 5">
            <a:extLst>
              <a:ext uri="{FF2B5EF4-FFF2-40B4-BE49-F238E27FC236}">
                <a16:creationId xmlns:a16="http://schemas.microsoft.com/office/drawing/2014/main" id="{6BA26225-32F9-DD85-BDB4-D0A71168D2AE}"/>
              </a:ext>
            </a:extLst>
          </p:cNvPr>
          <p:cNvSpPr txBox="1">
            <a:spLocks/>
          </p:cNvSpPr>
          <p:nvPr/>
        </p:nvSpPr>
        <p:spPr>
          <a:xfrm>
            <a:off x="11544300" y="6488884"/>
            <a:ext cx="495300" cy="228600"/>
          </a:xfrm>
          <a:prstGeom prst="rect">
            <a:avLst/>
          </a:prstGeom>
        </p:spPr>
        <p:txBody>
          <a:bodyPr vert="horz" lIns="0" tIns="0" rIns="0" bIns="0" rtlCol="0" anchor="b" anchorCtr="0">
            <a:noAutofit/>
          </a:bodyPr>
          <a:lstStyle>
            <a:defPPr>
              <a:defRPr lang="en-US"/>
            </a:defPPr>
            <a:lvl1pPr marL="0" algn="l" defTabSz="914400" rtl="0" eaLnBrk="1" latinLnBrk="0" hangingPunct="1">
              <a:defRPr sz="7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59F4C2C2-D810-4C4F-B43D-1CC8DBDFC0E5}" type="slidenum">
              <a:rPr lang="en-US" smtClean="0">
                <a:solidFill>
                  <a:srgbClr val="000000"/>
                </a:solidFill>
                <a:latin typeface="Grandview"/>
              </a:rPr>
              <a:pPr algn="r">
                <a:defRPr/>
              </a:pPr>
              <a:t>15</a:t>
            </a:fld>
            <a:endParaRPr lang="en-US">
              <a:solidFill>
                <a:srgbClr val="000000"/>
              </a:solidFill>
              <a:latin typeface="Grandview"/>
            </a:endParaRPr>
          </a:p>
        </p:txBody>
      </p:sp>
      <p:sp>
        <p:nvSpPr>
          <p:cNvPr id="39" name="Footer Placeholder 4">
            <a:extLst>
              <a:ext uri="{FF2B5EF4-FFF2-40B4-BE49-F238E27FC236}">
                <a16:creationId xmlns:a16="http://schemas.microsoft.com/office/drawing/2014/main" id="{AABC120A-E9D7-5E2C-5407-4679B682887B}"/>
              </a:ext>
            </a:extLst>
          </p:cNvPr>
          <p:cNvSpPr>
            <a:spLocks noGrp="1"/>
          </p:cNvSpPr>
          <p:nvPr>
            <p:ph type="ftr" sz="quarter" idx="11"/>
          </p:nvPr>
        </p:nvSpPr>
        <p:spPr/>
        <p:txBody>
          <a:bodyPr/>
          <a:lstStyle/>
          <a:p>
            <a:pPr>
              <a:defRPr/>
            </a:pPr>
            <a:r>
              <a:rPr lang="en-US" i="1">
                <a:solidFill>
                  <a:schemeClr val="tx2"/>
                </a:solidFill>
                <a:latin typeface="Grandview"/>
              </a:rPr>
              <a:t>Source in notes</a:t>
            </a:r>
          </a:p>
        </p:txBody>
      </p:sp>
      <p:sp>
        <p:nvSpPr>
          <p:cNvPr id="16" name="Title 1">
            <a:extLst>
              <a:ext uri="{FF2B5EF4-FFF2-40B4-BE49-F238E27FC236}">
                <a16:creationId xmlns:a16="http://schemas.microsoft.com/office/drawing/2014/main" id="{2A5A7624-A113-621D-3970-1E95CDF7FB51}"/>
              </a:ext>
            </a:extLst>
          </p:cNvPr>
          <p:cNvSpPr txBox="1">
            <a:spLocks/>
          </p:cNvSpPr>
          <p:nvPr/>
        </p:nvSpPr>
        <p:spPr>
          <a:xfrm>
            <a:off x="789763" y="610707"/>
            <a:ext cx="2920997" cy="5486400"/>
          </a:xfrm>
          <a:prstGeom prst="rect">
            <a:avLst/>
          </a:prstGeom>
        </p:spPr>
        <p:txBody>
          <a:bodyPr vert="horz" lIns="0" tIns="0" rIns="0" bIns="0" rtlCol="0" anchor="ctr" anchorCtr="0">
            <a:noAutofit/>
          </a:bodyPr>
          <a:lstStyle>
            <a:lvl1pPr algn="l" defTabSz="914400" rtl="0" eaLnBrk="1" latinLnBrk="0" hangingPunct="1">
              <a:lnSpc>
                <a:spcPct val="80000"/>
              </a:lnSpc>
              <a:spcBef>
                <a:spcPct val="0"/>
              </a:spcBef>
              <a:buNone/>
              <a:defRPr sz="7000" b="1" kern="1200" spc="-300" baseline="0">
                <a:solidFill>
                  <a:schemeClr val="tx2"/>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2800" b="0" i="0" u="none" strike="noStrike" kern="1200" cap="none" spc="-100" normalizeH="0" baseline="0" noProof="0" dirty="0">
                <a:ln>
                  <a:noFill/>
                </a:ln>
                <a:solidFill>
                  <a:srgbClr val="100FCF"/>
                </a:solidFill>
                <a:effectLst/>
                <a:uLnTx/>
                <a:uFillTx/>
                <a:latin typeface="Grandview"/>
                <a:ea typeface="+mj-ea"/>
                <a:cs typeface="+mj-cs"/>
              </a:rPr>
              <a:t>NBCUniversal</a:t>
            </a:r>
            <a:r>
              <a:rPr kumimoji="0" lang="en-US" sz="2800" b="0" i="0" u="none" strike="noStrike" kern="1200" cap="none" spc="-100" normalizeH="0" baseline="0" noProof="0" dirty="0">
                <a:ln>
                  <a:noFill/>
                </a:ln>
                <a:solidFill>
                  <a:srgbClr val="000000"/>
                </a:solidFill>
                <a:effectLst/>
                <a:uLnTx/>
                <a:uFillTx/>
                <a:latin typeface="Grandview"/>
                <a:ea typeface="+mj-ea"/>
                <a:cs typeface="+mj-cs"/>
              </a:rPr>
              <a:t> continues to </a:t>
            </a:r>
            <a:br>
              <a:rPr kumimoji="0" lang="en-US" sz="2800" b="0" i="0" u="none" strike="noStrike" kern="1200" cap="none" spc="-100" normalizeH="0" baseline="0" noProof="0" dirty="0">
                <a:ln>
                  <a:noFill/>
                </a:ln>
                <a:solidFill>
                  <a:srgbClr val="000000"/>
                </a:solidFill>
                <a:effectLst/>
                <a:uLnTx/>
                <a:uFillTx/>
                <a:latin typeface="Grandview"/>
                <a:ea typeface="+mj-ea"/>
                <a:cs typeface="+mj-cs"/>
              </a:rPr>
            </a:br>
            <a:r>
              <a:rPr kumimoji="0" lang="en-US" sz="2800" b="0" i="0" u="none" strike="noStrike" kern="1200" cap="none" spc="-100" normalizeH="0" baseline="0" noProof="0" dirty="0">
                <a:ln>
                  <a:noFill/>
                </a:ln>
                <a:solidFill>
                  <a:srgbClr val="000000"/>
                </a:solidFill>
                <a:effectLst/>
                <a:uLnTx/>
                <a:uFillTx/>
                <a:latin typeface="Grandview"/>
                <a:ea typeface="+mj-ea"/>
                <a:cs typeface="+mj-cs"/>
              </a:rPr>
              <a:t>be the right </a:t>
            </a:r>
            <a:br>
              <a:rPr kumimoji="0" lang="en-US" sz="2800" b="0" i="0" u="none" strike="noStrike" kern="1200" cap="none" spc="-100" normalizeH="0" baseline="0" noProof="0" dirty="0">
                <a:ln>
                  <a:noFill/>
                </a:ln>
                <a:solidFill>
                  <a:srgbClr val="000000"/>
                </a:solidFill>
                <a:effectLst/>
                <a:uLnTx/>
                <a:uFillTx/>
                <a:latin typeface="Grandview"/>
                <a:ea typeface="+mj-ea"/>
                <a:cs typeface="+mj-cs"/>
              </a:rPr>
            </a:br>
            <a:r>
              <a:rPr kumimoji="0" lang="en-US" sz="2800" b="0" i="0" u="none" strike="noStrike" kern="1200" cap="none" spc="-100" normalizeH="0" baseline="0" noProof="0" dirty="0">
                <a:ln>
                  <a:noFill/>
                </a:ln>
                <a:solidFill>
                  <a:srgbClr val="000000"/>
                </a:solidFill>
                <a:effectLst/>
                <a:uLnTx/>
                <a:uFillTx/>
                <a:latin typeface="Grandview"/>
                <a:ea typeface="+mj-ea"/>
                <a:cs typeface="+mj-cs"/>
              </a:rPr>
              <a:t>partner </a:t>
            </a:r>
            <a:r>
              <a:rPr kumimoji="0" lang="en-US" sz="2800" i="0" u="none" strike="noStrike" kern="1200" cap="none" spc="-100" normalizeH="0" baseline="0" noProof="0" dirty="0">
                <a:ln>
                  <a:noFill/>
                </a:ln>
                <a:solidFill>
                  <a:srgbClr val="000000"/>
                </a:solidFill>
                <a:effectLst/>
                <a:uLnTx/>
                <a:uFillTx/>
                <a:latin typeface="Grandview"/>
                <a:ea typeface="+mj-ea"/>
                <a:cs typeface="+mj-cs"/>
              </a:rPr>
              <a:t>to reach decision makers</a:t>
            </a:r>
            <a:br>
              <a:rPr kumimoji="0" lang="en-US" sz="2800" b="0" i="0" u="none" strike="noStrike" kern="1200" cap="none" spc="-100" normalizeH="0" baseline="0" noProof="0" dirty="0">
                <a:ln>
                  <a:noFill/>
                </a:ln>
                <a:solidFill>
                  <a:srgbClr val="000000"/>
                </a:solidFill>
                <a:effectLst/>
                <a:uLnTx/>
                <a:uFillTx/>
                <a:latin typeface="Grandview"/>
                <a:ea typeface="+mj-ea"/>
                <a:cs typeface="+mj-cs"/>
              </a:rPr>
            </a:br>
            <a:endParaRPr kumimoji="0" lang="en-US" sz="2800" b="0" i="0" u="none" strike="noStrike" kern="1200" cap="none" spc="-100" normalizeH="0" baseline="0" noProof="0" dirty="0">
              <a:ln>
                <a:noFill/>
              </a:ln>
              <a:solidFill>
                <a:srgbClr val="000000"/>
              </a:solidFill>
              <a:effectLst/>
              <a:uLnTx/>
              <a:uFillTx/>
              <a:latin typeface="Grandview"/>
              <a:ea typeface="+mj-ea"/>
              <a:cs typeface="+mj-cs"/>
            </a:endParaRPr>
          </a:p>
        </p:txBody>
      </p:sp>
      <p:sp>
        <p:nvSpPr>
          <p:cNvPr id="17" name="TextBox 16">
            <a:extLst>
              <a:ext uri="{FF2B5EF4-FFF2-40B4-BE49-F238E27FC236}">
                <a16:creationId xmlns:a16="http://schemas.microsoft.com/office/drawing/2014/main" id="{19BFFB95-48D4-E44C-C55B-B4E39EFA7864}"/>
              </a:ext>
            </a:extLst>
          </p:cNvPr>
          <p:cNvSpPr txBox="1"/>
          <p:nvPr/>
        </p:nvSpPr>
        <p:spPr>
          <a:xfrm>
            <a:off x="3738528" y="530414"/>
            <a:ext cx="5407832" cy="2726196"/>
          </a:xfrm>
          <a:prstGeom prst="rect">
            <a:avLst/>
          </a:prstGeom>
          <a:noFill/>
        </p:spPr>
        <p:txBody>
          <a:bodyPr wrap="square" lIns="0" tIns="45720" rIns="0" bIns="45720" rtlCol="0" anchor="t">
            <a:spAutoFit/>
          </a:bodyPr>
          <a:lstStyle/>
          <a:p>
            <a:pPr marL="0" marR="0" lvl="0" indent="0" defTabSz="914400" eaLnBrk="1" fontAlgn="auto" latinLnBrk="0" hangingPunct="1">
              <a:lnSpc>
                <a:spcPct val="110000"/>
              </a:lnSpc>
              <a:spcBef>
                <a:spcPts val="0"/>
              </a:spcBef>
              <a:spcAft>
                <a:spcPts val="0"/>
              </a:spcAft>
              <a:buClrTx/>
              <a:buSzTx/>
              <a:buFontTx/>
              <a:buNone/>
              <a:tabLst/>
              <a:defRPr/>
            </a:pPr>
            <a:r>
              <a:rPr lang="en-US" sz="16600" kern="0" spc="-300" dirty="0">
                <a:solidFill>
                  <a:srgbClr val="FFFFFF"/>
                </a:solidFill>
              </a:rPr>
              <a:t>286M</a:t>
            </a:r>
            <a:endParaRPr kumimoji="0" lang="en-US" sz="16600" b="0" i="0" u="none" strike="noStrike" kern="0" cap="none" spc="-300" normalizeH="0" baseline="0" noProof="0" dirty="0">
              <a:ln>
                <a:noFill/>
              </a:ln>
              <a:solidFill>
                <a:srgbClr val="FFFFFF"/>
              </a:solidFill>
              <a:effectLst/>
              <a:uLnTx/>
              <a:uFillTx/>
            </a:endParaRPr>
          </a:p>
        </p:txBody>
      </p:sp>
      <p:sp>
        <p:nvSpPr>
          <p:cNvPr id="18" name="TextBox 17">
            <a:extLst>
              <a:ext uri="{FF2B5EF4-FFF2-40B4-BE49-F238E27FC236}">
                <a16:creationId xmlns:a16="http://schemas.microsoft.com/office/drawing/2014/main" id="{DDC6EE57-048A-0D4A-EF1D-D30695C557ED}"/>
              </a:ext>
            </a:extLst>
          </p:cNvPr>
          <p:cNvSpPr txBox="1"/>
          <p:nvPr/>
        </p:nvSpPr>
        <p:spPr>
          <a:xfrm>
            <a:off x="5641160" y="2600514"/>
            <a:ext cx="2920998" cy="853952"/>
          </a:xfrm>
          <a:prstGeom prst="rect">
            <a:avLst/>
          </a:prstGeom>
          <a:noFill/>
        </p:spPr>
        <p:txBody>
          <a:bodyPr wrap="square" lIns="0" tIns="45720" rIns="0" bIns="45720" rtlCol="0">
            <a:spAutoFit/>
          </a:bodyPr>
          <a:lstStyle/>
          <a:p>
            <a:pPr marL="0" marR="0" lvl="0" indent="0" algn="r" defTabSz="914400" eaLnBrk="1" fontAlgn="auto" latinLnBrk="0" hangingPunct="1">
              <a:lnSpc>
                <a:spcPct val="110000"/>
              </a:lnSpc>
              <a:spcBef>
                <a:spcPts val="0"/>
              </a:spcBef>
              <a:spcAft>
                <a:spcPts val="0"/>
              </a:spcAft>
              <a:buClrTx/>
              <a:buSzTx/>
              <a:buFontTx/>
              <a:buNone/>
              <a:tabLst/>
              <a:defRPr/>
            </a:pPr>
            <a:r>
              <a:rPr kumimoji="0" lang="en-US" sz="4800" b="0" i="0" u="none" strike="noStrike" kern="0" cap="none" spc="0" normalizeH="0" baseline="0" noProof="0">
                <a:ln>
                  <a:noFill/>
                </a:ln>
                <a:solidFill>
                  <a:srgbClr val="FFFFFF"/>
                </a:solidFill>
                <a:effectLst/>
                <a:uLnTx/>
                <a:uFillTx/>
              </a:rPr>
              <a:t>P2+</a:t>
            </a:r>
          </a:p>
        </p:txBody>
      </p:sp>
      <p:pic>
        <p:nvPicPr>
          <p:cNvPr id="20" name="Graphic 19" descr="Users outline">
            <a:extLst>
              <a:ext uri="{FF2B5EF4-FFF2-40B4-BE49-F238E27FC236}">
                <a16:creationId xmlns:a16="http://schemas.microsoft.com/office/drawing/2014/main" id="{1683DC5A-9395-A308-2F0B-8836EA10BE1F}"/>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659960" y="2384297"/>
            <a:ext cx="3225800" cy="3225800"/>
          </a:xfrm>
          <a:prstGeom prst="rect">
            <a:avLst/>
          </a:prstGeom>
        </p:spPr>
      </p:pic>
      <p:sp>
        <p:nvSpPr>
          <p:cNvPr id="27" name="TextBox 26">
            <a:extLst>
              <a:ext uri="{FF2B5EF4-FFF2-40B4-BE49-F238E27FC236}">
                <a16:creationId xmlns:a16="http://schemas.microsoft.com/office/drawing/2014/main" id="{2A35D24F-1DB2-F1C2-F0BA-9ED3A5C6FAD8}"/>
              </a:ext>
            </a:extLst>
          </p:cNvPr>
          <p:cNvSpPr txBox="1"/>
          <p:nvPr/>
        </p:nvSpPr>
        <p:spPr>
          <a:xfrm>
            <a:off x="6834963" y="4202281"/>
            <a:ext cx="2920998" cy="987258"/>
          </a:xfrm>
          <a:prstGeom prst="rect">
            <a:avLst/>
          </a:prstGeom>
          <a:noFill/>
        </p:spPr>
        <p:txBody>
          <a:bodyPr wrap="square" lIns="0" tIns="45720" rIns="0" bIns="45720" rtlCol="0">
            <a:spAutoFit/>
          </a:bodyPr>
          <a:lstStyle/>
          <a:p>
            <a:pPr marL="0" marR="0" lvl="0" indent="0" defTabSz="914400" eaLnBrk="1" fontAlgn="auto" latinLnBrk="0" hangingPunct="1">
              <a:lnSpc>
                <a:spcPct val="110000"/>
              </a:lnSpc>
              <a:spcBef>
                <a:spcPts val="0"/>
              </a:spcBef>
              <a:spcAft>
                <a:spcPts val="0"/>
              </a:spcAft>
              <a:buClrTx/>
              <a:buSzTx/>
              <a:buFontTx/>
              <a:buNone/>
              <a:tabLst/>
              <a:defRPr/>
            </a:pPr>
            <a:r>
              <a:rPr kumimoji="0" lang="en-US" sz="1800" b="0" i="0" u="none" strike="noStrike" kern="0" cap="none" spc="0" normalizeH="0" baseline="0" noProof="0">
                <a:ln>
                  <a:noFill/>
                </a:ln>
                <a:solidFill>
                  <a:srgbClr val="5857D7">
                    <a:lumMod val="20000"/>
                    <a:lumOff val="80000"/>
                  </a:srgbClr>
                </a:solidFill>
                <a:effectLst/>
                <a:uLnTx/>
                <a:uFillTx/>
              </a:rPr>
              <a:t>that includes the </a:t>
            </a:r>
            <a:br>
              <a:rPr kumimoji="0" lang="en-US" sz="1800" b="0" i="0" u="none" strike="noStrike" kern="0" cap="none" spc="0" normalizeH="0" baseline="0" noProof="0">
                <a:ln>
                  <a:noFill/>
                </a:ln>
                <a:solidFill>
                  <a:srgbClr val="5857D7">
                    <a:lumMod val="20000"/>
                    <a:lumOff val="80000"/>
                  </a:srgbClr>
                </a:solidFill>
                <a:effectLst/>
                <a:uLnTx/>
                <a:uFillTx/>
              </a:rPr>
            </a:br>
            <a:r>
              <a:rPr kumimoji="0" lang="en-US" sz="1800" b="1" i="0" u="none" strike="noStrike" kern="0" cap="none" spc="0" normalizeH="0" baseline="0" noProof="0">
                <a:ln>
                  <a:noFill/>
                </a:ln>
                <a:solidFill>
                  <a:srgbClr val="5857D7">
                    <a:lumMod val="20000"/>
                    <a:lumOff val="80000"/>
                  </a:srgbClr>
                </a:solidFill>
                <a:effectLst/>
                <a:uLnTx/>
                <a:uFillTx/>
              </a:rPr>
              <a:t>audiences</a:t>
            </a:r>
            <a:r>
              <a:rPr kumimoji="0" lang="en-US" sz="1800" b="0" i="0" u="none" strike="noStrike" kern="0" cap="none" spc="0" normalizeH="0" baseline="0" noProof="0">
                <a:ln>
                  <a:noFill/>
                </a:ln>
                <a:solidFill>
                  <a:srgbClr val="5857D7">
                    <a:lumMod val="20000"/>
                    <a:lumOff val="80000"/>
                  </a:srgbClr>
                </a:solidFill>
                <a:effectLst/>
                <a:uLnTx/>
                <a:uFillTx/>
              </a:rPr>
              <a:t> that </a:t>
            </a:r>
            <a:br>
              <a:rPr kumimoji="0" lang="en-US" sz="1800" b="0" i="0" u="none" strike="noStrike" kern="0" cap="none" spc="0" normalizeH="0" baseline="0" noProof="0">
                <a:ln>
                  <a:noFill/>
                </a:ln>
                <a:solidFill>
                  <a:srgbClr val="5857D7">
                    <a:lumMod val="20000"/>
                    <a:lumOff val="80000"/>
                  </a:srgbClr>
                </a:solidFill>
                <a:effectLst/>
                <a:uLnTx/>
                <a:uFillTx/>
              </a:rPr>
            </a:br>
            <a:r>
              <a:rPr kumimoji="0" lang="en-US" sz="1800" b="0" i="0" u="none" strike="noStrike" kern="0" cap="none" spc="0" normalizeH="0" baseline="0" noProof="0">
                <a:ln>
                  <a:noFill/>
                </a:ln>
                <a:solidFill>
                  <a:srgbClr val="5857D7">
                    <a:lumMod val="20000"/>
                    <a:lumOff val="80000"/>
                  </a:srgbClr>
                </a:solidFill>
                <a:effectLst/>
                <a:uLnTx/>
                <a:uFillTx/>
              </a:rPr>
              <a:t>matter to you</a:t>
            </a:r>
          </a:p>
        </p:txBody>
      </p:sp>
      <p:sp>
        <p:nvSpPr>
          <p:cNvPr id="28" name="Rounded Rectangle 27">
            <a:extLst>
              <a:ext uri="{FF2B5EF4-FFF2-40B4-BE49-F238E27FC236}">
                <a16:creationId xmlns:a16="http://schemas.microsoft.com/office/drawing/2014/main" id="{7AFF41C0-5210-8CE9-3D5A-1A5BE1327C59}"/>
              </a:ext>
            </a:extLst>
          </p:cNvPr>
          <p:cNvSpPr/>
          <p:nvPr/>
        </p:nvSpPr>
        <p:spPr>
          <a:xfrm>
            <a:off x="8853823" y="812495"/>
            <a:ext cx="3188137" cy="1317742"/>
          </a:xfrm>
          <a:prstGeom prst="roundRect">
            <a:avLst>
              <a:gd name="adj" fmla="val 10116"/>
            </a:avLst>
          </a:prstGeom>
          <a:solidFill>
            <a:srgbClr val="ECECFE"/>
          </a:solidFill>
          <a:ln w="25400" cap="flat" cmpd="sng" algn="ctr">
            <a:solidFill>
              <a:srgbClr val="FFFFFF"/>
            </a:solidFill>
            <a:prstDash val="solid"/>
            <a:miter lim="800000"/>
          </a:ln>
          <a:effectLst/>
        </p:spPr>
        <p:txBody>
          <a:bodyPr lIns="18288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800" b="0" i="0" u="none" strike="noStrike" kern="0" cap="none" spc="0" normalizeH="0" baseline="0" noProof="0">
                <a:ln>
                  <a:noFill/>
                </a:ln>
                <a:solidFill>
                  <a:srgbClr val="100FCF"/>
                </a:solidFill>
                <a:effectLst/>
                <a:uLnTx/>
                <a:uFillTx/>
                <a:latin typeface="Grandview"/>
                <a:ea typeface="+mn-ea"/>
                <a:cs typeface="+mn-cs"/>
              </a:rPr>
              <a:t>44.7M</a:t>
            </a:r>
            <a:br>
              <a:rPr kumimoji="0" lang="en-US" sz="4400" b="0" i="0" u="none" strike="noStrike" kern="0" cap="none" spc="0" normalizeH="0" baseline="0" noProof="0">
                <a:ln>
                  <a:noFill/>
                </a:ln>
                <a:solidFill>
                  <a:srgbClr val="32AEE6"/>
                </a:solidFill>
                <a:effectLst/>
                <a:uLnTx/>
                <a:uFillTx/>
                <a:latin typeface="Grandview"/>
                <a:ea typeface="+mn-ea"/>
                <a:cs typeface="+mn-cs"/>
              </a:rPr>
            </a:br>
            <a:r>
              <a:rPr kumimoji="0" lang="en-US" sz="1400" b="0" i="0" u="none" strike="noStrike" kern="0" cap="none" spc="0" normalizeH="0" baseline="0" noProof="0">
                <a:ln>
                  <a:noFill/>
                </a:ln>
                <a:solidFill>
                  <a:srgbClr val="444444"/>
                </a:solidFill>
                <a:effectLst/>
                <a:uLnTx/>
                <a:uFillTx/>
                <a:latin typeface="Grandview"/>
                <a:ea typeface="+mn-ea"/>
                <a:cs typeface="+mn-cs"/>
              </a:rPr>
              <a:t>Business Decision Maker</a:t>
            </a:r>
            <a:br>
              <a:rPr kumimoji="0" lang="en-US" sz="1400" b="0" i="0" u="none" strike="noStrike" kern="0" cap="none" spc="0" normalizeH="0" baseline="0" noProof="0">
                <a:ln>
                  <a:noFill/>
                </a:ln>
                <a:solidFill>
                  <a:srgbClr val="444444"/>
                </a:solidFill>
                <a:effectLst/>
                <a:uLnTx/>
                <a:uFillTx/>
                <a:latin typeface="Grandview"/>
                <a:ea typeface="+mn-ea"/>
                <a:cs typeface="+mn-cs"/>
              </a:rPr>
            </a:br>
            <a:r>
              <a:rPr kumimoji="0" lang="en-US" sz="1400" b="0" i="0" u="none" strike="noStrike" kern="0" cap="none" spc="0" normalizeH="0" baseline="0" noProof="0">
                <a:ln>
                  <a:noFill/>
                </a:ln>
                <a:solidFill>
                  <a:srgbClr val="444444"/>
                </a:solidFill>
                <a:effectLst/>
                <a:uLnTx/>
                <a:uFillTx/>
                <a:latin typeface="Grandview"/>
                <a:ea typeface="+mn-ea"/>
                <a:cs typeface="+mn-cs"/>
              </a:rPr>
              <a:t>Director Level &amp; Above </a:t>
            </a:r>
          </a:p>
        </p:txBody>
      </p:sp>
      <p:pic>
        <p:nvPicPr>
          <p:cNvPr id="29" name="Graphic 28" descr="Line arrow: Counter-clockwise curve with solid fill">
            <a:extLst>
              <a:ext uri="{FF2B5EF4-FFF2-40B4-BE49-F238E27FC236}">
                <a16:creationId xmlns:a16="http://schemas.microsoft.com/office/drawing/2014/main" id="{310513BD-6DC9-8DF0-0E30-C46EF03D736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7959857">
            <a:off x="7925016" y="5066262"/>
            <a:ext cx="854395" cy="854395"/>
          </a:xfrm>
          <a:prstGeom prst="rect">
            <a:avLst/>
          </a:prstGeom>
        </p:spPr>
      </p:pic>
      <p:sp>
        <p:nvSpPr>
          <p:cNvPr id="30" name="TextBox 29">
            <a:extLst>
              <a:ext uri="{FF2B5EF4-FFF2-40B4-BE49-F238E27FC236}">
                <a16:creationId xmlns:a16="http://schemas.microsoft.com/office/drawing/2014/main" id="{A3C6751B-7676-FB11-6CF9-E5ADE91B4556}"/>
              </a:ext>
            </a:extLst>
          </p:cNvPr>
          <p:cNvSpPr txBox="1"/>
          <p:nvPr/>
        </p:nvSpPr>
        <p:spPr>
          <a:xfrm>
            <a:off x="3936862" y="692777"/>
            <a:ext cx="6097772" cy="369332"/>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rPr>
              <a:t>Each month,  our content reaches</a:t>
            </a:r>
          </a:p>
        </p:txBody>
      </p:sp>
      <p:sp>
        <p:nvSpPr>
          <p:cNvPr id="31" name="Rounded Rectangle 9">
            <a:extLst>
              <a:ext uri="{FF2B5EF4-FFF2-40B4-BE49-F238E27FC236}">
                <a16:creationId xmlns:a16="http://schemas.microsoft.com/office/drawing/2014/main" id="{6CF6456F-409F-9FB2-0C94-0FA6765C8955}"/>
              </a:ext>
            </a:extLst>
          </p:cNvPr>
          <p:cNvSpPr/>
          <p:nvPr/>
        </p:nvSpPr>
        <p:spPr>
          <a:xfrm>
            <a:off x="8848420" y="2273894"/>
            <a:ext cx="3188137" cy="1317743"/>
          </a:xfrm>
          <a:prstGeom prst="roundRect">
            <a:avLst>
              <a:gd name="adj" fmla="val 8357"/>
            </a:avLst>
          </a:prstGeom>
          <a:solidFill>
            <a:srgbClr val="ECECFE"/>
          </a:solidFill>
          <a:ln w="25400" cap="flat" cmpd="sng" algn="ctr">
            <a:solidFill>
              <a:srgbClr val="FFFFFF"/>
            </a:solidFill>
            <a:prstDash val="solid"/>
            <a:miter lim="800000"/>
          </a:ln>
          <a:effectLst/>
        </p:spPr>
        <p:txBody>
          <a:bodyPr lIns="18288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800" b="0" i="0" u="none" strike="noStrike" kern="0" cap="none" spc="0" normalizeH="0" baseline="0" noProof="0">
                <a:ln>
                  <a:noFill/>
                </a:ln>
                <a:solidFill>
                  <a:srgbClr val="100FCF"/>
                </a:solidFill>
                <a:effectLst/>
                <a:uLnTx/>
                <a:uFillTx/>
                <a:latin typeface="Grandview"/>
                <a:ea typeface="+mn-ea"/>
                <a:cs typeface="+mn-cs"/>
              </a:rPr>
              <a:t>38.6M</a:t>
            </a:r>
            <a:endParaRPr kumimoji="0" lang="en-US" sz="4400" b="0" i="0" u="none" strike="noStrike" kern="0" cap="none" spc="0" normalizeH="0" baseline="0" noProof="0">
              <a:ln>
                <a:noFill/>
              </a:ln>
              <a:solidFill>
                <a:srgbClr val="100FCF"/>
              </a:solidFill>
              <a:effectLst/>
              <a:uLnTx/>
              <a:uFillTx/>
              <a:latin typeface="Grandview"/>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444444"/>
                </a:solidFill>
                <a:effectLst/>
                <a:uLnTx/>
                <a:uFillTx/>
                <a:latin typeface="Grandview"/>
                <a:ea typeface="+mn-ea"/>
                <a:cs typeface="+mn-cs"/>
              </a:rPr>
              <a:t>Technology Decision Makers</a:t>
            </a:r>
            <a:br>
              <a:rPr kumimoji="0" lang="en-US" sz="1400" b="0" i="0" u="none" strike="noStrike" kern="0" cap="none" spc="0" normalizeH="0" baseline="0" noProof="0">
                <a:ln>
                  <a:noFill/>
                </a:ln>
                <a:solidFill>
                  <a:srgbClr val="444444"/>
                </a:solidFill>
                <a:effectLst/>
                <a:uLnTx/>
                <a:uFillTx/>
                <a:latin typeface="Grandview"/>
                <a:ea typeface="+mn-ea"/>
                <a:cs typeface="+mn-cs"/>
              </a:rPr>
            </a:br>
            <a:endParaRPr kumimoji="0" lang="en-US" sz="1400" b="0" i="0" u="none" strike="noStrike" kern="0" cap="none" spc="0" normalizeH="0" baseline="0" noProof="0">
              <a:ln>
                <a:noFill/>
              </a:ln>
              <a:solidFill>
                <a:srgbClr val="444444"/>
              </a:solidFill>
              <a:effectLst/>
              <a:uLnTx/>
              <a:uFillTx/>
              <a:latin typeface="Grandview"/>
              <a:ea typeface="+mn-ea"/>
              <a:cs typeface="+mn-cs"/>
            </a:endParaRPr>
          </a:p>
        </p:txBody>
      </p:sp>
      <p:sp>
        <p:nvSpPr>
          <p:cNvPr id="32" name="Rounded Rectangle 9">
            <a:extLst>
              <a:ext uri="{FF2B5EF4-FFF2-40B4-BE49-F238E27FC236}">
                <a16:creationId xmlns:a16="http://schemas.microsoft.com/office/drawing/2014/main" id="{D1572900-7427-411D-3593-28157ADBE4E1}"/>
              </a:ext>
            </a:extLst>
          </p:cNvPr>
          <p:cNvSpPr/>
          <p:nvPr/>
        </p:nvSpPr>
        <p:spPr>
          <a:xfrm>
            <a:off x="8868568" y="5196695"/>
            <a:ext cx="3188137" cy="1207295"/>
          </a:xfrm>
          <a:prstGeom prst="roundRect">
            <a:avLst>
              <a:gd name="adj" fmla="val 11770"/>
            </a:avLst>
          </a:prstGeom>
          <a:solidFill>
            <a:srgbClr val="ECECFE"/>
          </a:solidFill>
          <a:ln w="25400" cap="flat" cmpd="sng" algn="ctr">
            <a:solidFill>
              <a:srgbClr val="FFFFFF"/>
            </a:solidFill>
            <a:prstDash val="solid"/>
            <a:miter lim="800000"/>
          </a:ln>
          <a:effectLst/>
        </p:spPr>
        <p:txBody>
          <a:bodyPr lIns="18288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800" b="0" i="0" u="none" strike="noStrike" kern="0" cap="none" spc="0" normalizeH="0" baseline="0" noProof="0">
                <a:ln>
                  <a:noFill/>
                </a:ln>
                <a:solidFill>
                  <a:srgbClr val="100FCF"/>
                </a:solidFill>
                <a:effectLst/>
                <a:uLnTx/>
                <a:uFillTx/>
                <a:latin typeface="Grandview"/>
                <a:ea typeface="+mn-ea"/>
                <a:cs typeface="+mn-cs"/>
              </a:rPr>
              <a:t>2.5M</a:t>
            </a:r>
            <a:endParaRPr kumimoji="0" lang="en-US" sz="4400" b="0" i="0" u="none" strike="noStrike" kern="0" cap="none" spc="0" normalizeH="0" baseline="0" noProof="0">
              <a:ln>
                <a:noFill/>
              </a:ln>
              <a:solidFill>
                <a:srgbClr val="100FCF"/>
              </a:solidFill>
              <a:effectLst/>
              <a:uLnTx/>
              <a:uFillTx/>
              <a:latin typeface="Grandview"/>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444444"/>
                </a:solidFill>
                <a:effectLst/>
                <a:uLnTx/>
                <a:uFillTx/>
                <a:latin typeface="Grandview"/>
                <a:ea typeface="+mn-ea"/>
                <a:cs typeface="+mn-cs"/>
              </a:rPr>
              <a:t>C-Suite</a:t>
            </a:r>
            <a:endParaRPr kumimoji="0" lang="en-US" sz="1100" b="0" i="0" u="none" strike="noStrike" kern="0" cap="none" spc="0" normalizeH="0" baseline="0" noProof="0">
              <a:ln>
                <a:noFill/>
              </a:ln>
              <a:solidFill>
                <a:srgbClr val="FFFFFF">
                  <a:lumMod val="50000"/>
                </a:srgbClr>
              </a:solidFill>
              <a:effectLst/>
              <a:uLnTx/>
              <a:uFillTx/>
              <a:latin typeface="Grandview"/>
              <a:ea typeface="+mn-ea"/>
              <a:cs typeface="+mn-cs"/>
            </a:endParaRPr>
          </a:p>
        </p:txBody>
      </p:sp>
      <p:sp>
        <p:nvSpPr>
          <p:cNvPr id="33" name="Rounded Rectangle 9">
            <a:extLst>
              <a:ext uri="{FF2B5EF4-FFF2-40B4-BE49-F238E27FC236}">
                <a16:creationId xmlns:a16="http://schemas.microsoft.com/office/drawing/2014/main" id="{77BCB33C-4146-F690-9564-A3020E8A7B93}"/>
              </a:ext>
            </a:extLst>
          </p:cNvPr>
          <p:cNvSpPr/>
          <p:nvPr/>
        </p:nvSpPr>
        <p:spPr>
          <a:xfrm>
            <a:off x="8859843" y="3735294"/>
            <a:ext cx="3182976" cy="1317744"/>
          </a:xfrm>
          <a:prstGeom prst="roundRect">
            <a:avLst/>
          </a:prstGeom>
          <a:solidFill>
            <a:srgbClr val="ECECFE"/>
          </a:solidFill>
          <a:ln w="25400" cap="flat" cmpd="sng" algn="ctr">
            <a:solidFill>
              <a:srgbClr val="FFFFFF"/>
            </a:solidFill>
            <a:prstDash val="solid"/>
            <a:miter lim="800000"/>
          </a:ln>
          <a:effectLst/>
        </p:spPr>
        <p:txBody>
          <a:bodyPr lIns="18288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800" b="0" i="0" u="none" strike="noStrike" kern="0" cap="none" spc="0" normalizeH="0" baseline="0" noProof="0">
                <a:ln>
                  <a:noFill/>
                </a:ln>
                <a:solidFill>
                  <a:srgbClr val="100FCF"/>
                </a:solidFill>
                <a:effectLst/>
                <a:uLnTx/>
                <a:uFillTx/>
                <a:latin typeface="Grandview"/>
                <a:ea typeface="+mn-ea"/>
                <a:cs typeface="+mn-cs"/>
              </a:rPr>
              <a:t>44.9M</a:t>
            </a:r>
            <a:endParaRPr kumimoji="0" lang="en-US" sz="4400" b="0" i="0" u="none" strike="noStrike" kern="0" cap="none" spc="0" normalizeH="0" baseline="0" noProof="0">
              <a:ln>
                <a:noFill/>
              </a:ln>
              <a:solidFill>
                <a:srgbClr val="100FCF"/>
              </a:solidFill>
              <a:effectLst/>
              <a:uLnTx/>
              <a:uFillTx/>
              <a:latin typeface="Grandview"/>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444444"/>
                </a:solidFill>
                <a:effectLst/>
                <a:uLnTx/>
                <a:uFillTx/>
                <a:latin typeface="Grandview"/>
                <a:ea typeface="+mn-ea"/>
                <a:cs typeface="+mn-cs"/>
              </a:rPr>
              <a:t>Small Business Owners</a:t>
            </a:r>
          </a:p>
        </p:txBody>
      </p:sp>
      <p:sp>
        <p:nvSpPr>
          <p:cNvPr id="34" name="TextBox 33">
            <a:extLst>
              <a:ext uri="{FF2B5EF4-FFF2-40B4-BE49-F238E27FC236}">
                <a16:creationId xmlns:a16="http://schemas.microsoft.com/office/drawing/2014/main" id="{7A1A0E19-5533-DB40-A8F4-B7F456D02348}"/>
              </a:ext>
            </a:extLst>
          </p:cNvPr>
          <p:cNvSpPr txBox="1"/>
          <p:nvPr/>
        </p:nvSpPr>
        <p:spPr>
          <a:xfrm>
            <a:off x="9082409" y="558343"/>
            <a:ext cx="872034" cy="251031"/>
          </a:xfrm>
          <a:prstGeom prst="rect">
            <a:avLst/>
          </a:prstGeom>
          <a:noFill/>
        </p:spPr>
        <p:txBody>
          <a:bodyPr wrap="none" lIns="0" tIns="45720" rIns="0" bIns="45720" rtlCol="0">
            <a:spAutoFit/>
          </a:bodyPr>
          <a:lstStyle/>
          <a:p>
            <a:pPr marL="0" marR="0" lvl="0" indent="0" defTabSz="914400" eaLnBrk="1" fontAlgn="auto" latinLnBrk="0" hangingPunct="1">
              <a:lnSpc>
                <a:spcPct val="11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5857D7">
                    <a:lumMod val="20000"/>
                    <a:lumOff val="80000"/>
                  </a:srgbClr>
                </a:solidFill>
                <a:effectLst/>
                <a:uLnTx/>
                <a:uFillTx/>
              </a:rPr>
              <a:t>HHs per month</a:t>
            </a:r>
          </a:p>
        </p:txBody>
      </p:sp>
      <p:sp>
        <p:nvSpPr>
          <p:cNvPr id="2" name="Rectangle 1">
            <a:extLst>
              <a:ext uri="{FF2B5EF4-FFF2-40B4-BE49-F238E27FC236}">
                <a16:creationId xmlns:a16="http://schemas.microsoft.com/office/drawing/2014/main" id="{288372EB-0216-98A1-A3FB-BE8B5DFE65D2}"/>
              </a:ext>
            </a:extLst>
          </p:cNvPr>
          <p:cNvSpPr/>
          <p:nvPr/>
        </p:nvSpPr>
        <p:spPr>
          <a:xfrm>
            <a:off x="8413423" y="565610"/>
            <a:ext cx="2914148" cy="62042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200" dirty="0"/>
              <a:t>Consult Audience Insights tool or I&amp;M for latest B2B audience segments</a:t>
            </a:r>
          </a:p>
        </p:txBody>
      </p:sp>
    </p:spTree>
    <p:extLst>
      <p:ext uri="{BB962C8B-B14F-4D97-AF65-F5344CB8AC3E}">
        <p14:creationId xmlns:p14="http://schemas.microsoft.com/office/powerpoint/2010/main" val="1896489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9719CBB-5E0F-81F3-66B4-D6ABC072B30D}"/>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7AB7D73-C691-8B39-C1E6-08BC441CF08C}"/>
              </a:ext>
            </a:extLst>
          </p:cNvPr>
          <p:cNvSpPr txBox="1">
            <a:spLocks/>
          </p:cNvSpPr>
          <p:nvPr/>
        </p:nvSpPr>
        <p:spPr>
          <a:xfrm>
            <a:off x="11544300" y="6488884"/>
            <a:ext cx="495300" cy="228600"/>
          </a:xfrm>
          <a:prstGeom prst="rect">
            <a:avLst/>
          </a:prstGeom>
        </p:spPr>
        <p:txBody>
          <a:bodyPr vert="horz" lIns="0" tIns="0" rIns="0" bIns="0" rtlCol="0" anchor="b" anchorCtr="0">
            <a:noAutofit/>
          </a:bodyPr>
          <a:lstStyle>
            <a:defPPr>
              <a:defRPr lang="en-US"/>
            </a:defPPr>
            <a:lvl1pPr marL="0" algn="l" defTabSz="914400" rtl="0" eaLnBrk="1" latinLnBrk="0" hangingPunct="1">
              <a:defRPr sz="7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59F4C2C2-D810-4C4F-B43D-1CC8DBDFC0E5}" type="slidenum">
              <a:rPr lang="en-US" smtClean="0">
                <a:solidFill>
                  <a:srgbClr val="000000"/>
                </a:solidFill>
                <a:latin typeface="Grandview"/>
              </a:rPr>
              <a:pPr algn="r">
                <a:defRPr/>
              </a:pPr>
              <a:t>16</a:t>
            </a:fld>
            <a:endParaRPr lang="en-US">
              <a:solidFill>
                <a:srgbClr val="000000"/>
              </a:solidFill>
              <a:latin typeface="Grandview"/>
            </a:endParaRPr>
          </a:p>
        </p:txBody>
      </p:sp>
      <p:sp>
        <p:nvSpPr>
          <p:cNvPr id="62" name="Rounded Rectangle 61">
            <a:extLst>
              <a:ext uri="{FF2B5EF4-FFF2-40B4-BE49-F238E27FC236}">
                <a16:creationId xmlns:a16="http://schemas.microsoft.com/office/drawing/2014/main" id="{EF2879F3-4554-AE14-30C3-591B7C43D21B}"/>
              </a:ext>
            </a:extLst>
          </p:cNvPr>
          <p:cNvSpPr/>
          <p:nvPr/>
        </p:nvSpPr>
        <p:spPr>
          <a:xfrm>
            <a:off x="1443270" y="4286251"/>
            <a:ext cx="9342371" cy="2285999"/>
          </a:xfrm>
          <a:prstGeom prst="roundRect">
            <a:avLst>
              <a:gd name="adj" fmla="val 6638"/>
            </a:avLst>
          </a:prstGeom>
          <a:solidFill>
            <a:srgbClr val="FFFFFF"/>
          </a:solidFill>
          <a:ln w="12700" cap="flat" cmpd="sng" algn="ctr">
            <a:solidFill>
              <a:schemeClr val="accent2"/>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a:ln>
                <a:noFill/>
              </a:ln>
              <a:solidFill>
                <a:srgbClr val="32AEE6">
                  <a:lumMod val="50000"/>
                </a:srgbClr>
              </a:solidFill>
              <a:effectLst/>
              <a:uLnTx/>
              <a:uFillTx/>
              <a:latin typeface="Grandview"/>
              <a:ea typeface="+mn-ea"/>
              <a:cs typeface="+mn-cs"/>
            </a:endParaRPr>
          </a:p>
        </p:txBody>
      </p:sp>
      <p:sp>
        <p:nvSpPr>
          <p:cNvPr id="63" name="Rounded Rectangle 62">
            <a:extLst>
              <a:ext uri="{FF2B5EF4-FFF2-40B4-BE49-F238E27FC236}">
                <a16:creationId xmlns:a16="http://schemas.microsoft.com/office/drawing/2014/main" id="{3D48BEED-D9C4-22EC-38BD-94E6158F6165}"/>
              </a:ext>
            </a:extLst>
          </p:cNvPr>
          <p:cNvSpPr/>
          <p:nvPr/>
        </p:nvSpPr>
        <p:spPr>
          <a:xfrm>
            <a:off x="1430986" y="1571625"/>
            <a:ext cx="2209439" cy="1678569"/>
          </a:xfrm>
          <a:prstGeom prst="roundRect">
            <a:avLst>
              <a:gd name="adj" fmla="val 8608"/>
            </a:avLst>
          </a:prstGeom>
          <a:solidFill>
            <a:schemeClr val="accent1">
              <a:lumMod val="40000"/>
              <a:lumOff val="60000"/>
              <a:alpha val="90000"/>
            </a:schemeClr>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0000"/>
                </a:solidFill>
                <a:effectLst/>
                <a:uLnTx/>
                <a:uFillTx/>
                <a:latin typeface="Grandview"/>
                <a:ea typeface="+mn-ea"/>
                <a:cs typeface="Arial" panose="020B0604020202020204" pitchFamily="34" charset="0"/>
              </a:rPr>
              <a:t>Business Decision Makers</a:t>
            </a:r>
          </a:p>
        </p:txBody>
      </p:sp>
      <p:sp>
        <p:nvSpPr>
          <p:cNvPr id="64" name="Rounded Rectangle 63">
            <a:extLst>
              <a:ext uri="{FF2B5EF4-FFF2-40B4-BE49-F238E27FC236}">
                <a16:creationId xmlns:a16="http://schemas.microsoft.com/office/drawing/2014/main" id="{D44DC7B0-93E1-992D-57BF-7ED0A8543AD4}"/>
              </a:ext>
            </a:extLst>
          </p:cNvPr>
          <p:cNvSpPr/>
          <p:nvPr/>
        </p:nvSpPr>
        <p:spPr>
          <a:xfrm>
            <a:off x="3814786" y="1571625"/>
            <a:ext cx="2209439" cy="1678569"/>
          </a:xfrm>
          <a:prstGeom prst="roundRect">
            <a:avLst>
              <a:gd name="adj" fmla="val 9192"/>
            </a:avLst>
          </a:prstGeom>
          <a:solidFill>
            <a:schemeClr val="accent1">
              <a:lumMod val="40000"/>
              <a:lumOff val="60000"/>
              <a:alpha val="90000"/>
            </a:schemeClr>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0000"/>
                </a:solidFill>
                <a:effectLst/>
                <a:uLnTx/>
                <a:uFillTx/>
                <a:latin typeface="Grandview"/>
                <a:ea typeface="+mn-ea"/>
                <a:cs typeface="Arial" panose="020B0604020202020204" pitchFamily="34" charset="0"/>
              </a:rPr>
              <a:t>Small Business Owners</a:t>
            </a:r>
          </a:p>
        </p:txBody>
      </p:sp>
      <p:sp>
        <p:nvSpPr>
          <p:cNvPr id="65" name="TextBox 64">
            <a:extLst>
              <a:ext uri="{FF2B5EF4-FFF2-40B4-BE49-F238E27FC236}">
                <a16:creationId xmlns:a16="http://schemas.microsoft.com/office/drawing/2014/main" id="{AE65D330-13BD-0D4E-0C7C-12E5881DF5B5}"/>
              </a:ext>
            </a:extLst>
          </p:cNvPr>
          <p:cNvSpPr txBox="1"/>
          <p:nvPr/>
        </p:nvSpPr>
        <p:spPr>
          <a:xfrm>
            <a:off x="407779" y="3936813"/>
            <a:ext cx="789823" cy="553998"/>
          </a:xfrm>
          <a:prstGeom prst="rect">
            <a:avLst/>
          </a:prstGeom>
          <a:noFill/>
        </p:spPr>
        <p:txBody>
          <a:bodyPr wrap="square" lIns="0" rIns="0" rtlCol="0">
            <a:spAutoFit/>
          </a:bodyPr>
          <a:lstStyle/>
          <a:p>
            <a:pPr algn="r">
              <a:defRPr/>
            </a:pPr>
            <a:r>
              <a:rPr lang="en-US" sz="1000" dirty="0">
                <a:solidFill>
                  <a:srgbClr val="444444"/>
                </a:solidFill>
                <a:cs typeface="Arial" panose="020B0604020202020204" pitchFamily="34" charset="0"/>
              </a:rPr>
              <a:t>What Are They Watching?</a:t>
            </a:r>
            <a:endParaRPr lang="en-US" sz="1000" i="1" dirty="0">
              <a:solidFill>
                <a:srgbClr val="444444"/>
              </a:solidFill>
              <a:cs typeface="Arial" panose="020B0604020202020204" pitchFamily="34" charset="0"/>
            </a:endParaRPr>
          </a:p>
        </p:txBody>
      </p:sp>
      <p:sp>
        <p:nvSpPr>
          <p:cNvPr id="66" name="Title 1">
            <a:extLst>
              <a:ext uri="{FF2B5EF4-FFF2-40B4-BE49-F238E27FC236}">
                <a16:creationId xmlns:a16="http://schemas.microsoft.com/office/drawing/2014/main" id="{48F6BE3E-BCC7-FD9D-A35A-DF372B70948D}"/>
              </a:ext>
            </a:extLst>
          </p:cNvPr>
          <p:cNvSpPr txBox="1">
            <a:spLocks/>
          </p:cNvSpPr>
          <p:nvPr/>
        </p:nvSpPr>
        <p:spPr>
          <a:xfrm>
            <a:off x="1465090" y="628720"/>
            <a:ext cx="9320551" cy="804445"/>
          </a:xfrm>
          <a:prstGeom prst="rect">
            <a:avLst/>
          </a:prstGeom>
        </p:spPr>
        <p:txBody>
          <a:bodyPr vert="horz" lIns="0" tIns="0" rIns="0" bIns="0" rtlCol="0" anchor="t" anchorCtr="0">
            <a:noAutofit/>
          </a:bodyPr>
          <a:lstStyle>
            <a:lvl1pPr algn="l" defTabSz="914400" rtl="0" eaLnBrk="1" latinLnBrk="0" hangingPunct="1">
              <a:lnSpc>
                <a:spcPct val="80000"/>
              </a:lnSpc>
              <a:spcBef>
                <a:spcPct val="0"/>
              </a:spcBef>
              <a:buNone/>
              <a:defRPr sz="2800" b="1" kern="1200" spc="-100" baseline="0">
                <a:solidFill>
                  <a:schemeClr val="tx2"/>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Grandview"/>
                <a:ea typeface="+mj-ea"/>
                <a:cs typeface="+mj-cs"/>
              </a:rPr>
              <a:t>This data-driven approach allows them to find nuanced audiences wherever &amp; whatever they are watching</a:t>
            </a:r>
          </a:p>
        </p:txBody>
      </p:sp>
      <p:pic>
        <p:nvPicPr>
          <p:cNvPr id="67" name="Picture 66" descr="A black background with a black square&#10;&#10;Description automatically generated with medium confidence">
            <a:extLst>
              <a:ext uri="{FF2B5EF4-FFF2-40B4-BE49-F238E27FC236}">
                <a16:creationId xmlns:a16="http://schemas.microsoft.com/office/drawing/2014/main" id="{4965AE57-9F49-4D00-207A-D7A40A528C9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5032" t="17797" r="5032" b="17794"/>
          <a:stretch/>
        </p:blipFill>
        <p:spPr>
          <a:xfrm>
            <a:off x="1838438" y="4601388"/>
            <a:ext cx="1266576" cy="243094"/>
          </a:xfrm>
          <a:prstGeom prst="rect">
            <a:avLst/>
          </a:prstGeom>
        </p:spPr>
      </p:pic>
      <p:pic>
        <p:nvPicPr>
          <p:cNvPr id="68" name="Picture 2">
            <a:extLst>
              <a:ext uri="{FF2B5EF4-FFF2-40B4-BE49-F238E27FC236}">
                <a16:creationId xmlns:a16="http://schemas.microsoft.com/office/drawing/2014/main" id="{E62213B5-D5D6-C551-7BC5-B1C3F3B2EC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3482" y="4571375"/>
            <a:ext cx="733049" cy="278904"/>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24" descr="The Today Show (aka Today ) (NBC) Logo PNG Vector (EPS) Free Download">
            <a:extLst>
              <a:ext uri="{FF2B5EF4-FFF2-40B4-BE49-F238E27FC236}">
                <a16:creationId xmlns:a16="http://schemas.microsoft.com/office/drawing/2014/main" id="{8E4D06EE-201B-83CA-A3C3-20A2198C91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38364" y="5209039"/>
            <a:ext cx="612346" cy="467424"/>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32">
            <a:extLst>
              <a:ext uri="{FF2B5EF4-FFF2-40B4-BE49-F238E27FC236}">
                <a16:creationId xmlns:a16="http://schemas.microsoft.com/office/drawing/2014/main" id="{7ACD0010-F486-5C5B-BAB6-EE22EF48210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14596" y="5219035"/>
            <a:ext cx="861356" cy="490973"/>
          </a:xfrm>
          <a:prstGeom prst="rect">
            <a:avLst/>
          </a:prstGeom>
          <a:noFill/>
          <a:extLst>
            <a:ext uri="{909E8E84-426E-40DD-AFC4-6F175D3DCCD1}">
              <a14:hiddenFill xmlns:a14="http://schemas.microsoft.com/office/drawing/2010/main">
                <a:solidFill>
                  <a:srgbClr val="FFFFFF"/>
                </a:solidFill>
              </a14:hiddenFill>
            </a:ext>
          </a:extLst>
        </p:spPr>
      </p:pic>
      <p:pic>
        <p:nvPicPr>
          <p:cNvPr id="71" name="Graphic 70">
            <a:extLst>
              <a:ext uri="{FF2B5EF4-FFF2-40B4-BE49-F238E27FC236}">
                <a16:creationId xmlns:a16="http://schemas.microsoft.com/office/drawing/2014/main" id="{E272A721-3E4D-3A28-5B6C-00C2B9D7C2A8}"/>
              </a:ext>
            </a:extLst>
          </p:cNvPr>
          <p:cNvPicPr>
            <a:picLocks noChangeAspect="1"/>
          </p:cNvPicPr>
          <p:nvPr/>
        </p:nvPicPr>
        <p:blipFill rotWithShape="1">
          <a:blip cstate="hqprint">
            <a:extLst>
              <a:ext uri="{28A0092B-C50C-407E-A947-70E740481C1C}">
                <a14:useLocalDpi xmlns:a14="http://schemas.microsoft.com/office/drawing/2010/main"/>
              </a:ext>
              <a:ext uri="{96DAC541-7B7A-43D3-8B79-37D633B846F1}">
                <asvg:svgBlip xmlns:asvg="http://schemas.microsoft.com/office/drawing/2016/SVG/main" r:embed="rId7"/>
              </a:ext>
            </a:extLst>
          </a:blip>
          <a:srcRect l="41520" t="43735" r="43733" b="44082"/>
          <a:stretch/>
        </p:blipFill>
        <p:spPr>
          <a:xfrm>
            <a:off x="6307210" y="5270460"/>
            <a:ext cx="811594" cy="377132"/>
          </a:xfrm>
          <a:prstGeom prst="rect">
            <a:avLst/>
          </a:prstGeom>
        </p:spPr>
      </p:pic>
      <p:pic>
        <p:nvPicPr>
          <p:cNvPr id="72" name="Picture 71" descr="Shape&#10;&#10;Description automatically generated with medium confidence">
            <a:extLst>
              <a:ext uri="{FF2B5EF4-FFF2-40B4-BE49-F238E27FC236}">
                <a16:creationId xmlns:a16="http://schemas.microsoft.com/office/drawing/2014/main" id="{093AD49C-7A05-36CD-3534-2FC191DEBB7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84769" y="6076679"/>
            <a:ext cx="1147951" cy="184784"/>
          </a:xfrm>
          <a:prstGeom prst="rect">
            <a:avLst/>
          </a:prstGeom>
        </p:spPr>
      </p:pic>
      <p:pic>
        <p:nvPicPr>
          <p:cNvPr id="73" name="Picture 32" descr="Yellowstone | Logopedia | Fandom">
            <a:extLst>
              <a:ext uri="{FF2B5EF4-FFF2-40B4-BE49-F238E27FC236}">
                <a16:creationId xmlns:a16="http://schemas.microsoft.com/office/drawing/2014/main" id="{1461B45A-7CB7-24AB-E890-EDB76D1D9236}"/>
              </a:ext>
            </a:extLst>
          </p:cNvPr>
          <p:cNvPicPr>
            <a:picLocks noChangeAspect="1" noChangeArrowheads="1"/>
          </p:cNvPicPr>
          <p:nvPr/>
        </p:nvPicPr>
        <p:blipFill rotWithShape="1">
          <a:blip r:embed="rId9" cstate="hqprint">
            <a:extLst>
              <a:ext uri="{BEBA8EAE-BF5A-486C-A8C5-ECC9F3942E4B}">
                <a14:imgProps xmlns:a14="http://schemas.microsoft.com/office/drawing/2010/main">
                  <a14:imgLayer r:embed="rId10">
                    <a14:imgEffect>
                      <a14:brightnessContrast contrast="20000"/>
                    </a14:imgEffect>
                  </a14:imgLayer>
                </a14:imgProps>
              </a:ext>
              <a:ext uri="{28A0092B-C50C-407E-A947-70E740481C1C}">
                <a14:useLocalDpi xmlns:a14="http://schemas.microsoft.com/office/drawing/2010/main"/>
              </a:ext>
            </a:extLst>
          </a:blip>
          <a:srcRect t="34343" b="35140"/>
          <a:stretch/>
        </p:blipFill>
        <p:spPr bwMode="auto">
          <a:xfrm>
            <a:off x="9109505" y="6026478"/>
            <a:ext cx="1486955" cy="175836"/>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73">
            <a:extLst>
              <a:ext uri="{FF2B5EF4-FFF2-40B4-BE49-F238E27FC236}">
                <a16:creationId xmlns:a16="http://schemas.microsoft.com/office/drawing/2014/main" id="{00111C6C-70D9-2F61-36D1-85EFF5B2ACB2}"/>
              </a:ext>
            </a:extLst>
          </p:cNvPr>
          <p:cNvPicPr>
            <a:picLocks noChangeAspect="1"/>
          </p:cNvPicPr>
          <p:nvPr/>
        </p:nvPicPr>
        <p:blipFill>
          <a:blip r:embed="rId11"/>
          <a:stretch>
            <a:fillRect/>
          </a:stretch>
        </p:blipFill>
        <p:spPr>
          <a:xfrm>
            <a:off x="6354480" y="4580487"/>
            <a:ext cx="1184008" cy="243094"/>
          </a:xfrm>
          <a:prstGeom prst="rect">
            <a:avLst/>
          </a:prstGeom>
        </p:spPr>
      </p:pic>
      <p:sp>
        <p:nvSpPr>
          <p:cNvPr id="75" name="Rounded Rectangle 31">
            <a:extLst>
              <a:ext uri="{FF2B5EF4-FFF2-40B4-BE49-F238E27FC236}">
                <a16:creationId xmlns:a16="http://schemas.microsoft.com/office/drawing/2014/main" id="{DDC7A8CD-7324-CBA3-4FF3-3010B7DDBF16}"/>
              </a:ext>
            </a:extLst>
          </p:cNvPr>
          <p:cNvSpPr/>
          <p:nvPr/>
        </p:nvSpPr>
        <p:spPr>
          <a:xfrm>
            <a:off x="6198586" y="1562105"/>
            <a:ext cx="2209439" cy="1678569"/>
          </a:xfrm>
          <a:prstGeom prst="roundRect">
            <a:avLst>
              <a:gd name="adj" fmla="val 6451"/>
            </a:avLst>
          </a:prstGeom>
          <a:solidFill>
            <a:schemeClr val="accent1">
              <a:lumMod val="40000"/>
              <a:lumOff val="60000"/>
              <a:alpha val="90000"/>
            </a:schemeClr>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a:ln>
                  <a:noFill/>
                </a:ln>
                <a:solidFill>
                  <a:srgbClr val="000000"/>
                </a:solidFill>
                <a:effectLst/>
                <a:uLnTx/>
                <a:uFillTx/>
                <a:latin typeface="Grandview"/>
                <a:ea typeface="+mn-ea"/>
                <a:cs typeface="Arial" panose="020B0604020202020204" pitchFamily="34" charset="0"/>
              </a:rPr>
              <a:t>C-Suite Executives</a:t>
            </a:r>
          </a:p>
        </p:txBody>
      </p:sp>
      <p:sp>
        <p:nvSpPr>
          <p:cNvPr id="76" name="Rounded Rectangle 31">
            <a:extLst>
              <a:ext uri="{FF2B5EF4-FFF2-40B4-BE49-F238E27FC236}">
                <a16:creationId xmlns:a16="http://schemas.microsoft.com/office/drawing/2014/main" id="{37F5F9AF-90C1-6E90-EB48-5484424929B8}"/>
              </a:ext>
            </a:extLst>
          </p:cNvPr>
          <p:cNvSpPr/>
          <p:nvPr/>
        </p:nvSpPr>
        <p:spPr>
          <a:xfrm>
            <a:off x="8582386" y="1571625"/>
            <a:ext cx="2209439" cy="1678569"/>
          </a:xfrm>
          <a:prstGeom prst="roundRect">
            <a:avLst>
              <a:gd name="adj" fmla="val 6001"/>
            </a:avLst>
          </a:prstGeom>
          <a:solidFill>
            <a:schemeClr val="accent1">
              <a:lumMod val="40000"/>
              <a:lumOff val="60000"/>
              <a:alpha val="90000"/>
            </a:schemeClr>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a:ln>
                  <a:noFill/>
                </a:ln>
                <a:solidFill>
                  <a:srgbClr val="000000"/>
                </a:solidFill>
                <a:effectLst/>
                <a:uLnTx/>
                <a:uFillTx/>
                <a:latin typeface="Grandview"/>
                <a:ea typeface="+mn-ea"/>
                <a:cs typeface="Arial" panose="020B0604020202020204" pitchFamily="34" charset="0"/>
              </a:rPr>
              <a:t>Sales &amp; Marketers</a:t>
            </a:r>
          </a:p>
        </p:txBody>
      </p:sp>
      <p:sp>
        <p:nvSpPr>
          <p:cNvPr id="77" name="Rounded Rectangle 41">
            <a:extLst>
              <a:ext uri="{FF2B5EF4-FFF2-40B4-BE49-F238E27FC236}">
                <a16:creationId xmlns:a16="http://schemas.microsoft.com/office/drawing/2014/main" id="{B5A495A0-BFD1-F90A-B66B-ACC38E53DEBC}"/>
              </a:ext>
            </a:extLst>
          </p:cNvPr>
          <p:cNvSpPr/>
          <p:nvPr/>
        </p:nvSpPr>
        <p:spPr>
          <a:xfrm>
            <a:off x="3812466" y="3333556"/>
            <a:ext cx="2211759" cy="817026"/>
          </a:xfrm>
          <a:prstGeom prst="roundRect">
            <a:avLst>
              <a:gd name="adj" fmla="val 14644"/>
            </a:avLst>
          </a:prstGeom>
          <a:solidFill>
            <a:srgbClr val="FFFFFF"/>
          </a:solidFill>
          <a:ln w="12700" cap="flat" cmpd="sng" algn="ctr">
            <a:solidFill>
              <a:schemeClr val="accent2"/>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a:ln>
                <a:noFill/>
              </a:ln>
              <a:solidFill>
                <a:srgbClr val="32AEE6">
                  <a:lumMod val="50000"/>
                </a:srgbClr>
              </a:solidFill>
              <a:effectLst/>
              <a:uLnTx/>
              <a:uFillTx/>
              <a:latin typeface="Grandview"/>
              <a:ea typeface="+mn-ea"/>
              <a:cs typeface="+mn-cs"/>
            </a:endParaRPr>
          </a:p>
        </p:txBody>
      </p:sp>
      <p:sp>
        <p:nvSpPr>
          <p:cNvPr id="78" name="Rounded Rectangle 41">
            <a:extLst>
              <a:ext uri="{FF2B5EF4-FFF2-40B4-BE49-F238E27FC236}">
                <a16:creationId xmlns:a16="http://schemas.microsoft.com/office/drawing/2014/main" id="{4688CC12-ECF3-C0D4-5F64-3DEC30C7A3B4}"/>
              </a:ext>
            </a:extLst>
          </p:cNvPr>
          <p:cNvSpPr/>
          <p:nvPr/>
        </p:nvSpPr>
        <p:spPr>
          <a:xfrm>
            <a:off x="6204772" y="3333556"/>
            <a:ext cx="2203254" cy="817026"/>
          </a:xfrm>
          <a:prstGeom prst="roundRect">
            <a:avLst>
              <a:gd name="adj" fmla="val 15798"/>
            </a:avLst>
          </a:prstGeom>
          <a:solidFill>
            <a:srgbClr val="FFFFFF"/>
          </a:solidFill>
          <a:ln w="12700" cap="flat" cmpd="sng" algn="ctr">
            <a:solidFill>
              <a:schemeClr val="accent2"/>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a:ln>
                <a:noFill/>
              </a:ln>
              <a:solidFill>
                <a:srgbClr val="32AEE6">
                  <a:lumMod val="50000"/>
                </a:srgbClr>
              </a:solidFill>
              <a:effectLst/>
              <a:uLnTx/>
              <a:uFillTx/>
              <a:latin typeface="Grandview"/>
              <a:ea typeface="+mn-ea"/>
              <a:cs typeface="+mn-cs"/>
            </a:endParaRPr>
          </a:p>
        </p:txBody>
      </p:sp>
      <p:sp>
        <p:nvSpPr>
          <p:cNvPr id="79" name="Rounded Rectangle 41">
            <a:extLst>
              <a:ext uri="{FF2B5EF4-FFF2-40B4-BE49-F238E27FC236}">
                <a16:creationId xmlns:a16="http://schemas.microsoft.com/office/drawing/2014/main" id="{6873597E-43B3-71EC-7188-28559A5C9EAA}"/>
              </a:ext>
            </a:extLst>
          </p:cNvPr>
          <p:cNvSpPr/>
          <p:nvPr/>
        </p:nvSpPr>
        <p:spPr>
          <a:xfrm>
            <a:off x="8582387" y="3333556"/>
            <a:ext cx="2203254" cy="817026"/>
          </a:xfrm>
          <a:prstGeom prst="roundRect">
            <a:avLst>
              <a:gd name="adj" fmla="val 8875"/>
            </a:avLst>
          </a:prstGeom>
          <a:solidFill>
            <a:srgbClr val="FFFFFF"/>
          </a:solidFill>
          <a:ln w="12700" cap="flat" cmpd="sng" algn="ctr">
            <a:solidFill>
              <a:schemeClr val="accent2"/>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a:ln>
                <a:noFill/>
              </a:ln>
              <a:solidFill>
                <a:srgbClr val="32AEE6">
                  <a:lumMod val="50000"/>
                </a:srgbClr>
              </a:solidFill>
              <a:effectLst/>
              <a:uLnTx/>
              <a:uFillTx/>
              <a:latin typeface="Grandview"/>
              <a:ea typeface="+mn-ea"/>
              <a:cs typeface="+mn-cs"/>
            </a:endParaRPr>
          </a:p>
        </p:txBody>
      </p:sp>
      <p:sp>
        <p:nvSpPr>
          <p:cNvPr id="80" name="Rounded Rectangle 41">
            <a:extLst>
              <a:ext uri="{FF2B5EF4-FFF2-40B4-BE49-F238E27FC236}">
                <a16:creationId xmlns:a16="http://schemas.microsoft.com/office/drawing/2014/main" id="{1D089234-F751-9E9D-2AA7-0B494F8D2541}"/>
              </a:ext>
            </a:extLst>
          </p:cNvPr>
          <p:cNvSpPr/>
          <p:nvPr/>
        </p:nvSpPr>
        <p:spPr>
          <a:xfrm>
            <a:off x="1443270" y="3333556"/>
            <a:ext cx="2196972" cy="817026"/>
          </a:xfrm>
          <a:prstGeom prst="roundRect">
            <a:avLst>
              <a:gd name="adj" fmla="val 14644"/>
            </a:avLst>
          </a:prstGeom>
          <a:solidFill>
            <a:srgbClr val="FFFFFF"/>
          </a:solidFill>
          <a:ln w="12700" cap="flat" cmpd="sng" algn="ctr">
            <a:solidFill>
              <a:schemeClr val="accent2"/>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a:ln>
                <a:noFill/>
              </a:ln>
              <a:solidFill>
                <a:srgbClr val="32AEE6">
                  <a:lumMod val="50000"/>
                </a:srgbClr>
              </a:solidFill>
              <a:effectLst/>
              <a:uLnTx/>
              <a:uFillTx/>
              <a:latin typeface="Grandview"/>
              <a:ea typeface="+mn-ea"/>
              <a:cs typeface="+mn-cs"/>
            </a:endParaRPr>
          </a:p>
        </p:txBody>
      </p:sp>
      <p:pic>
        <p:nvPicPr>
          <p:cNvPr id="81" name="Picture 14">
            <a:extLst>
              <a:ext uri="{FF2B5EF4-FFF2-40B4-BE49-F238E27FC236}">
                <a16:creationId xmlns:a16="http://schemas.microsoft.com/office/drawing/2014/main" id="{666F5C9E-9DD2-7FDA-A935-0CD417BB7E5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587793" y="5896346"/>
            <a:ext cx="613107" cy="613107"/>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81">
            <a:extLst>
              <a:ext uri="{FF2B5EF4-FFF2-40B4-BE49-F238E27FC236}">
                <a16:creationId xmlns:a16="http://schemas.microsoft.com/office/drawing/2014/main" id="{7D5A639E-C15F-1105-CD56-8EFE392FB127}"/>
              </a:ext>
            </a:extLst>
          </p:cNvPr>
          <p:cNvPicPr>
            <a:picLocks noChangeAspect="1"/>
          </p:cNvPicPr>
          <p:nvPr/>
        </p:nvPicPr>
        <p:blipFill>
          <a:blip r:embed="rId13"/>
          <a:stretch>
            <a:fillRect/>
          </a:stretch>
        </p:blipFill>
        <p:spPr>
          <a:xfrm>
            <a:off x="5199407" y="3835691"/>
            <a:ext cx="409699" cy="202244"/>
          </a:xfrm>
          <a:prstGeom prst="rect">
            <a:avLst/>
          </a:prstGeom>
        </p:spPr>
      </p:pic>
      <p:pic>
        <p:nvPicPr>
          <p:cNvPr id="83" name="Picture 82">
            <a:extLst>
              <a:ext uri="{FF2B5EF4-FFF2-40B4-BE49-F238E27FC236}">
                <a16:creationId xmlns:a16="http://schemas.microsoft.com/office/drawing/2014/main" id="{5D614262-8C87-F0AD-7F63-CB7D7B024F9A}"/>
              </a:ext>
            </a:extLst>
          </p:cNvPr>
          <p:cNvPicPr>
            <a:picLocks noChangeAspect="1"/>
          </p:cNvPicPr>
          <p:nvPr/>
        </p:nvPicPr>
        <p:blipFill>
          <a:blip r:embed="rId14"/>
          <a:stretch>
            <a:fillRect/>
          </a:stretch>
        </p:blipFill>
        <p:spPr>
          <a:xfrm>
            <a:off x="10143611" y="3625434"/>
            <a:ext cx="509288" cy="300599"/>
          </a:xfrm>
          <a:prstGeom prst="rect">
            <a:avLst/>
          </a:prstGeom>
        </p:spPr>
      </p:pic>
      <p:pic>
        <p:nvPicPr>
          <p:cNvPr id="85" name="Picture 84">
            <a:extLst>
              <a:ext uri="{FF2B5EF4-FFF2-40B4-BE49-F238E27FC236}">
                <a16:creationId xmlns:a16="http://schemas.microsoft.com/office/drawing/2014/main" id="{81432550-139E-FFC8-C21D-618A5AF85950}"/>
              </a:ext>
            </a:extLst>
          </p:cNvPr>
          <p:cNvPicPr>
            <a:picLocks noChangeAspect="1"/>
          </p:cNvPicPr>
          <p:nvPr/>
        </p:nvPicPr>
        <p:blipFill>
          <a:blip r:embed="rId15"/>
          <a:stretch>
            <a:fillRect/>
          </a:stretch>
        </p:blipFill>
        <p:spPr>
          <a:xfrm>
            <a:off x="6539629" y="3709620"/>
            <a:ext cx="549212" cy="348029"/>
          </a:xfrm>
          <a:prstGeom prst="rect">
            <a:avLst/>
          </a:prstGeom>
        </p:spPr>
      </p:pic>
      <p:pic>
        <p:nvPicPr>
          <p:cNvPr id="87" name="Picture 86">
            <a:extLst>
              <a:ext uri="{FF2B5EF4-FFF2-40B4-BE49-F238E27FC236}">
                <a16:creationId xmlns:a16="http://schemas.microsoft.com/office/drawing/2014/main" id="{43BE458F-2004-1122-8D76-B92126979F16}"/>
              </a:ext>
            </a:extLst>
          </p:cNvPr>
          <p:cNvPicPr>
            <a:picLocks noChangeAspect="1"/>
          </p:cNvPicPr>
          <p:nvPr/>
        </p:nvPicPr>
        <p:blipFill>
          <a:blip r:embed="rId16"/>
          <a:stretch>
            <a:fillRect/>
          </a:stretch>
        </p:blipFill>
        <p:spPr>
          <a:xfrm>
            <a:off x="3423493" y="4537966"/>
            <a:ext cx="1157892" cy="356630"/>
          </a:xfrm>
          <a:prstGeom prst="rect">
            <a:avLst/>
          </a:prstGeom>
        </p:spPr>
      </p:pic>
      <p:pic>
        <p:nvPicPr>
          <p:cNvPr id="89" name="Picture 4" descr="Olympic symbols - Wikipedia">
            <a:extLst>
              <a:ext uri="{FF2B5EF4-FFF2-40B4-BE49-F238E27FC236}">
                <a16:creationId xmlns:a16="http://schemas.microsoft.com/office/drawing/2014/main" id="{395F0085-F77B-8CC2-72AF-4487F2EE6D36}"/>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340158" y="4493046"/>
            <a:ext cx="962685" cy="445242"/>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8" descr="Law &amp; Order: Special Victims Unit (TV Series 1999- ) - Logos ...">
            <a:extLst>
              <a:ext uri="{FF2B5EF4-FFF2-40B4-BE49-F238E27FC236}">
                <a16:creationId xmlns:a16="http://schemas.microsoft.com/office/drawing/2014/main" id="{E0FFC4F3-D298-FED1-59DD-29C8E5253F5E}"/>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046899" y="3548958"/>
            <a:ext cx="514337" cy="147872"/>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10" descr="Premier League - Wikipedia">
            <a:extLst>
              <a:ext uri="{FF2B5EF4-FFF2-40B4-BE49-F238E27FC236}">
                <a16:creationId xmlns:a16="http://schemas.microsoft.com/office/drawing/2014/main" id="{6A5F139A-4605-164D-3074-7793C61BAD42}"/>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016500" y="3470825"/>
            <a:ext cx="601067" cy="253450"/>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12">
            <a:extLst>
              <a:ext uri="{FF2B5EF4-FFF2-40B4-BE49-F238E27FC236}">
                <a16:creationId xmlns:a16="http://schemas.microsoft.com/office/drawing/2014/main" id="{B6BD47CC-65D0-E42C-E5BE-B4FAD14BBE20}"/>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693426" y="5214596"/>
            <a:ext cx="1209675" cy="371391"/>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16" descr="WWE logo and symbol, meaning, history, PNG, brand">
            <a:extLst>
              <a:ext uri="{FF2B5EF4-FFF2-40B4-BE49-F238E27FC236}">
                <a16:creationId xmlns:a16="http://schemas.microsoft.com/office/drawing/2014/main" id="{CC13F0BE-7AEA-3895-CA14-0B4E642830E9}"/>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093914" y="5855677"/>
            <a:ext cx="696912" cy="611798"/>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18" descr="Love Island (TV Series 2019- ) - Logos — The Movie Database ...">
            <a:extLst>
              <a:ext uri="{FF2B5EF4-FFF2-40B4-BE49-F238E27FC236}">
                <a16:creationId xmlns:a16="http://schemas.microsoft.com/office/drawing/2014/main" id="{1DBEAEC2-DACA-55C4-B57F-7599A6DFFB80}"/>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486525" y="3408394"/>
            <a:ext cx="714375" cy="198406"/>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97">
            <a:extLst>
              <a:ext uri="{FF2B5EF4-FFF2-40B4-BE49-F238E27FC236}">
                <a16:creationId xmlns:a16="http://schemas.microsoft.com/office/drawing/2014/main" id="{023A68C2-601C-914C-8E69-0AE973B62297}"/>
              </a:ext>
            </a:extLst>
          </p:cNvPr>
          <p:cNvPicPr>
            <a:picLocks noChangeAspect="1"/>
          </p:cNvPicPr>
          <p:nvPr/>
        </p:nvPicPr>
        <p:blipFill>
          <a:blip r:embed="rId23"/>
          <a:stretch>
            <a:fillRect/>
          </a:stretch>
        </p:blipFill>
        <p:spPr>
          <a:xfrm>
            <a:off x="1623317" y="3505200"/>
            <a:ext cx="426508" cy="433387"/>
          </a:xfrm>
          <a:prstGeom prst="rect">
            <a:avLst/>
          </a:prstGeom>
        </p:spPr>
      </p:pic>
      <p:pic>
        <p:nvPicPr>
          <p:cNvPr id="99" name="Picture 26" descr="Watch The Day of the Jackal on Sky Atlantic | Sky.com">
            <a:extLst>
              <a:ext uri="{FF2B5EF4-FFF2-40B4-BE49-F238E27FC236}">
                <a16:creationId xmlns:a16="http://schemas.microsoft.com/office/drawing/2014/main" id="{828F38E2-073C-9E36-8F22-7422B9C66092}"/>
              </a:ext>
            </a:extLst>
          </p:cNvPr>
          <p:cNvPicPr>
            <a:picLocks noChangeAspect="1" noChangeArrowheads="1"/>
          </p:cNvPicPr>
          <p:nvPr/>
        </p:nvPicPr>
        <p:blipFill>
          <a:blip r:embed="rId24">
            <a:duotone>
              <a:prstClr val="black"/>
              <a:srgbClr val="444444">
                <a:tint val="45000"/>
                <a:satMod val="400000"/>
              </a:srgbClr>
            </a:duotone>
            <a:extLst>
              <a:ext uri="{BEBA8EAE-BF5A-486C-A8C5-ECC9F3942E4B}">
                <a14:imgProps xmlns:a14="http://schemas.microsoft.com/office/drawing/2010/main">
                  <a14:imgLayer r:embed="rId25">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979478" y="3658873"/>
            <a:ext cx="523130" cy="187017"/>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100">
            <a:extLst>
              <a:ext uri="{FF2B5EF4-FFF2-40B4-BE49-F238E27FC236}">
                <a16:creationId xmlns:a16="http://schemas.microsoft.com/office/drawing/2014/main" id="{1A650B84-7D37-BA8E-D445-CF0C5BAECC2D}"/>
              </a:ext>
            </a:extLst>
          </p:cNvPr>
          <p:cNvPicPr>
            <a:picLocks noChangeAspect="1"/>
          </p:cNvPicPr>
          <p:nvPr/>
        </p:nvPicPr>
        <p:blipFill>
          <a:blip r:embed="rId26"/>
          <a:stretch>
            <a:fillRect/>
          </a:stretch>
        </p:blipFill>
        <p:spPr>
          <a:xfrm>
            <a:off x="8717764" y="3594944"/>
            <a:ext cx="522466" cy="348406"/>
          </a:xfrm>
          <a:prstGeom prst="rect">
            <a:avLst/>
          </a:prstGeom>
        </p:spPr>
      </p:pic>
      <p:pic>
        <p:nvPicPr>
          <p:cNvPr id="103" name="Picture 32" descr="Sunday TODAY with Willie Geist - NBCUniversal Shop Merchandise">
            <a:extLst>
              <a:ext uri="{FF2B5EF4-FFF2-40B4-BE49-F238E27FC236}">
                <a16:creationId xmlns:a16="http://schemas.microsoft.com/office/drawing/2014/main" id="{7E04A9AB-F5BE-582F-D613-3A09DE38339A}"/>
              </a:ext>
            </a:extLst>
          </p:cNvPr>
          <p:cNvPicPr>
            <a:picLocks noChangeAspect="1" noChangeArrowheads="1"/>
          </p:cNvPicPr>
          <p:nvPr/>
        </p:nvPicPr>
        <p:blipFill rotWithShape="1">
          <a:blip r:embed="rId27">
            <a:clrChange>
              <a:clrFrom>
                <a:srgbClr val="FFFFFF"/>
              </a:clrFrom>
              <a:clrTo>
                <a:srgbClr val="FFFFFF">
                  <a:alpha val="0"/>
                </a:srgbClr>
              </a:clrTo>
            </a:clrChange>
            <a:extLst>
              <a:ext uri="{28A0092B-C50C-407E-A947-70E740481C1C}">
                <a14:useLocalDpi xmlns:a14="http://schemas.microsoft.com/office/drawing/2010/main" val="0"/>
              </a:ext>
            </a:extLst>
          </a:blip>
          <a:srcRect t="34803" b="34803"/>
          <a:stretch/>
        </p:blipFill>
        <p:spPr bwMode="auto">
          <a:xfrm>
            <a:off x="3976688" y="3797420"/>
            <a:ext cx="762173" cy="231655"/>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34">
            <a:extLst>
              <a:ext uri="{FF2B5EF4-FFF2-40B4-BE49-F238E27FC236}">
                <a16:creationId xmlns:a16="http://schemas.microsoft.com/office/drawing/2014/main" id="{921C65F5-C7DF-5932-D234-6BD9876EB682}"/>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9306905" y="3665219"/>
            <a:ext cx="752475" cy="225743"/>
          </a:xfrm>
          <a:prstGeom prst="rect">
            <a:avLst/>
          </a:prstGeom>
          <a:noFill/>
          <a:extLst>
            <a:ext uri="{909E8E84-426E-40DD-AFC4-6F175D3DCCD1}">
              <a14:hiddenFill xmlns:a14="http://schemas.microsoft.com/office/drawing/2010/main">
                <a:solidFill>
                  <a:srgbClr val="FFFFFF"/>
                </a:solidFill>
              </a14:hiddenFill>
            </a:ext>
          </a:extLst>
        </p:spPr>
      </p:pic>
      <p:sp>
        <p:nvSpPr>
          <p:cNvPr id="105" name="Footer Placeholder 4">
            <a:extLst>
              <a:ext uri="{FF2B5EF4-FFF2-40B4-BE49-F238E27FC236}">
                <a16:creationId xmlns:a16="http://schemas.microsoft.com/office/drawing/2014/main" id="{407E42ED-70FC-7506-06FF-532B1FBA0C00}"/>
              </a:ext>
            </a:extLst>
          </p:cNvPr>
          <p:cNvSpPr>
            <a:spLocks noGrp="1"/>
          </p:cNvSpPr>
          <p:nvPr>
            <p:ph type="ftr" sz="quarter" idx="11"/>
          </p:nvPr>
        </p:nvSpPr>
        <p:spPr/>
        <p:txBody>
          <a:bodyPr/>
          <a:lstStyle/>
          <a:p>
            <a:pPr>
              <a:defRPr/>
            </a:pPr>
            <a:r>
              <a:rPr lang="en-US" i="1">
                <a:solidFill>
                  <a:schemeClr val="tx2"/>
                </a:solidFill>
                <a:latin typeface="Grandview"/>
              </a:rPr>
              <a:t>Source in notes</a:t>
            </a:r>
          </a:p>
        </p:txBody>
      </p:sp>
      <p:sp>
        <p:nvSpPr>
          <p:cNvPr id="3" name="Rectangle 2">
            <a:extLst>
              <a:ext uri="{FF2B5EF4-FFF2-40B4-BE49-F238E27FC236}">
                <a16:creationId xmlns:a16="http://schemas.microsoft.com/office/drawing/2014/main" id="{85A37D2A-921D-5C58-9BDC-BD5063A8F26F}"/>
              </a:ext>
            </a:extLst>
          </p:cNvPr>
          <p:cNvSpPr/>
          <p:nvPr/>
        </p:nvSpPr>
        <p:spPr>
          <a:xfrm>
            <a:off x="0" y="1"/>
            <a:ext cx="2812025" cy="4868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a:t>Consult Audience Insights tool or I&amp;M for other B2B audience segments</a:t>
            </a:r>
          </a:p>
        </p:txBody>
      </p:sp>
      <p:pic>
        <p:nvPicPr>
          <p:cNvPr id="4" name="Picture 3" descr="A colorful logo on a black background&#10;&#10;AI-generated content may be incorrect.">
            <a:extLst>
              <a:ext uri="{FF2B5EF4-FFF2-40B4-BE49-F238E27FC236}">
                <a16:creationId xmlns:a16="http://schemas.microsoft.com/office/drawing/2014/main" id="{172C3FE4-004F-C7ED-D883-7F33BE903367}"/>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3103779" y="4982942"/>
            <a:ext cx="1639832" cy="922406"/>
          </a:xfrm>
          <a:prstGeom prst="rect">
            <a:avLst/>
          </a:prstGeom>
        </p:spPr>
      </p:pic>
      <p:pic>
        <p:nvPicPr>
          <p:cNvPr id="5" name="Picture 4" descr="A green and blue circles on a black background&#10;&#10;Description automatically generated">
            <a:extLst>
              <a:ext uri="{FF2B5EF4-FFF2-40B4-BE49-F238E27FC236}">
                <a16:creationId xmlns:a16="http://schemas.microsoft.com/office/drawing/2014/main" id="{3B993149-ECC3-5C93-0737-1ADF36A30434}"/>
              </a:ext>
            </a:extLst>
          </p:cNvPr>
          <p:cNvPicPr>
            <a:picLocks noChangeAspect="1"/>
          </p:cNvPicPr>
          <p:nvPr/>
        </p:nvPicPr>
        <p:blipFill rotWithShape="1">
          <a:blip r:embed="rId30"/>
          <a:srcRect t="28570" b="28666"/>
          <a:stretch/>
        </p:blipFill>
        <p:spPr>
          <a:xfrm>
            <a:off x="7465705" y="3431412"/>
            <a:ext cx="742205" cy="178534"/>
          </a:xfrm>
          <a:prstGeom prst="rect">
            <a:avLst/>
          </a:prstGeom>
        </p:spPr>
      </p:pic>
      <p:pic>
        <p:nvPicPr>
          <p:cNvPr id="8" name="Graphic 7">
            <a:extLst>
              <a:ext uri="{FF2B5EF4-FFF2-40B4-BE49-F238E27FC236}">
                <a16:creationId xmlns:a16="http://schemas.microsoft.com/office/drawing/2014/main" id="{FF1B433E-F3A2-9343-5BA1-444D04778E9A}"/>
              </a:ext>
            </a:extLst>
          </p:cNvPr>
          <p:cNvPicPr>
            <a:picLocks noChangeAspect="1"/>
          </p:cNvPicPr>
          <p:nvPr/>
        </p:nvPicPr>
        <p:blipFill>
          <a:blip>
            <a:extLst>
              <a:ext uri="{96DAC541-7B7A-43D3-8B79-37D633B846F1}">
                <asvg:svgBlip xmlns:asvg="http://schemas.microsoft.com/office/drawing/2016/SVG/main" r:embed="rId31"/>
              </a:ext>
            </a:extLst>
          </a:blip>
          <a:stretch>
            <a:fillRect/>
          </a:stretch>
        </p:blipFill>
        <p:spPr>
          <a:xfrm>
            <a:off x="7665070" y="3697144"/>
            <a:ext cx="343474" cy="340791"/>
          </a:xfrm>
          <a:prstGeom prst="rect">
            <a:avLst/>
          </a:prstGeom>
        </p:spPr>
      </p:pic>
      <p:pic>
        <p:nvPicPr>
          <p:cNvPr id="11" name="Picture 10" descr="A picture containing text, weapon&#10;&#10;Description automatically generated">
            <a:extLst>
              <a:ext uri="{FF2B5EF4-FFF2-40B4-BE49-F238E27FC236}">
                <a16:creationId xmlns:a16="http://schemas.microsoft.com/office/drawing/2014/main" id="{DCACB5F0-31E9-7155-2274-C2AC440DAD78}"/>
              </a:ext>
            </a:extLst>
          </p:cNvPr>
          <p:cNvPicPr>
            <a:picLocks noChangeAspect="1"/>
          </p:cNvPicPr>
          <p:nvPr/>
        </p:nvPicPr>
        <p:blipFill rotWithShape="1">
          <a:blip r:embed="rId32"/>
          <a:srcRect l="6870" t="9054" r="9869" b="17254"/>
          <a:stretch/>
        </p:blipFill>
        <p:spPr>
          <a:xfrm>
            <a:off x="9498661" y="5191874"/>
            <a:ext cx="612347" cy="455718"/>
          </a:xfrm>
          <a:prstGeom prst="rect">
            <a:avLst/>
          </a:prstGeom>
        </p:spPr>
      </p:pic>
      <p:pic>
        <p:nvPicPr>
          <p:cNvPr id="13" name="Picture 12" descr="A yellow anchor with blue text&#10;&#10;AI-generated content may be incorrect.">
            <a:extLst>
              <a:ext uri="{FF2B5EF4-FFF2-40B4-BE49-F238E27FC236}">
                <a16:creationId xmlns:a16="http://schemas.microsoft.com/office/drawing/2014/main" id="{838C0E43-FC05-18DF-62D0-7A23266F4D92}"/>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7590722" y="5827711"/>
            <a:ext cx="1234376" cy="590593"/>
          </a:xfrm>
          <a:prstGeom prst="rect">
            <a:avLst/>
          </a:prstGeom>
        </p:spPr>
      </p:pic>
      <p:pic>
        <p:nvPicPr>
          <p:cNvPr id="15" name="Picture 14" descr="A black background with white text&#10;&#10;AI-generated content may be incorrect.">
            <a:extLst>
              <a:ext uri="{FF2B5EF4-FFF2-40B4-BE49-F238E27FC236}">
                <a16:creationId xmlns:a16="http://schemas.microsoft.com/office/drawing/2014/main" id="{D29CD1D8-9AD3-0ACE-B2B7-B1429E4A54CA}"/>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4993486" y="5926777"/>
            <a:ext cx="1133540" cy="435368"/>
          </a:xfrm>
          <a:prstGeom prst="rect">
            <a:avLst/>
          </a:prstGeom>
        </p:spPr>
      </p:pic>
      <p:pic>
        <p:nvPicPr>
          <p:cNvPr id="19" name="Picture 18" descr="A black background with red text&#10;&#10;AI-generated content may be incorrect.">
            <a:extLst>
              <a:ext uri="{FF2B5EF4-FFF2-40B4-BE49-F238E27FC236}">
                <a16:creationId xmlns:a16="http://schemas.microsoft.com/office/drawing/2014/main" id="{677F58C1-1C55-3ED7-485C-95865FD8A25F}"/>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2148374" y="3563103"/>
            <a:ext cx="749137" cy="320532"/>
          </a:xfrm>
          <a:prstGeom prst="rect">
            <a:avLst/>
          </a:prstGeom>
        </p:spPr>
      </p:pic>
      <p:pic>
        <p:nvPicPr>
          <p:cNvPr id="24" name="Picture 23" descr="A logo with a rainbow colored bird&#10;&#10;AI-generated content may be incorrect.">
            <a:extLst>
              <a:ext uri="{FF2B5EF4-FFF2-40B4-BE49-F238E27FC236}">
                <a16:creationId xmlns:a16="http://schemas.microsoft.com/office/drawing/2014/main" id="{BD7D3CFC-8551-19AB-897E-1F6A9E9E6350}"/>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8005255" y="4439537"/>
            <a:ext cx="577131" cy="455059"/>
          </a:xfrm>
          <a:prstGeom prst="rect">
            <a:avLst/>
          </a:prstGeom>
        </p:spPr>
      </p:pic>
    </p:spTree>
    <p:extLst>
      <p:ext uri="{BB962C8B-B14F-4D97-AF65-F5344CB8AC3E}">
        <p14:creationId xmlns:p14="http://schemas.microsoft.com/office/powerpoint/2010/main" val="2804442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6904AF-9C9F-A351-DD67-CF43F82BC984}"/>
            </a:ext>
          </a:extLst>
        </p:cNvPr>
        <p:cNvGrpSpPr/>
        <p:nvPr/>
      </p:nvGrpSpPr>
      <p:grpSpPr>
        <a:xfrm>
          <a:off x="0" y="0"/>
          <a:ext cx="0" cy="0"/>
          <a:chOff x="0" y="0"/>
          <a:chExt cx="0" cy="0"/>
        </a:xfrm>
      </p:grpSpPr>
      <p:sp>
        <p:nvSpPr>
          <p:cNvPr id="7" name="Rectangle: Rounded Corners 17">
            <a:extLst>
              <a:ext uri="{FF2B5EF4-FFF2-40B4-BE49-F238E27FC236}">
                <a16:creationId xmlns:a16="http://schemas.microsoft.com/office/drawing/2014/main" id="{D4D923FB-693E-D7F8-F979-4F0CD77960B3}"/>
              </a:ext>
            </a:extLst>
          </p:cNvPr>
          <p:cNvSpPr/>
          <p:nvPr/>
        </p:nvSpPr>
        <p:spPr>
          <a:xfrm>
            <a:off x="838199" y="1685365"/>
            <a:ext cx="5884333" cy="4724400"/>
          </a:xfrm>
          <a:prstGeom prst="roundRect">
            <a:avLst>
              <a:gd name="adj" fmla="val 1974"/>
            </a:avLst>
          </a:prstGeom>
          <a:solidFill>
            <a:schemeClr val="bg1"/>
          </a:solidFill>
          <a:ln>
            <a:solidFill>
              <a:schemeClr val="tx1"/>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randview"/>
              <a:ea typeface="+mn-ea"/>
              <a:cs typeface="+mn-cs"/>
            </a:endParaRPr>
          </a:p>
        </p:txBody>
      </p:sp>
      <p:graphicFrame>
        <p:nvGraphicFramePr>
          <p:cNvPr id="21" name="Chart 20">
            <a:extLst>
              <a:ext uri="{FF2B5EF4-FFF2-40B4-BE49-F238E27FC236}">
                <a16:creationId xmlns:a16="http://schemas.microsoft.com/office/drawing/2014/main" id="{3B63D22A-5362-315B-5458-4153DDFC5F42}"/>
              </a:ext>
            </a:extLst>
          </p:cNvPr>
          <p:cNvGraphicFramePr/>
          <p:nvPr>
            <p:extLst>
              <p:ext uri="{D42A27DB-BD31-4B8C-83A1-F6EECF244321}">
                <p14:modId xmlns:p14="http://schemas.microsoft.com/office/powerpoint/2010/main" val="335763966"/>
              </p:ext>
            </p:extLst>
          </p:nvPr>
        </p:nvGraphicFramePr>
        <p:xfrm>
          <a:off x="2145374" y="2661073"/>
          <a:ext cx="3509434" cy="3102601"/>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Rounded Corners 18">
            <a:extLst>
              <a:ext uri="{FF2B5EF4-FFF2-40B4-BE49-F238E27FC236}">
                <a16:creationId xmlns:a16="http://schemas.microsoft.com/office/drawing/2014/main" id="{C5BABAAE-9FC6-121C-C48E-57265CE39E3C}"/>
              </a:ext>
            </a:extLst>
          </p:cNvPr>
          <p:cNvSpPr/>
          <p:nvPr/>
        </p:nvSpPr>
        <p:spPr>
          <a:xfrm>
            <a:off x="6940131" y="1809750"/>
            <a:ext cx="4379134" cy="1880838"/>
          </a:xfrm>
          <a:prstGeom prst="roundRect">
            <a:avLst>
              <a:gd name="adj" fmla="val 1974"/>
            </a:avLst>
          </a:prstGeom>
          <a:solidFill>
            <a:schemeClr val="bg1"/>
          </a:solidFill>
          <a:ln>
            <a:solidFill>
              <a:schemeClr val="tx1"/>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randview"/>
              <a:ea typeface="+mn-ea"/>
              <a:cs typeface="+mn-cs"/>
            </a:endParaRPr>
          </a:p>
        </p:txBody>
      </p:sp>
      <p:sp>
        <p:nvSpPr>
          <p:cNvPr id="76" name="Oval 75">
            <a:extLst>
              <a:ext uri="{FF2B5EF4-FFF2-40B4-BE49-F238E27FC236}">
                <a16:creationId xmlns:a16="http://schemas.microsoft.com/office/drawing/2014/main" id="{C752788C-508F-2243-4F5A-39C8139241E5}"/>
              </a:ext>
            </a:extLst>
          </p:cNvPr>
          <p:cNvSpPr/>
          <p:nvPr/>
        </p:nvSpPr>
        <p:spPr>
          <a:xfrm>
            <a:off x="10766994" y="3297767"/>
            <a:ext cx="815406" cy="6397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ndview"/>
              <a:ea typeface="+mn-ea"/>
              <a:cs typeface="+mn-cs"/>
            </a:endParaRPr>
          </a:p>
        </p:txBody>
      </p:sp>
      <p:cxnSp>
        <p:nvCxnSpPr>
          <p:cNvPr id="10" name="Straight Connector 9">
            <a:extLst>
              <a:ext uri="{FF2B5EF4-FFF2-40B4-BE49-F238E27FC236}">
                <a16:creationId xmlns:a16="http://schemas.microsoft.com/office/drawing/2014/main" id="{52A7D8A6-47D9-4308-6CA4-402B99024F65}"/>
              </a:ext>
            </a:extLst>
          </p:cNvPr>
          <p:cNvCxnSpPr>
            <a:cxnSpLocks/>
          </p:cNvCxnSpPr>
          <p:nvPr/>
        </p:nvCxnSpPr>
        <p:spPr>
          <a:xfrm>
            <a:off x="838200" y="2363132"/>
            <a:ext cx="5884332" cy="0"/>
          </a:xfrm>
          <a:prstGeom prst="line">
            <a:avLst/>
          </a:prstGeom>
          <a:ln w="12700">
            <a:solidFill>
              <a:schemeClr val="tx1"/>
            </a:solidFill>
          </a:ln>
        </p:spPr>
        <p:style>
          <a:lnRef idx="1">
            <a:schemeClr val="accent4"/>
          </a:lnRef>
          <a:fillRef idx="0">
            <a:schemeClr val="accent4"/>
          </a:fillRef>
          <a:effectRef idx="0">
            <a:schemeClr val="accent4"/>
          </a:effectRef>
          <a:fontRef idx="minor">
            <a:schemeClr val="tx1"/>
          </a:fontRef>
        </p:style>
      </p:cxnSp>
      <p:sp>
        <p:nvSpPr>
          <p:cNvPr id="11" name="TextBox 10">
            <a:extLst>
              <a:ext uri="{FF2B5EF4-FFF2-40B4-BE49-F238E27FC236}">
                <a16:creationId xmlns:a16="http://schemas.microsoft.com/office/drawing/2014/main" id="{982D908A-0C51-2D3F-380D-E48C35C8A525}"/>
              </a:ext>
            </a:extLst>
          </p:cNvPr>
          <p:cNvSpPr txBox="1"/>
          <p:nvPr/>
        </p:nvSpPr>
        <p:spPr>
          <a:xfrm>
            <a:off x="872735" y="1727103"/>
            <a:ext cx="5143499" cy="553998"/>
          </a:xfrm>
          <a:prstGeom prst="rect">
            <a:avLst/>
          </a:prstGeom>
          <a:noFill/>
        </p:spPr>
        <p:txBody>
          <a:bodyPr wrap="square" lIns="36576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Grandview"/>
                <a:ea typeface="+mn-ea"/>
                <a:cs typeface="+mn-cs"/>
              </a:rPr>
              <a:t>'24 NBCU Share of Advertisers* by </a:t>
            </a:r>
            <a:br>
              <a:rPr kumimoji="0" lang="en-US" sz="1200" b="0" i="0" u="none" strike="noStrike" kern="1200" cap="none" spc="0" normalizeH="0" baseline="0" noProof="0">
                <a:ln>
                  <a:noFill/>
                </a:ln>
                <a:solidFill>
                  <a:srgbClr val="000000"/>
                </a:solidFill>
                <a:effectLst/>
                <a:uLnTx/>
                <a:uFillTx/>
                <a:latin typeface="Grandview"/>
                <a:ea typeface="+mn-ea"/>
                <a:cs typeface="+mn-cs"/>
              </a:rPr>
            </a:br>
            <a:r>
              <a:rPr kumimoji="0" lang="en-US" sz="1800" b="0" i="0" u="none" strike="noStrike" kern="1200" cap="none" spc="0" normalizeH="0" baseline="0" noProof="0">
                <a:ln>
                  <a:noFill/>
                </a:ln>
                <a:solidFill>
                  <a:srgbClr val="000000"/>
                </a:solidFill>
                <a:effectLst/>
                <a:uLnTx/>
                <a:uFillTx/>
                <a:latin typeface="Grandview"/>
                <a:ea typeface="+mn-ea"/>
                <a:cs typeface="+mn-cs"/>
              </a:rPr>
              <a:t>Audience Segment Category</a:t>
            </a:r>
          </a:p>
        </p:txBody>
      </p:sp>
      <p:cxnSp>
        <p:nvCxnSpPr>
          <p:cNvPr id="23" name="Connector: Elbow 22">
            <a:extLst>
              <a:ext uri="{FF2B5EF4-FFF2-40B4-BE49-F238E27FC236}">
                <a16:creationId xmlns:a16="http://schemas.microsoft.com/office/drawing/2014/main" id="{6955AD59-2F84-F80E-EA00-4440F87FEDD6}"/>
              </a:ext>
            </a:extLst>
          </p:cNvPr>
          <p:cNvCxnSpPr>
            <a:cxnSpLocks/>
          </p:cNvCxnSpPr>
          <p:nvPr/>
        </p:nvCxnSpPr>
        <p:spPr>
          <a:xfrm>
            <a:off x="4874811" y="3490035"/>
            <a:ext cx="584532" cy="85617"/>
          </a:xfrm>
          <a:prstGeom prst="bentConnector3">
            <a:avLst>
              <a:gd name="adj1" fmla="val -14051"/>
            </a:avLst>
          </a:prstGeom>
          <a:ln w="9525">
            <a:solidFill>
              <a:schemeClr val="accent5"/>
            </a:solidFill>
            <a:prstDash val="dash"/>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8405CBED-DFCD-A6F5-F907-F599596582B4}"/>
              </a:ext>
            </a:extLst>
          </p:cNvPr>
          <p:cNvSpPr txBox="1"/>
          <p:nvPr/>
        </p:nvSpPr>
        <p:spPr>
          <a:xfrm>
            <a:off x="5418916" y="3450115"/>
            <a:ext cx="1225317" cy="639855"/>
          </a:xfrm>
          <a:prstGeom prst="rect">
            <a:avLst/>
          </a:prstGeom>
          <a:noFill/>
        </p:spPr>
        <p:txBody>
          <a:bodyPr wrap="square" lIns="91440" tIns="45720" rIns="91440" bIns="45720" rtlCol="0">
            <a:spAutoFit/>
          </a:bodyPr>
          <a:lstStyle/>
          <a:p>
            <a:pPr marL="0" marR="0" lvl="0" indent="0" algn="l" defTabSz="914400" rtl="0" eaLnBrk="1" fontAlgn="auto" latinLnBrk="0" hangingPunct="1">
              <a:lnSpc>
                <a:spcPct val="110000"/>
              </a:lnSpc>
              <a:spcBef>
                <a:spcPts val="600"/>
              </a:spcBef>
              <a:spcAft>
                <a:spcPts val="0"/>
              </a:spcAft>
              <a:buClrTx/>
              <a:buSzTx/>
              <a:buFontTx/>
              <a:buNone/>
              <a:tabLst/>
              <a:defRPr/>
            </a:pPr>
            <a:r>
              <a:rPr kumimoji="0" lang="en-US" sz="1200" b="1" i="0" u="none" strike="noStrike" kern="1200" cap="none" spc="0" normalizeH="0" baseline="0" noProof="0">
                <a:ln>
                  <a:noFill/>
                </a:ln>
                <a:solidFill>
                  <a:schemeClr val="accent5"/>
                </a:solidFill>
                <a:effectLst/>
                <a:uLnTx/>
                <a:uFillTx/>
                <a:latin typeface="Grandview"/>
                <a:ea typeface="+mn-ea"/>
                <a:cs typeface="+mn-cs"/>
              </a:rPr>
              <a:t>B2B</a:t>
            </a:r>
            <a:br>
              <a:rPr kumimoji="0" lang="en-US" sz="1400" b="1" i="0" u="none" strike="noStrike" kern="1200" cap="none" spc="0" normalizeH="0" baseline="0" noProof="0">
                <a:ln>
                  <a:noFill/>
                </a:ln>
                <a:solidFill>
                  <a:srgbClr val="499BFC"/>
                </a:solidFill>
                <a:effectLst/>
                <a:uLnTx/>
                <a:uFillTx/>
                <a:latin typeface="Grandview"/>
                <a:ea typeface="+mn-ea"/>
                <a:cs typeface="+mn-cs"/>
              </a:rPr>
            </a:br>
            <a:r>
              <a:rPr kumimoji="0" lang="en-US" sz="1050" b="0" i="0" u="none" strike="noStrike" kern="1200" cap="none" spc="0" normalizeH="0" baseline="0" noProof="0">
                <a:ln>
                  <a:noFill/>
                </a:ln>
                <a:solidFill>
                  <a:srgbClr val="000000"/>
                </a:solidFill>
                <a:effectLst/>
                <a:uLnTx/>
                <a:uFillTx/>
                <a:latin typeface="Grandview"/>
                <a:ea typeface="+mn-ea"/>
                <a:cs typeface="+mn-cs"/>
              </a:rPr>
              <a:t>e.g., BDMs, </a:t>
            </a:r>
            <a:br>
              <a:rPr kumimoji="0" lang="en-US" sz="1050" b="0" i="0" u="none" strike="noStrike" kern="1200" cap="none" spc="0" normalizeH="0" baseline="0" noProof="0">
                <a:ln>
                  <a:noFill/>
                </a:ln>
                <a:solidFill>
                  <a:srgbClr val="000000"/>
                </a:solidFill>
                <a:effectLst/>
                <a:uLnTx/>
                <a:uFillTx/>
                <a:latin typeface="Grandview"/>
                <a:ea typeface="+mn-ea"/>
                <a:cs typeface="+mn-cs"/>
              </a:rPr>
            </a:br>
            <a:r>
              <a:rPr kumimoji="0" lang="en-US" sz="1050" b="0" i="0" u="none" strike="noStrike" kern="1200" cap="none" spc="0" normalizeH="0" baseline="0" noProof="0">
                <a:ln>
                  <a:noFill/>
                </a:ln>
                <a:solidFill>
                  <a:srgbClr val="000000"/>
                </a:solidFill>
                <a:effectLst/>
                <a:uLnTx/>
                <a:uFillTx/>
                <a:latin typeface="Grandview"/>
                <a:ea typeface="+mn-ea"/>
                <a:cs typeface="+mn-cs"/>
              </a:rPr>
              <a:t>C-Suite</a:t>
            </a:r>
          </a:p>
        </p:txBody>
      </p:sp>
      <p:sp>
        <p:nvSpPr>
          <p:cNvPr id="25" name="TextBox 24">
            <a:extLst>
              <a:ext uri="{FF2B5EF4-FFF2-40B4-BE49-F238E27FC236}">
                <a16:creationId xmlns:a16="http://schemas.microsoft.com/office/drawing/2014/main" id="{183108D5-AEB7-7122-3B7C-B55A682E43C8}"/>
              </a:ext>
            </a:extLst>
          </p:cNvPr>
          <p:cNvSpPr txBox="1"/>
          <p:nvPr/>
        </p:nvSpPr>
        <p:spPr>
          <a:xfrm>
            <a:off x="4508986" y="5571858"/>
            <a:ext cx="1786828" cy="665247"/>
          </a:xfrm>
          <a:prstGeom prst="rect">
            <a:avLst/>
          </a:prstGeom>
          <a:noFill/>
        </p:spPr>
        <p:txBody>
          <a:bodyPr wrap="square" lIns="91440" tIns="45720" rIns="91440" bIns="45720" rtlCol="0">
            <a:spAutoFit/>
          </a:bodyPr>
          <a:lstStyle/>
          <a:p>
            <a:pPr marL="0" marR="0" lvl="0" indent="0" algn="l" defTabSz="914400" rtl="0" eaLnBrk="1" fontAlgn="auto" latinLnBrk="0" hangingPunct="1">
              <a:lnSpc>
                <a:spcPct val="110000"/>
              </a:lnSpc>
              <a:spcBef>
                <a:spcPts val="600"/>
              </a:spcBef>
              <a:spcAft>
                <a:spcPts val="0"/>
              </a:spcAft>
              <a:buClrTx/>
              <a:buSzTx/>
              <a:buFontTx/>
              <a:buNone/>
              <a:tabLst/>
              <a:defRPr/>
            </a:pPr>
            <a:r>
              <a:rPr kumimoji="0" lang="en-US" sz="1200" b="1" i="0" u="none" strike="noStrike" kern="1200" cap="none" spc="0" normalizeH="0" baseline="0" noProof="0">
                <a:ln>
                  <a:noFill/>
                </a:ln>
                <a:solidFill>
                  <a:schemeClr val="accent1"/>
                </a:solidFill>
                <a:effectLst/>
                <a:uLnTx/>
                <a:uFillTx/>
                <a:latin typeface="Grandview"/>
                <a:ea typeface="+mn-ea"/>
                <a:cs typeface="+mn-cs"/>
              </a:rPr>
              <a:t>Demo – Age &amp; </a:t>
            </a:r>
            <a:br>
              <a:rPr kumimoji="0" lang="en-US" sz="1200" b="1" i="0" u="none" strike="noStrike" kern="1200" cap="none" spc="0" normalizeH="0" baseline="0" noProof="0">
                <a:ln>
                  <a:noFill/>
                </a:ln>
                <a:solidFill>
                  <a:schemeClr val="accent1"/>
                </a:solidFill>
                <a:effectLst/>
                <a:uLnTx/>
                <a:uFillTx/>
                <a:latin typeface="Grandview"/>
                <a:ea typeface="+mn-ea"/>
                <a:cs typeface="+mn-cs"/>
              </a:rPr>
            </a:br>
            <a:r>
              <a:rPr kumimoji="0" lang="en-US" sz="1200" b="1" i="0" u="none" strike="noStrike" kern="1200" cap="none" spc="0" normalizeH="0" baseline="0" noProof="0">
                <a:ln>
                  <a:noFill/>
                </a:ln>
                <a:solidFill>
                  <a:schemeClr val="accent1"/>
                </a:solidFill>
                <a:effectLst/>
                <a:uLnTx/>
                <a:uFillTx/>
                <a:latin typeface="Grandview"/>
                <a:ea typeface="+mn-ea"/>
                <a:cs typeface="+mn-cs"/>
              </a:rPr>
              <a:t>Gender </a:t>
            </a:r>
            <a:br>
              <a:rPr kumimoji="0" lang="en-US" sz="1200" b="1" i="0" u="none" strike="noStrike" kern="1200" cap="none" spc="0" normalizeH="0" baseline="0" noProof="0">
                <a:ln>
                  <a:noFill/>
                </a:ln>
                <a:solidFill>
                  <a:schemeClr val="accent1"/>
                </a:solidFill>
                <a:effectLst/>
                <a:uLnTx/>
                <a:uFillTx/>
                <a:latin typeface="Grandview"/>
                <a:ea typeface="+mn-ea"/>
                <a:cs typeface="+mn-cs"/>
              </a:rPr>
            </a:br>
            <a:endParaRPr kumimoji="0" lang="en-US" sz="1050" b="0" i="0" u="none" strike="noStrike" kern="1200" cap="none" spc="0" normalizeH="0" baseline="0" noProof="0">
              <a:ln>
                <a:noFill/>
              </a:ln>
              <a:solidFill>
                <a:schemeClr val="accent1"/>
              </a:solidFill>
              <a:effectLst/>
              <a:uLnTx/>
              <a:uFillTx/>
              <a:latin typeface="Grandview"/>
              <a:ea typeface="+mn-ea"/>
              <a:cs typeface="+mn-cs"/>
            </a:endParaRPr>
          </a:p>
        </p:txBody>
      </p:sp>
      <p:cxnSp>
        <p:nvCxnSpPr>
          <p:cNvPr id="26" name="Connector: Elbow 25">
            <a:extLst>
              <a:ext uri="{FF2B5EF4-FFF2-40B4-BE49-F238E27FC236}">
                <a16:creationId xmlns:a16="http://schemas.microsoft.com/office/drawing/2014/main" id="{28D4DCE8-6D74-8DDB-2F87-DF1887304A08}"/>
              </a:ext>
            </a:extLst>
          </p:cNvPr>
          <p:cNvCxnSpPr>
            <a:cxnSpLocks/>
          </p:cNvCxnSpPr>
          <p:nvPr/>
        </p:nvCxnSpPr>
        <p:spPr>
          <a:xfrm rot="16200000" flipH="1">
            <a:off x="4345039" y="5266633"/>
            <a:ext cx="638052" cy="3"/>
          </a:xfrm>
          <a:prstGeom prst="bentConnector3">
            <a:avLst>
              <a:gd name="adj1" fmla="val 50000"/>
            </a:avLst>
          </a:prstGeom>
          <a:ln w="9525">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33" name="Slide Number Placeholder 32">
            <a:extLst>
              <a:ext uri="{FF2B5EF4-FFF2-40B4-BE49-F238E27FC236}">
                <a16:creationId xmlns:a16="http://schemas.microsoft.com/office/drawing/2014/main" id="{77B4939B-B1B9-6520-1170-E74A2B440F29}"/>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F4C2C2-D810-4C4F-B43D-1CC8DBDFC0E5}" type="slidenum">
              <a:rPr kumimoji="0" lang="en-US" sz="700" b="0" i="0" u="none" strike="noStrike" kern="1200" cap="none" spc="0" normalizeH="0" baseline="0" noProof="0" smtClean="0">
                <a:ln>
                  <a:noFill/>
                </a:ln>
                <a:solidFill>
                  <a:srgbClr val="000000"/>
                </a:solidFill>
                <a:effectLst/>
                <a:uLnTx/>
                <a:uFillTx/>
                <a:latin typeface="Grandview"/>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700" b="0" i="0" u="none" strike="noStrike" kern="1200" cap="none" spc="0" normalizeH="0" baseline="0" noProof="0">
              <a:ln>
                <a:noFill/>
              </a:ln>
              <a:solidFill>
                <a:srgbClr val="000000"/>
              </a:solidFill>
              <a:effectLst/>
              <a:uLnTx/>
              <a:uFillTx/>
              <a:latin typeface="Grandview"/>
              <a:ea typeface="+mn-ea"/>
              <a:cs typeface="+mn-cs"/>
            </a:endParaRPr>
          </a:p>
        </p:txBody>
      </p:sp>
      <p:sp>
        <p:nvSpPr>
          <p:cNvPr id="34" name="TextBox 33">
            <a:extLst>
              <a:ext uri="{FF2B5EF4-FFF2-40B4-BE49-F238E27FC236}">
                <a16:creationId xmlns:a16="http://schemas.microsoft.com/office/drawing/2014/main" id="{A4BA4927-7DC9-668A-632C-B2A18B88E923}"/>
              </a:ext>
            </a:extLst>
          </p:cNvPr>
          <p:cNvSpPr txBox="1"/>
          <p:nvPr/>
        </p:nvSpPr>
        <p:spPr>
          <a:xfrm>
            <a:off x="3198020" y="5589850"/>
            <a:ext cx="1935435" cy="639855"/>
          </a:xfrm>
          <a:prstGeom prst="rect">
            <a:avLst/>
          </a:prstGeom>
          <a:noFill/>
        </p:spPr>
        <p:txBody>
          <a:bodyPr wrap="square" lIns="91440" tIns="45720" rIns="91440" bIns="45720" rtlCol="0">
            <a:spAutoFit/>
          </a:bodyPr>
          <a:lstStyle/>
          <a:p>
            <a:pPr marL="0" marR="0" lvl="0" indent="0" algn="l" defTabSz="914400" rtl="0" eaLnBrk="1" fontAlgn="auto" latinLnBrk="0" hangingPunct="1">
              <a:lnSpc>
                <a:spcPct val="110000"/>
              </a:lnSpc>
              <a:spcBef>
                <a:spcPts val="600"/>
              </a:spcBef>
              <a:spcAft>
                <a:spcPts val="0"/>
              </a:spcAft>
              <a:buClrTx/>
              <a:buSzTx/>
              <a:buFontTx/>
              <a:buNone/>
              <a:tabLst/>
              <a:defRPr/>
            </a:pPr>
            <a:r>
              <a:rPr kumimoji="0" lang="en-US" sz="1200" b="1" i="0" u="none" strike="noStrike" kern="1200" cap="none" spc="0" normalizeH="0" baseline="0" noProof="0">
                <a:ln>
                  <a:noFill/>
                </a:ln>
                <a:solidFill>
                  <a:schemeClr val="bg2">
                    <a:lumMod val="60000"/>
                    <a:lumOff val="40000"/>
                  </a:schemeClr>
                </a:solidFill>
                <a:effectLst/>
                <a:uLnTx/>
                <a:uFillTx/>
                <a:latin typeface="Grandview"/>
                <a:ea typeface="+mn-ea"/>
                <a:cs typeface="+mn-cs"/>
              </a:rPr>
              <a:t>Finance</a:t>
            </a:r>
            <a:br>
              <a:rPr kumimoji="0" lang="en-US" sz="1400" b="1" i="0" u="none" strike="noStrike" kern="1200" cap="none" spc="0" normalizeH="0" baseline="0" noProof="0">
                <a:ln>
                  <a:noFill/>
                </a:ln>
                <a:solidFill>
                  <a:srgbClr val="499BFC"/>
                </a:solidFill>
                <a:effectLst/>
                <a:uLnTx/>
                <a:uFillTx/>
                <a:latin typeface="Grandview"/>
                <a:ea typeface="+mn-ea"/>
                <a:cs typeface="+mn-cs"/>
              </a:rPr>
            </a:br>
            <a:r>
              <a:rPr kumimoji="0" lang="en-US" sz="1050" b="0" i="0" u="none" strike="noStrike" kern="1200" cap="none" spc="0" normalizeH="0" baseline="0" noProof="0">
                <a:ln>
                  <a:noFill/>
                </a:ln>
                <a:solidFill>
                  <a:srgbClr val="000000"/>
                </a:solidFill>
                <a:effectLst/>
                <a:uLnTx/>
                <a:uFillTx/>
                <a:latin typeface="Grandview"/>
                <a:ea typeface="+mn-ea"/>
                <a:cs typeface="+mn-cs"/>
              </a:rPr>
              <a:t>e.g., High Net </a:t>
            </a:r>
            <a:br>
              <a:rPr kumimoji="0" lang="en-US" sz="1050" b="0" i="0" u="none" strike="noStrike" kern="1200" cap="none" spc="0" normalizeH="0" baseline="0" noProof="0">
                <a:ln>
                  <a:noFill/>
                </a:ln>
                <a:solidFill>
                  <a:srgbClr val="000000"/>
                </a:solidFill>
                <a:effectLst/>
                <a:uLnTx/>
                <a:uFillTx/>
                <a:latin typeface="Grandview"/>
                <a:ea typeface="+mn-ea"/>
                <a:cs typeface="+mn-cs"/>
              </a:rPr>
            </a:br>
            <a:r>
              <a:rPr kumimoji="0" lang="en-US" sz="1050" b="0" i="0" u="none" strike="noStrike" kern="1200" cap="none" spc="0" normalizeH="0" baseline="0" noProof="0">
                <a:ln>
                  <a:noFill/>
                </a:ln>
                <a:solidFill>
                  <a:srgbClr val="000000"/>
                </a:solidFill>
                <a:effectLst/>
                <a:uLnTx/>
                <a:uFillTx/>
                <a:latin typeface="Grandview"/>
                <a:ea typeface="+mn-ea"/>
                <a:cs typeface="+mn-cs"/>
              </a:rPr>
              <a:t>Worth Investor</a:t>
            </a:r>
          </a:p>
        </p:txBody>
      </p:sp>
      <p:cxnSp>
        <p:nvCxnSpPr>
          <p:cNvPr id="35" name="Connector: Elbow 34">
            <a:extLst>
              <a:ext uri="{FF2B5EF4-FFF2-40B4-BE49-F238E27FC236}">
                <a16:creationId xmlns:a16="http://schemas.microsoft.com/office/drawing/2014/main" id="{A75F5BEE-7A57-DECD-6812-F77A9484AFFD}"/>
              </a:ext>
            </a:extLst>
          </p:cNvPr>
          <p:cNvCxnSpPr>
            <a:cxnSpLocks/>
          </p:cNvCxnSpPr>
          <p:nvPr/>
        </p:nvCxnSpPr>
        <p:spPr>
          <a:xfrm rot="16200000" flipV="1">
            <a:off x="2943172" y="5187487"/>
            <a:ext cx="619651" cy="139896"/>
          </a:xfrm>
          <a:prstGeom prst="bentConnector3">
            <a:avLst>
              <a:gd name="adj1" fmla="val 70915"/>
            </a:avLst>
          </a:prstGeom>
          <a:ln w="9525">
            <a:solidFill>
              <a:schemeClr val="bg2">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123256B6-192F-E194-6781-82B3E91CABF2}"/>
              </a:ext>
            </a:extLst>
          </p:cNvPr>
          <p:cNvSpPr txBox="1"/>
          <p:nvPr/>
        </p:nvSpPr>
        <p:spPr>
          <a:xfrm>
            <a:off x="1512434" y="4480529"/>
            <a:ext cx="1239907" cy="817596"/>
          </a:xfrm>
          <a:prstGeom prst="rect">
            <a:avLst/>
          </a:prstGeom>
          <a:noFill/>
        </p:spPr>
        <p:txBody>
          <a:bodyPr wrap="square" lIns="91440" tIns="45720" rIns="91440" bIns="45720" rtlCol="0">
            <a:spAutoFit/>
          </a:bodyPr>
          <a:lstStyle/>
          <a:p>
            <a:pPr marL="0" marR="0" lvl="0" indent="0" algn="l" defTabSz="914400" rtl="0" eaLnBrk="1" fontAlgn="auto" latinLnBrk="0" hangingPunct="1">
              <a:lnSpc>
                <a:spcPct val="110000"/>
              </a:lnSpc>
              <a:spcBef>
                <a:spcPts val="600"/>
              </a:spcBef>
              <a:spcAft>
                <a:spcPts val="0"/>
              </a:spcAft>
              <a:buClrTx/>
              <a:buSzTx/>
              <a:buFontTx/>
              <a:buNone/>
              <a:tabLst/>
              <a:defRPr/>
            </a:pPr>
            <a:r>
              <a:rPr kumimoji="0" lang="en-US" sz="1200" b="1" i="0" u="none" strike="noStrike" kern="1200" cap="none" spc="0" normalizeH="0" baseline="0" noProof="0">
                <a:ln>
                  <a:noFill/>
                </a:ln>
                <a:solidFill>
                  <a:schemeClr val="accent3"/>
                </a:solidFill>
                <a:effectLst/>
                <a:uLnTx/>
                <a:uFillTx/>
                <a:latin typeface="Grandview"/>
                <a:ea typeface="+mn-ea"/>
                <a:cs typeface="+mn-cs"/>
              </a:rPr>
              <a:t>Custom</a:t>
            </a:r>
            <a:br>
              <a:rPr kumimoji="0" lang="en-US" sz="1400" b="1" i="0" u="none" strike="noStrike" kern="1200" cap="none" spc="0" normalizeH="0" baseline="0" noProof="0">
                <a:ln>
                  <a:noFill/>
                </a:ln>
                <a:solidFill>
                  <a:srgbClr val="007726"/>
                </a:solidFill>
                <a:effectLst/>
                <a:uLnTx/>
                <a:uFillTx/>
                <a:latin typeface="Grandview"/>
                <a:ea typeface="+mn-ea"/>
                <a:cs typeface="+mn-cs"/>
              </a:rPr>
            </a:br>
            <a:r>
              <a:rPr kumimoji="0" lang="en-US" sz="1050" b="0" i="0" u="none" strike="noStrike" kern="1200" cap="none" spc="0" normalizeH="0" baseline="0" noProof="0">
                <a:ln>
                  <a:noFill/>
                </a:ln>
                <a:solidFill>
                  <a:srgbClr val="000000"/>
                </a:solidFill>
                <a:effectLst/>
                <a:uLnTx/>
                <a:uFillTx/>
                <a:latin typeface="Grandview"/>
                <a:ea typeface="+mn-ea"/>
                <a:cs typeface="+mn-cs"/>
              </a:rPr>
              <a:t>e.g., bespoke audiences, client 1P data</a:t>
            </a:r>
            <a:endParaRPr kumimoji="0" lang="en-US" sz="1050" b="0" i="0" u="none" strike="noStrike" kern="1200" cap="none" spc="0" normalizeH="0" baseline="0" noProof="0">
              <a:ln>
                <a:noFill/>
              </a:ln>
              <a:solidFill>
                <a:srgbClr val="000000"/>
              </a:solidFill>
              <a:effectLst/>
              <a:highlight>
                <a:srgbClr val="FFFF00"/>
              </a:highlight>
              <a:uLnTx/>
              <a:uFillTx/>
              <a:latin typeface="Grandview"/>
              <a:ea typeface="+mn-ea"/>
              <a:cs typeface="+mn-cs"/>
            </a:endParaRPr>
          </a:p>
        </p:txBody>
      </p:sp>
      <p:cxnSp>
        <p:nvCxnSpPr>
          <p:cNvPr id="39" name="Connector: Elbow 38">
            <a:extLst>
              <a:ext uri="{FF2B5EF4-FFF2-40B4-BE49-F238E27FC236}">
                <a16:creationId xmlns:a16="http://schemas.microsoft.com/office/drawing/2014/main" id="{317AAE2A-753A-6C56-E0DC-DB201BF256C4}"/>
              </a:ext>
            </a:extLst>
          </p:cNvPr>
          <p:cNvCxnSpPr>
            <a:cxnSpLocks/>
          </p:cNvCxnSpPr>
          <p:nvPr/>
        </p:nvCxnSpPr>
        <p:spPr>
          <a:xfrm rot="10800000">
            <a:off x="2298913" y="4616556"/>
            <a:ext cx="487118" cy="12700"/>
          </a:xfrm>
          <a:prstGeom prst="bentConnector3">
            <a:avLst>
              <a:gd name="adj1" fmla="val -10601"/>
            </a:avLst>
          </a:prstGeom>
          <a:ln w="9525">
            <a:solidFill>
              <a:schemeClr val="accent3"/>
            </a:solidFill>
            <a:prstDash val="dash"/>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D4E47A8F-CEAA-8A7E-44EB-97199B41198A}"/>
              </a:ext>
            </a:extLst>
          </p:cNvPr>
          <p:cNvSpPr txBox="1"/>
          <p:nvPr/>
        </p:nvSpPr>
        <p:spPr>
          <a:xfrm>
            <a:off x="1516070" y="3737777"/>
            <a:ext cx="1574346" cy="639855"/>
          </a:xfrm>
          <a:prstGeom prst="rect">
            <a:avLst/>
          </a:prstGeom>
          <a:noFill/>
        </p:spPr>
        <p:txBody>
          <a:bodyPr wrap="square" lIns="91440" tIns="45720" rIns="91440" bIns="45720" rtlCol="0">
            <a:spAutoFit/>
          </a:bodyPr>
          <a:lstStyle/>
          <a:p>
            <a:pPr marL="0" marR="0" lvl="0" indent="0" algn="l" defTabSz="914400" rtl="0" eaLnBrk="1" fontAlgn="auto" latinLnBrk="0" hangingPunct="1">
              <a:lnSpc>
                <a:spcPct val="110000"/>
              </a:lnSpc>
              <a:spcBef>
                <a:spcPts val="600"/>
              </a:spcBef>
              <a:spcAft>
                <a:spcPts val="0"/>
              </a:spcAft>
              <a:buClrTx/>
              <a:buSzTx/>
              <a:buFontTx/>
              <a:buNone/>
              <a:tabLst/>
              <a:defRPr/>
            </a:pPr>
            <a:r>
              <a:rPr kumimoji="0" lang="en-US" sz="1200" b="1" i="0" u="none" strike="noStrike" kern="1200" cap="none" spc="0" normalizeH="0" baseline="0" noProof="0">
                <a:ln>
                  <a:noFill/>
                </a:ln>
                <a:solidFill>
                  <a:schemeClr val="accent6"/>
                </a:solidFill>
                <a:effectLst/>
                <a:uLnTx/>
                <a:uFillTx/>
                <a:latin typeface="Grandview"/>
                <a:ea typeface="+mn-ea"/>
                <a:cs typeface="+mn-cs"/>
              </a:rPr>
              <a:t>Interest</a:t>
            </a:r>
            <a:br>
              <a:rPr kumimoji="0" lang="en-US" sz="1400" b="1" i="0" u="none" strike="noStrike" kern="1200" cap="none" spc="0" normalizeH="0" baseline="0" noProof="0">
                <a:ln>
                  <a:noFill/>
                </a:ln>
                <a:solidFill>
                  <a:srgbClr val="A02B93"/>
                </a:solidFill>
                <a:effectLst/>
                <a:uLnTx/>
                <a:uFillTx/>
                <a:latin typeface="Grandview"/>
                <a:ea typeface="+mn-ea"/>
                <a:cs typeface="+mn-cs"/>
              </a:rPr>
            </a:br>
            <a:r>
              <a:rPr kumimoji="0" lang="en-US" sz="1050" b="0" i="0" u="none" strike="noStrike" kern="1200" cap="none" spc="0" normalizeH="0" baseline="0" noProof="0">
                <a:ln>
                  <a:noFill/>
                </a:ln>
                <a:solidFill>
                  <a:srgbClr val="000000"/>
                </a:solidFill>
                <a:effectLst/>
                <a:uLnTx/>
                <a:uFillTx/>
                <a:latin typeface="Grandview"/>
                <a:ea typeface="+mn-ea"/>
                <a:cs typeface="+mn-cs"/>
              </a:rPr>
              <a:t>e.g., Sports, </a:t>
            </a:r>
            <a:br>
              <a:rPr kumimoji="0" lang="en-US" sz="1050" b="0" i="0" u="none" strike="noStrike" kern="1200" cap="none" spc="0" normalizeH="0" baseline="0" noProof="0">
                <a:ln>
                  <a:noFill/>
                </a:ln>
                <a:solidFill>
                  <a:srgbClr val="000000"/>
                </a:solidFill>
                <a:effectLst/>
                <a:uLnTx/>
                <a:uFillTx/>
                <a:latin typeface="Grandview"/>
                <a:ea typeface="+mn-ea"/>
                <a:cs typeface="+mn-cs"/>
              </a:rPr>
            </a:br>
            <a:r>
              <a:rPr kumimoji="0" lang="en-US" sz="1050" b="0" i="0" u="none" strike="noStrike" kern="1200" cap="none" spc="0" normalizeH="0" baseline="0" noProof="0">
                <a:ln>
                  <a:noFill/>
                </a:ln>
                <a:solidFill>
                  <a:srgbClr val="000000"/>
                </a:solidFill>
                <a:effectLst/>
                <a:uLnTx/>
                <a:uFillTx/>
                <a:latin typeface="Grandview"/>
                <a:ea typeface="+mn-ea"/>
                <a:cs typeface="+mn-cs"/>
              </a:rPr>
              <a:t>Finance</a:t>
            </a:r>
          </a:p>
        </p:txBody>
      </p:sp>
      <p:cxnSp>
        <p:nvCxnSpPr>
          <p:cNvPr id="47" name="Connector: Elbow 46">
            <a:extLst>
              <a:ext uri="{FF2B5EF4-FFF2-40B4-BE49-F238E27FC236}">
                <a16:creationId xmlns:a16="http://schemas.microsoft.com/office/drawing/2014/main" id="{0DB4CC48-B75D-D8DA-AFC5-63CF2F2155F2}"/>
              </a:ext>
            </a:extLst>
          </p:cNvPr>
          <p:cNvCxnSpPr>
            <a:cxnSpLocks/>
          </p:cNvCxnSpPr>
          <p:nvPr/>
        </p:nvCxnSpPr>
        <p:spPr>
          <a:xfrm rot="10800000">
            <a:off x="2298914" y="3915520"/>
            <a:ext cx="437476" cy="1"/>
          </a:xfrm>
          <a:prstGeom prst="bentConnector3">
            <a:avLst>
              <a:gd name="adj1" fmla="val 50000"/>
            </a:avLst>
          </a:prstGeom>
          <a:ln w="9525">
            <a:solidFill>
              <a:schemeClr val="accent6"/>
            </a:solidFill>
            <a:prstDash val="dash"/>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D33B84AC-9558-A3F8-D47B-E6625983194F}"/>
              </a:ext>
            </a:extLst>
          </p:cNvPr>
          <p:cNvSpPr txBox="1"/>
          <p:nvPr/>
        </p:nvSpPr>
        <p:spPr>
          <a:xfrm>
            <a:off x="1504368" y="2982694"/>
            <a:ext cx="1620909" cy="639855"/>
          </a:xfrm>
          <a:prstGeom prst="rect">
            <a:avLst/>
          </a:prstGeom>
          <a:noFill/>
        </p:spPr>
        <p:txBody>
          <a:bodyPr wrap="square" lIns="91440" tIns="45720" rIns="91440" bIns="45720" rtlCol="0">
            <a:spAutoFit/>
          </a:bodyPr>
          <a:lstStyle/>
          <a:p>
            <a:pPr marL="0" marR="0" lvl="0" indent="0" algn="l" defTabSz="914400" rtl="0" eaLnBrk="1" fontAlgn="auto" latinLnBrk="0" hangingPunct="1">
              <a:lnSpc>
                <a:spcPct val="110000"/>
              </a:lnSpc>
              <a:spcBef>
                <a:spcPts val="600"/>
              </a:spcBef>
              <a:spcAft>
                <a:spcPts val="0"/>
              </a:spcAft>
              <a:buClrTx/>
              <a:buSzTx/>
              <a:buFontTx/>
              <a:buNone/>
              <a:tabLst/>
              <a:defRPr/>
            </a:pPr>
            <a:r>
              <a:rPr kumimoji="0" lang="en-US" sz="1200" b="1" i="0" u="none" strike="noStrike" kern="1200" cap="none" spc="0" normalizeH="0" baseline="0" noProof="0">
                <a:ln>
                  <a:noFill/>
                </a:ln>
                <a:solidFill>
                  <a:schemeClr val="accent4"/>
                </a:solidFill>
                <a:effectLst/>
                <a:uLnTx/>
                <a:uFillTx/>
                <a:latin typeface="Grandview"/>
                <a:ea typeface="+mn-ea"/>
                <a:cs typeface="+mn-cs"/>
              </a:rPr>
              <a:t>Media</a:t>
            </a:r>
            <a:br>
              <a:rPr kumimoji="0" lang="en-US" sz="1400" b="1" i="0" u="none" strike="noStrike" kern="1200" cap="none" spc="0" normalizeH="0" baseline="0" noProof="0">
                <a:ln>
                  <a:noFill/>
                </a:ln>
                <a:solidFill>
                  <a:srgbClr val="4EA72E"/>
                </a:solidFill>
                <a:effectLst/>
                <a:uLnTx/>
                <a:uFillTx/>
                <a:latin typeface="Grandview"/>
                <a:ea typeface="+mn-ea"/>
                <a:cs typeface="+mn-cs"/>
              </a:rPr>
            </a:br>
            <a:r>
              <a:rPr kumimoji="0" lang="en-US" sz="1050" b="0" i="0" u="none" strike="noStrike" kern="1200" cap="none" spc="0" normalizeH="0" baseline="0" noProof="0">
                <a:ln>
                  <a:noFill/>
                </a:ln>
                <a:solidFill>
                  <a:srgbClr val="000000"/>
                </a:solidFill>
                <a:effectLst/>
                <a:uLnTx/>
                <a:uFillTx/>
                <a:latin typeface="Grandview"/>
                <a:ea typeface="+mn-ea"/>
                <a:cs typeface="+mn-cs"/>
              </a:rPr>
              <a:t>e.g., Golf Channel, </a:t>
            </a:r>
            <a:br>
              <a:rPr kumimoji="0" lang="en-US" sz="1050" b="0" i="0" u="none" strike="noStrike" kern="1200" cap="none" spc="0" normalizeH="0" baseline="0" noProof="0">
                <a:ln>
                  <a:noFill/>
                </a:ln>
                <a:solidFill>
                  <a:srgbClr val="000000"/>
                </a:solidFill>
                <a:effectLst/>
                <a:uLnTx/>
                <a:uFillTx/>
                <a:latin typeface="Grandview"/>
                <a:ea typeface="+mn-ea"/>
                <a:cs typeface="+mn-cs"/>
              </a:rPr>
            </a:br>
            <a:r>
              <a:rPr kumimoji="0" lang="en-US" sz="1050" b="0" i="0" u="none" strike="noStrike" kern="1200" cap="none" spc="0" normalizeH="0" baseline="0" noProof="0">
                <a:ln>
                  <a:noFill/>
                </a:ln>
                <a:solidFill>
                  <a:srgbClr val="000000"/>
                </a:solidFill>
                <a:effectLst/>
                <a:uLnTx/>
                <a:uFillTx/>
                <a:latin typeface="Grandview"/>
                <a:ea typeface="+mn-ea"/>
                <a:cs typeface="+mn-cs"/>
              </a:rPr>
              <a:t>NBC Sports</a:t>
            </a:r>
          </a:p>
        </p:txBody>
      </p:sp>
      <p:cxnSp>
        <p:nvCxnSpPr>
          <p:cNvPr id="52" name="Connector: Elbow 51">
            <a:extLst>
              <a:ext uri="{FF2B5EF4-FFF2-40B4-BE49-F238E27FC236}">
                <a16:creationId xmlns:a16="http://schemas.microsoft.com/office/drawing/2014/main" id="{3CFDD6E6-74F4-2A66-1AAB-0DA3DB0EB250}"/>
              </a:ext>
            </a:extLst>
          </p:cNvPr>
          <p:cNvCxnSpPr>
            <a:cxnSpLocks/>
          </p:cNvCxnSpPr>
          <p:nvPr/>
        </p:nvCxnSpPr>
        <p:spPr>
          <a:xfrm rot="10800000">
            <a:off x="2481217" y="3502266"/>
            <a:ext cx="594348" cy="12700"/>
          </a:xfrm>
          <a:prstGeom prst="bentConnector3">
            <a:avLst>
              <a:gd name="adj1" fmla="val 1544"/>
            </a:avLst>
          </a:prstGeom>
          <a:ln w="9525">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6B02EF5B-A08C-C116-EC43-5C9C9DBE7F0F}"/>
              </a:ext>
            </a:extLst>
          </p:cNvPr>
          <p:cNvSpPr txBox="1"/>
          <p:nvPr/>
        </p:nvSpPr>
        <p:spPr>
          <a:xfrm>
            <a:off x="3848408" y="2392824"/>
            <a:ext cx="2751559" cy="282770"/>
          </a:xfrm>
          <a:prstGeom prst="rect">
            <a:avLst/>
          </a:prstGeom>
          <a:noFill/>
        </p:spPr>
        <p:txBody>
          <a:bodyPr wrap="square" lIns="91440" tIns="45720" rIns="91440" bIns="45720" rtlCol="0">
            <a:spAutoFit/>
          </a:bodyPr>
          <a:lstStyle/>
          <a:p>
            <a:pPr marL="0" marR="0" lvl="0" indent="0" algn="l" defTabSz="914400" rtl="0" eaLnBrk="1" fontAlgn="auto" latinLnBrk="0" hangingPunct="1">
              <a:lnSpc>
                <a:spcPct val="110000"/>
              </a:lnSpc>
              <a:spcBef>
                <a:spcPts val="600"/>
              </a:spcBef>
              <a:spcAft>
                <a:spcPts val="0"/>
              </a:spcAft>
              <a:buClrTx/>
              <a:buSzTx/>
              <a:buFontTx/>
              <a:buNone/>
              <a:tabLst/>
              <a:defRPr/>
            </a:pPr>
            <a:r>
              <a:rPr kumimoji="0" lang="en-US" sz="1200" b="1" i="0" u="none" strike="noStrike" kern="1200" cap="none" spc="0" normalizeH="0" baseline="0" noProof="0">
                <a:ln>
                  <a:noFill/>
                </a:ln>
                <a:solidFill>
                  <a:schemeClr val="accent2"/>
                </a:solidFill>
                <a:effectLst/>
                <a:uLnTx/>
                <a:uFillTx/>
                <a:latin typeface="Grandview"/>
                <a:ea typeface="+mn-ea"/>
                <a:cs typeface="+mn-cs"/>
              </a:rPr>
              <a:t>Demo - Income</a:t>
            </a:r>
            <a:endParaRPr kumimoji="0" lang="en-US" sz="1050" b="0" i="0" u="none" strike="noStrike" kern="1200" cap="none" spc="0" normalizeH="0" baseline="0" noProof="0">
              <a:ln>
                <a:noFill/>
              </a:ln>
              <a:solidFill>
                <a:schemeClr val="accent2"/>
              </a:solidFill>
              <a:effectLst/>
              <a:uLnTx/>
              <a:uFillTx/>
              <a:latin typeface="Grandview"/>
              <a:ea typeface="+mn-ea"/>
              <a:cs typeface="+mn-cs"/>
            </a:endParaRPr>
          </a:p>
        </p:txBody>
      </p:sp>
      <p:cxnSp>
        <p:nvCxnSpPr>
          <p:cNvPr id="60" name="Connector: Elbow 59">
            <a:extLst>
              <a:ext uri="{FF2B5EF4-FFF2-40B4-BE49-F238E27FC236}">
                <a16:creationId xmlns:a16="http://schemas.microsoft.com/office/drawing/2014/main" id="{C70B9B18-548D-85EB-49AE-4CD7C42B5498}"/>
              </a:ext>
            </a:extLst>
          </p:cNvPr>
          <p:cNvCxnSpPr>
            <a:cxnSpLocks/>
          </p:cNvCxnSpPr>
          <p:nvPr/>
        </p:nvCxnSpPr>
        <p:spPr>
          <a:xfrm rot="5400000">
            <a:off x="3548640" y="2825573"/>
            <a:ext cx="523971" cy="137264"/>
          </a:xfrm>
          <a:prstGeom prst="bentConnector3">
            <a:avLst>
              <a:gd name="adj1" fmla="val 77483"/>
            </a:avLst>
          </a:prstGeom>
          <a:ln w="9525">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DAD8C97D-0902-0CE3-9359-D70F6E8E9505}"/>
              </a:ext>
            </a:extLst>
          </p:cNvPr>
          <p:cNvSpPr txBox="1"/>
          <p:nvPr/>
        </p:nvSpPr>
        <p:spPr>
          <a:xfrm>
            <a:off x="3552196" y="3866647"/>
            <a:ext cx="887637" cy="653577"/>
          </a:xfrm>
          <a:prstGeom prst="rect">
            <a:avLst/>
          </a:prstGeom>
          <a:noFill/>
        </p:spPr>
        <p:txBody>
          <a:bodyPr wrap="square" lIns="91440" tIns="45720" rIns="91440" bIns="45720" rtlCol="0">
            <a:spAutoFit/>
          </a:bodyPr>
          <a:lstStyle/>
          <a:p>
            <a:pPr marL="0" marR="0" lvl="0" indent="0" algn="l" defTabSz="914400" rtl="0" eaLnBrk="1" fontAlgn="auto" latinLnBrk="0" hangingPunct="1">
              <a:lnSpc>
                <a:spcPct val="110000"/>
              </a:lnSpc>
              <a:spcBef>
                <a:spcPts val="60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Grandview"/>
                <a:ea typeface="+mn-ea"/>
                <a:cs typeface="+mn-cs"/>
              </a:rPr>
              <a:t>78% </a:t>
            </a:r>
            <a:br>
              <a:rPr kumimoji="0" lang="en-US" sz="1200" b="1" i="0" u="none" strike="noStrike" kern="1200" cap="none" spc="0" normalizeH="0" baseline="0" noProof="0">
                <a:ln>
                  <a:noFill/>
                </a:ln>
                <a:solidFill>
                  <a:srgbClr val="BF005E"/>
                </a:solidFill>
                <a:effectLst/>
                <a:uLnTx/>
                <a:uFillTx/>
                <a:latin typeface="Grandview"/>
                <a:ea typeface="+mn-ea"/>
                <a:cs typeface="+mn-cs"/>
              </a:rPr>
            </a:br>
            <a:r>
              <a:rPr kumimoji="0" lang="en-US" sz="900" b="0" i="0" u="none" strike="noStrike" kern="1200" cap="none" spc="0" normalizeH="0" baseline="0" noProof="0">
                <a:ln>
                  <a:noFill/>
                </a:ln>
                <a:solidFill>
                  <a:srgbClr val="000000"/>
                </a:solidFill>
                <a:effectLst/>
                <a:uLnTx/>
                <a:uFillTx/>
                <a:latin typeface="Grandview"/>
                <a:ea typeface="+mn-ea"/>
                <a:cs typeface="+mn-cs"/>
              </a:rPr>
              <a:t>Non-Demo Audiences</a:t>
            </a:r>
            <a:endParaRPr kumimoji="0" lang="en-US" sz="1050" b="0" i="0" u="none" strike="noStrike" kern="1200" cap="none" spc="0" normalizeH="0" baseline="0" noProof="0">
              <a:ln>
                <a:noFill/>
              </a:ln>
              <a:solidFill>
                <a:srgbClr val="000000"/>
              </a:solidFill>
              <a:effectLst/>
              <a:uLnTx/>
              <a:uFillTx/>
              <a:latin typeface="Grandview"/>
              <a:ea typeface="+mn-ea"/>
              <a:cs typeface="+mn-cs"/>
            </a:endParaRPr>
          </a:p>
        </p:txBody>
      </p:sp>
      <p:sp>
        <p:nvSpPr>
          <p:cNvPr id="67" name="Rectangle: Rounded Corners 66">
            <a:extLst>
              <a:ext uri="{FF2B5EF4-FFF2-40B4-BE49-F238E27FC236}">
                <a16:creationId xmlns:a16="http://schemas.microsoft.com/office/drawing/2014/main" id="{DB1DB2E2-3E3C-2B90-2B06-2909F0615573}"/>
              </a:ext>
            </a:extLst>
          </p:cNvPr>
          <p:cNvSpPr/>
          <p:nvPr/>
        </p:nvSpPr>
        <p:spPr>
          <a:xfrm>
            <a:off x="7099299" y="1676400"/>
            <a:ext cx="1917701" cy="266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Grandview"/>
                <a:ea typeface="+mn-ea"/>
                <a:cs typeface="+mn-cs"/>
              </a:rPr>
              <a:t>Key Demo Segments</a:t>
            </a:r>
          </a:p>
        </p:txBody>
      </p:sp>
      <p:sp>
        <p:nvSpPr>
          <p:cNvPr id="68" name="Rectangle: Rounded Corners 67">
            <a:extLst>
              <a:ext uri="{FF2B5EF4-FFF2-40B4-BE49-F238E27FC236}">
                <a16:creationId xmlns:a16="http://schemas.microsoft.com/office/drawing/2014/main" id="{CD7A0FE7-42A4-BBEA-C551-29D19E307595}"/>
              </a:ext>
            </a:extLst>
          </p:cNvPr>
          <p:cNvSpPr/>
          <p:nvPr/>
        </p:nvSpPr>
        <p:spPr>
          <a:xfrm>
            <a:off x="7475693" y="2285718"/>
            <a:ext cx="1427613" cy="44751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Grandview"/>
                <a:ea typeface="+mn-ea"/>
                <a:cs typeface="+mn-cs"/>
              </a:rPr>
              <a:t>Adults 25-54</a:t>
            </a:r>
          </a:p>
        </p:txBody>
      </p:sp>
      <p:sp>
        <p:nvSpPr>
          <p:cNvPr id="69" name="Rectangle: Rounded Corners 68">
            <a:extLst>
              <a:ext uri="{FF2B5EF4-FFF2-40B4-BE49-F238E27FC236}">
                <a16:creationId xmlns:a16="http://schemas.microsoft.com/office/drawing/2014/main" id="{3A4D5254-FEBC-240F-2BB4-84EFE3978CFD}"/>
              </a:ext>
            </a:extLst>
          </p:cNvPr>
          <p:cNvSpPr/>
          <p:nvPr/>
        </p:nvSpPr>
        <p:spPr>
          <a:xfrm>
            <a:off x="7486519" y="2816068"/>
            <a:ext cx="1427614" cy="44751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Grandview"/>
                <a:ea typeface="+mn-ea"/>
                <a:cs typeface="+mn-cs"/>
              </a:rPr>
              <a:t>HHI 75K or Greater</a:t>
            </a:r>
          </a:p>
        </p:txBody>
      </p:sp>
      <p:sp>
        <p:nvSpPr>
          <p:cNvPr id="70" name="Rectangle: Rounded Corners 69">
            <a:extLst>
              <a:ext uri="{FF2B5EF4-FFF2-40B4-BE49-F238E27FC236}">
                <a16:creationId xmlns:a16="http://schemas.microsoft.com/office/drawing/2014/main" id="{CFFC4B5A-8CAD-77FB-420A-838096DF2C50}"/>
              </a:ext>
            </a:extLst>
          </p:cNvPr>
          <p:cNvSpPr/>
          <p:nvPr/>
        </p:nvSpPr>
        <p:spPr>
          <a:xfrm>
            <a:off x="9194733" y="2809405"/>
            <a:ext cx="1519455" cy="44751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Grandview"/>
                <a:ea typeface="+mn-ea"/>
                <a:cs typeface="+mn-cs"/>
              </a:rPr>
              <a:t>Adults 18-34</a:t>
            </a:r>
          </a:p>
        </p:txBody>
      </p:sp>
      <p:sp>
        <p:nvSpPr>
          <p:cNvPr id="72" name="Rectangle: Rounded Corners 71">
            <a:extLst>
              <a:ext uri="{FF2B5EF4-FFF2-40B4-BE49-F238E27FC236}">
                <a16:creationId xmlns:a16="http://schemas.microsoft.com/office/drawing/2014/main" id="{AD0ED713-2EA2-7848-A8E9-AA1F2F8C5A1B}"/>
              </a:ext>
            </a:extLst>
          </p:cNvPr>
          <p:cNvSpPr/>
          <p:nvPr/>
        </p:nvSpPr>
        <p:spPr>
          <a:xfrm>
            <a:off x="9194732" y="2281101"/>
            <a:ext cx="1519455" cy="45213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Grandview"/>
                <a:ea typeface="+mn-ea"/>
                <a:cs typeface="+mn-cs"/>
              </a:rPr>
              <a:t>Adults 18+</a:t>
            </a:r>
          </a:p>
        </p:txBody>
      </p:sp>
      <p:pic>
        <p:nvPicPr>
          <p:cNvPr id="75" name="Graphic 74" descr="Group outline">
            <a:extLst>
              <a:ext uri="{FF2B5EF4-FFF2-40B4-BE49-F238E27FC236}">
                <a16:creationId xmlns:a16="http://schemas.microsoft.com/office/drawing/2014/main" id="{E9B5B1B9-3CFA-9C1B-4BD2-0A8191F2A8C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864874" y="3323874"/>
            <a:ext cx="613679" cy="613679"/>
          </a:xfrm>
          <a:prstGeom prst="rect">
            <a:avLst/>
          </a:prstGeom>
        </p:spPr>
      </p:pic>
      <p:sp>
        <p:nvSpPr>
          <p:cNvPr id="77" name="Rectangle: Rounded Corners 18">
            <a:extLst>
              <a:ext uri="{FF2B5EF4-FFF2-40B4-BE49-F238E27FC236}">
                <a16:creationId xmlns:a16="http://schemas.microsoft.com/office/drawing/2014/main" id="{E2720500-2EE0-A3A9-2323-2EA5EA76B7E3}"/>
              </a:ext>
            </a:extLst>
          </p:cNvPr>
          <p:cNvSpPr/>
          <p:nvPr/>
        </p:nvSpPr>
        <p:spPr>
          <a:xfrm>
            <a:off x="6940131" y="4136025"/>
            <a:ext cx="4379134" cy="2088726"/>
          </a:xfrm>
          <a:prstGeom prst="roundRect">
            <a:avLst>
              <a:gd name="adj" fmla="val 1974"/>
            </a:avLst>
          </a:prstGeom>
          <a:solidFill>
            <a:schemeClr val="bg1"/>
          </a:solidFill>
          <a:ln>
            <a:solidFill>
              <a:schemeClr val="tx1"/>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randview"/>
              <a:ea typeface="+mn-ea"/>
              <a:cs typeface="+mn-cs"/>
            </a:endParaRPr>
          </a:p>
        </p:txBody>
      </p:sp>
      <p:sp>
        <p:nvSpPr>
          <p:cNvPr id="78" name="Oval 77">
            <a:extLst>
              <a:ext uri="{FF2B5EF4-FFF2-40B4-BE49-F238E27FC236}">
                <a16:creationId xmlns:a16="http://schemas.microsoft.com/office/drawing/2014/main" id="{C6EE68F1-FBFD-00A0-19BC-A3C521152EB1}"/>
              </a:ext>
            </a:extLst>
          </p:cNvPr>
          <p:cNvSpPr/>
          <p:nvPr/>
        </p:nvSpPr>
        <p:spPr>
          <a:xfrm>
            <a:off x="10864874" y="5863720"/>
            <a:ext cx="478330" cy="50585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ndview"/>
              <a:ea typeface="+mn-ea"/>
              <a:cs typeface="+mn-cs"/>
            </a:endParaRPr>
          </a:p>
        </p:txBody>
      </p:sp>
      <p:sp>
        <p:nvSpPr>
          <p:cNvPr id="79" name="Rectangle: Rounded Corners 78">
            <a:extLst>
              <a:ext uri="{FF2B5EF4-FFF2-40B4-BE49-F238E27FC236}">
                <a16:creationId xmlns:a16="http://schemas.microsoft.com/office/drawing/2014/main" id="{FC2E1694-0BE2-2480-C5B9-58D8ABE50D83}"/>
              </a:ext>
            </a:extLst>
          </p:cNvPr>
          <p:cNvSpPr/>
          <p:nvPr/>
        </p:nvSpPr>
        <p:spPr>
          <a:xfrm>
            <a:off x="7099299" y="4002675"/>
            <a:ext cx="2408768" cy="266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Grandview"/>
                <a:ea typeface="+mn-ea"/>
                <a:cs typeface="+mn-cs"/>
              </a:rPr>
              <a:t>Key Non-Demo Segments</a:t>
            </a:r>
          </a:p>
        </p:txBody>
      </p:sp>
      <p:sp>
        <p:nvSpPr>
          <p:cNvPr id="80" name="Rectangle: Rounded Corners 79">
            <a:extLst>
              <a:ext uri="{FF2B5EF4-FFF2-40B4-BE49-F238E27FC236}">
                <a16:creationId xmlns:a16="http://schemas.microsoft.com/office/drawing/2014/main" id="{143460BF-CEB9-A026-81EE-BB28CEB9E2F2}"/>
              </a:ext>
            </a:extLst>
          </p:cNvPr>
          <p:cNvSpPr/>
          <p:nvPr/>
        </p:nvSpPr>
        <p:spPr>
          <a:xfrm>
            <a:off x="7361422" y="4480529"/>
            <a:ext cx="1597489" cy="447515"/>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Grandview"/>
                <a:ea typeface="+mn-ea"/>
                <a:cs typeface="+mn-cs"/>
              </a:rPr>
              <a:t>Business Decision Makers</a:t>
            </a:r>
          </a:p>
        </p:txBody>
      </p:sp>
      <p:sp>
        <p:nvSpPr>
          <p:cNvPr id="81" name="Rectangle: Rounded Corners 80">
            <a:extLst>
              <a:ext uri="{FF2B5EF4-FFF2-40B4-BE49-F238E27FC236}">
                <a16:creationId xmlns:a16="http://schemas.microsoft.com/office/drawing/2014/main" id="{2244DC1E-46AB-1E4B-0CE8-8DA58BE88ECA}"/>
              </a:ext>
            </a:extLst>
          </p:cNvPr>
          <p:cNvSpPr/>
          <p:nvPr/>
        </p:nvSpPr>
        <p:spPr>
          <a:xfrm>
            <a:off x="7361422" y="5013178"/>
            <a:ext cx="1597489" cy="447515"/>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Grandview"/>
                <a:ea typeface="+mn-ea"/>
                <a:cs typeface="+mn-cs"/>
              </a:rPr>
              <a:t>BDMs OR C-Suite</a:t>
            </a:r>
          </a:p>
        </p:txBody>
      </p:sp>
      <p:sp>
        <p:nvSpPr>
          <p:cNvPr id="82" name="Rectangle: Rounded Corners 81">
            <a:extLst>
              <a:ext uri="{FF2B5EF4-FFF2-40B4-BE49-F238E27FC236}">
                <a16:creationId xmlns:a16="http://schemas.microsoft.com/office/drawing/2014/main" id="{A278B7DC-186F-AA87-B83C-5534B81C02CB}"/>
              </a:ext>
            </a:extLst>
          </p:cNvPr>
          <p:cNvSpPr/>
          <p:nvPr/>
        </p:nvSpPr>
        <p:spPr>
          <a:xfrm>
            <a:off x="9194732" y="5013177"/>
            <a:ext cx="1862735" cy="447515"/>
          </a:xfrm>
          <a:prstGeom prst="round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Grandview"/>
                <a:ea typeface="+mn-ea"/>
                <a:cs typeface="+mn-cs"/>
              </a:rPr>
              <a:t>Institutional Investor</a:t>
            </a:r>
          </a:p>
        </p:txBody>
      </p:sp>
      <p:sp>
        <p:nvSpPr>
          <p:cNvPr id="83" name="Rectangle: Rounded Corners 82">
            <a:extLst>
              <a:ext uri="{FF2B5EF4-FFF2-40B4-BE49-F238E27FC236}">
                <a16:creationId xmlns:a16="http://schemas.microsoft.com/office/drawing/2014/main" id="{AA3BD09C-9C48-89CE-1D46-1CF9096FC820}"/>
              </a:ext>
            </a:extLst>
          </p:cNvPr>
          <p:cNvSpPr/>
          <p:nvPr/>
        </p:nvSpPr>
        <p:spPr>
          <a:xfrm>
            <a:off x="9194732" y="5545825"/>
            <a:ext cx="1862735" cy="447515"/>
          </a:xfrm>
          <a:prstGeom prst="round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Grandview"/>
                <a:ea typeface="+mn-ea"/>
                <a:cs typeface="+mn-cs"/>
              </a:rPr>
              <a:t>Trader </a:t>
            </a:r>
          </a:p>
        </p:txBody>
      </p:sp>
      <p:sp>
        <p:nvSpPr>
          <p:cNvPr id="84" name="Rectangle: Rounded Corners 83">
            <a:extLst>
              <a:ext uri="{FF2B5EF4-FFF2-40B4-BE49-F238E27FC236}">
                <a16:creationId xmlns:a16="http://schemas.microsoft.com/office/drawing/2014/main" id="{DEAFAFF2-E77A-01B6-C6E7-00675BCACC4C}"/>
              </a:ext>
            </a:extLst>
          </p:cNvPr>
          <p:cNvSpPr/>
          <p:nvPr/>
        </p:nvSpPr>
        <p:spPr>
          <a:xfrm>
            <a:off x="7361422" y="5545827"/>
            <a:ext cx="1597488" cy="447515"/>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Grandview"/>
                <a:ea typeface="+mn-ea"/>
                <a:cs typeface="+mn-cs"/>
              </a:rPr>
              <a:t>Chief Executive Officer CEO</a:t>
            </a:r>
          </a:p>
        </p:txBody>
      </p:sp>
      <p:sp>
        <p:nvSpPr>
          <p:cNvPr id="89" name="Rectangle: Rounded Corners 88">
            <a:extLst>
              <a:ext uri="{FF2B5EF4-FFF2-40B4-BE49-F238E27FC236}">
                <a16:creationId xmlns:a16="http://schemas.microsoft.com/office/drawing/2014/main" id="{51EBAC90-6EC7-4D4F-C806-5D230927B6F5}"/>
              </a:ext>
            </a:extLst>
          </p:cNvPr>
          <p:cNvSpPr/>
          <p:nvPr/>
        </p:nvSpPr>
        <p:spPr>
          <a:xfrm>
            <a:off x="9194732" y="4480529"/>
            <a:ext cx="1862735" cy="447515"/>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Grandview"/>
                <a:ea typeface="+mn-ea"/>
                <a:cs typeface="+mn-cs"/>
              </a:rPr>
              <a:t>C-Suite Executives</a:t>
            </a:r>
          </a:p>
        </p:txBody>
      </p:sp>
      <p:pic>
        <p:nvPicPr>
          <p:cNvPr id="94" name="Graphic 93" descr="Magnifying glass outline">
            <a:extLst>
              <a:ext uri="{FF2B5EF4-FFF2-40B4-BE49-F238E27FC236}">
                <a16:creationId xmlns:a16="http://schemas.microsoft.com/office/drawing/2014/main" id="{7F7ED72D-7743-0215-DA58-A559F13008D8}"/>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941840" y="5967407"/>
            <a:ext cx="389277" cy="389277"/>
          </a:xfrm>
          <a:prstGeom prst="rect">
            <a:avLst/>
          </a:prstGeom>
        </p:spPr>
      </p:pic>
      <p:sp>
        <p:nvSpPr>
          <p:cNvPr id="22" name="TextBox 21">
            <a:extLst>
              <a:ext uri="{FF2B5EF4-FFF2-40B4-BE49-F238E27FC236}">
                <a16:creationId xmlns:a16="http://schemas.microsoft.com/office/drawing/2014/main" id="{1B9D33B4-8ACF-8AFC-CD22-3A1578BFFC6A}"/>
              </a:ext>
            </a:extLst>
          </p:cNvPr>
          <p:cNvSpPr txBox="1"/>
          <p:nvPr/>
        </p:nvSpPr>
        <p:spPr>
          <a:xfrm>
            <a:off x="1509334" y="2405353"/>
            <a:ext cx="1935435" cy="462114"/>
          </a:xfrm>
          <a:prstGeom prst="rect">
            <a:avLst/>
          </a:prstGeom>
          <a:noFill/>
        </p:spPr>
        <p:txBody>
          <a:bodyPr wrap="square" lIns="91440" tIns="45720" rIns="91440" bIns="45720" rtlCol="0">
            <a:spAutoFit/>
          </a:bodyPr>
          <a:lstStyle/>
          <a:p>
            <a:pPr marL="0" marR="0" lvl="0" indent="0" algn="l" defTabSz="914400" rtl="0" eaLnBrk="1" fontAlgn="auto" latinLnBrk="0" hangingPunct="1">
              <a:lnSpc>
                <a:spcPct val="110000"/>
              </a:lnSpc>
              <a:spcBef>
                <a:spcPts val="600"/>
              </a:spcBef>
              <a:spcAft>
                <a:spcPts val="0"/>
              </a:spcAft>
              <a:buClrTx/>
              <a:buSzTx/>
              <a:buFontTx/>
              <a:buNone/>
              <a:tabLst/>
              <a:defRPr/>
            </a:pPr>
            <a:r>
              <a:rPr kumimoji="0" lang="en-US" sz="1200" b="1" i="0" u="none" strike="noStrike" kern="1200" cap="none" spc="0" normalizeH="0" baseline="0" noProof="0">
                <a:ln>
                  <a:noFill/>
                </a:ln>
                <a:solidFill>
                  <a:srgbClr val="035AC0"/>
                </a:solidFill>
                <a:effectLst/>
                <a:uLnTx/>
                <a:uFillTx/>
                <a:latin typeface="Grandview"/>
                <a:ea typeface="+mn-ea"/>
                <a:cs typeface="+mn-cs"/>
              </a:rPr>
              <a:t>Behavior</a:t>
            </a:r>
            <a:br>
              <a:rPr kumimoji="0" lang="en-US" sz="1200" b="1" i="0" u="none" strike="noStrike" kern="1200" cap="none" spc="0" normalizeH="0" baseline="0" noProof="0">
                <a:ln>
                  <a:noFill/>
                </a:ln>
                <a:solidFill>
                  <a:srgbClr val="4EA72E"/>
                </a:solidFill>
                <a:effectLst/>
                <a:uLnTx/>
                <a:uFillTx/>
                <a:latin typeface="Grandview"/>
                <a:ea typeface="+mn-ea"/>
                <a:cs typeface="+mn-cs"/>
              </a:rPr>
            </a:br>
            <a:r>
              <a:rPr kumimoji="0" lang="en-US" sz="1050" b="0" i="0" u="none" strike="noStrike" kern="1200" cap="none" spc="0" normalizeH="0" baseline="0" noProof="0">
                <a:ln>
                  <a:noFill/>
                </a:ln>
                <a:solidFill>
                  <a:srgbClr val="000000"/>
                </a:solidFill>
                <a:effectLst/>
                <a:uLnTx/>
                <a:uFillTx/>
                <a:latin typeface="Grandview"/>
                <a:ea typeface="+mn-ea"/>
                <a:cs typeface="+mn-cs"/>
              </a:rPr>
              <a:t>e.g., Shopping, Tech Habits</a:t>
            </a:r>
          </a:p>
        </p:txBody>
      </p:sp>
      <p:cxnSp>
        <p:nvCxnSpPr>
          <p:cNvPr id="27" name="Connector: Elbow 26">
            <a:extLst>
              <a:ext uri="{FF2B5EF4-FFF2-40B4-BE49-F238E27FC236}">
                <a16:creationId xmlns:a16="http://schemas.microsoft.com/office/drawing/2014/main" id="{9B66E50A-2837-2AAF-3949-EE80CECFC5A5}"/>
              </a:ext>
            </a:extLst>
          </p:cNvPr>
          <p:cNvCxnSpPr>
            <a:cxnSpLocks/>
          </p:cNvCxnSpPr>
          <p:nvPr/>
        </p:nvCxnSpPr>
        <p:spPr>
          <a:xfrm rot="16200000" flipH="1">
            <a:off x="3120348" y="3021428"/>
            <a:ext cx="478572" cy="203518"/>
          </a:xfrm>
          <a:prstGeom prst="bentConnector3">
            <a:avLst>
              <a:gd name="adj1" fmla="val 80090"/>
            </a:avLst>
          </a:prstGeom>
          <a:ln w="9525">
            <a:solidFill>
              <a:srgbClr val="035AC0"/>
            </a:solidFill>
            <a:prstDash val="dash"/>
          </a:ln>
        </p:spPr>
        <p:style>
          <a:lnRef idx="1">
            <a:schemeClr val="accent1"/>
          </a:lnRef>
          <a:fillRef idx="0">
            <a:schemeClr val="accent1"/>
          </a:fillRef>
          <a:effectRef idx="0">
            <a:schemeClr val="accent1"/>
          </a:effectRef>
          <a:fontRef idx="minor">
            <a:schemeClr val="tx1"/>
          </a:fontRef>
        </p:style>
      </p:cxnSp>
      <p:sp>
        <p:nvSpPr>
          <p:cNvPr id="44" name="Footer Placeholder 3">
            <a:extLst>
              <a:ext uri="{FF2B5EF4-FFF2-40B4-BE49-F238E27FC236}">
                <a16:creationId xmlns:a16="http://schemas.microsoft.com/office/drawing/2014/main" id="{AC0EA8FD-2688-630E-0BCA-068E728A6EAD}"/>
              </a:ext>
            </a:extLst>
          </p:cNvPr>
          <p:cNvSpPr>
            <a:spLocks noGrp="1"/>
          </p:cNvSpPr>
          <p:nvPr/>
        </p:nvSpPr>
        <p:spPr>
          <a:xfrm>
            <a:off x="6936155" y="6327546"/>
            <a:ext cx="4542398" cy="228601"/>
          </a:xfrm>
          <a:prstGeom prst="rect">
            <a:avLst/>
          </a:prstGeom>
        </p:spPr>
        <p:txBody>
          <a:bodyPr vert="horz" lIns="0" tIns="0" rIns="0" bIns="0" rtlCol="0" anchor="b" anchorCtr="0">
            <a:noAutofit/>
          </a:bodyPr>
          <a:lstStyle>
            <a:defPPr>
              <a:defRPr lang="en-US"/>
            </a:defPPr>
            <a:lvl1pPr marL="0" algn="l" defTabSz="914400" rtl="0" eaLnBrk="1" latinLnBrk="0" hangingPunct="1">
              <a:defRPr sz="7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Grandview"/>
                <a:ea typeface="+mn-ea"/>
                <a:cs typeface="+mn-cs"/>
              </a:rPr>
              <a:t>Top Telco B2B Segments: 1) Business Decision Makers, 2) Business Decision Makers OR C Suite, </a:t>
            </a:r>
            <a:br>
              <a:rPr kumimoji="0" lang="en-US" sz="700" b="0" i="0" u="none" strike="noStrike" kern="0" cap="none" spc="0" normalizeH="0" baseline="0" noProof="0">
                <a:ln>
                  <a:noFill/>
                </a:ln>
                <a:solidFill>
                  <a:srgbClr val="000000"/>
                </a:solidFill>
                <a:effectLst/>
                <a:uLnTx/>
                <a:uFillTx/>
                <a:latin typeface="Grandview"/>
                <a:ea typeface="+mn-ea"/>
                <a:cs typeface="+mn-cs"/>
              </a:rPr>
            </a:br>
            <a:r>
              <a:rPr kumimoji="0" lang="en-US" sz="700" b="0" i="0" u="none" strike="noStrike" kern="0" cap="none" spc="0" normalizeH="0" baseline="0" noProof="0">
                <a:ln>
                  <a:noFill/>
                </a:ln>
                <a:solidFill>
                  <a:srgbClr val="000000"/>
                </a:solidFill>
                <a:effectLst/>
                <a:uLnTx/>
                <a:uFillTx/>
                <a:latin typeface="Grandview"/>
                <a:ea typeface="+mn-ea"/>
                <a:cs typeface="+mn-cs"/>
              </a:rPr>
              <a:t>3) IT Decision Makers, 4)Small Business Owners </a:t>
            </a:r>
          </a:p>
        </p:txBody>
      </p:sp>
      <p:sp>
        <p:nvSpPr>
          <p:cNvPr id="48" name="Title 1">
            <a:extLst>
              <a:ext uri="{FF2B5EF4-FFF2-40B4-BE49-F238E27FC236}">
                <a16:creationId xmlns:a16="http://schemas.microsoft.com/office/drawing/2014/main" id="{C25ED798-8515-24E1-E99A-52044A36A12C}"/>
              </a:ext>
            </a:extLst>
          </p:cNvPr>
          <p:cNvSpPr txBox="1">
            <a:spLocks/>
          </p:cNvSpPr>
          <p:nvPr/>
        </p:nvSpPr>
        <p:spPr>
          <a:xfrm>
            <a:off x="822960" y="685800"/>
            <a:ext cx="10530840" cy="685800"/>
          </a:xfrm>
          <a:prstGeom prst="rect">
            <a:avLst/>
          </a:prstGeom>
        </p:spPr>
        <p:txBody>
          <a:bodyPr vert="horz" lIns="0" tIns="0" rIns="0" bIns="0" rtlCol="0" anchor="t" anchorCtr="0">
            <a:noAutofit/>
          </a:bodyPr>
          <a:lstStyle>
            <a:lvl1pPr algn="l" defTabSz="914400" rtl="0" eaLnBrk="1" latinLnBrk="0" hangingPunct="1">
              <a:lnSpc>
                <a:spcPct val="80000"/>
              </a:lnSpc>
              <a:spcBef>
                <a:spcPct val="0"/>
              </a:spcBef>
              <a:buNone/>
              <a:defRPr sz="2800" b="1" kern="1200" spc="0" baseline="0">
                <a:solidFill>
                  <a:schemeClr val="bg1"/>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2800" b="1" i="0" u="none" strike="noStrike" kern="1200" cap="none" spc="-100" normalizeH="0" baseline="0" noProof="0">
                <a:ln>
                  <a:noFill/>
                </a:ln>
                <a:solidFill>
                  <a:srgbClr val="000000"/>
                </a:solidFill>
                <a:effectLst/>
                <a:uLnTx/>
                <a:uFillTx/>
                <a:latin typeface="Grandview"/>
                <a:ea typeface="+mj-ea"/>
                <a:cs typeface="+mj-cs"/>
              </a:rPr>
              <a:t>Tech &amp; Finance B2B primarily leverage B2B audience segments</a:t>
            </a:r>
            <a:br>
              <a:rPr kumimoji="0" lang="en-US" sz="2800" b="1" i="0" u="none" strike="noStrike" kern="1200" cap="none" spc="-100" normalizeH="0" baseline="0" noProof="0">
                <a:ln>
                  <a:noFill/>
                </a:ln>
                <a:solidFill>
                  <a:srgbClr val="000000"/>
                </a:solidFill>
                <a:effectLst/>
                <a:uLnTx/>
                <a:uFillTx/>
                <a:latin typeface="Grandview"/>
                <a:ea typeface="+mj-ea"/>
                <a:cs typeface="+mj-cs"/>
              </a:rPr>
            </a:br>
            <a:r>
              <a:rPr kumimoji="0" lang="en-US" sz="1800" b="0" i="0" u="none" strike="noStrike" kern="1200" cap="none" spc="0" normalizeH="0" baseline="0" noProof="0">
                <a:ln>
                  <a:noFill/>
                </a:ln>
                <a:solidFill>
                  <a:srgbClr val="000000"/>
                </a:solidFill>
                <a:effectLst/>
                <a:uLnTx/>
                <a:uFillTx/>
                <a:latin typeface="Grandview"/>
                <a:ea typeface="+mj-ea"/>
                <a:cs typeface="+mj-cs"/>
              </a:rPr>
              <a:t>to reach decision-makers where they’re most engaged across NBCU’s portfolio</a:t>
            </a:r>
            <a:br>
              <a:rPr kumimoji="0" lang="en-US" sz="2800" b="1" i="0" u="none" strike="noStrike" kern="1200" cap="none" spc="-100" normalizeH="0" baseline="0" noProof="0">
                <a:ln>
                  <a:noFill/>
                </a:ln>
                <a:solidFill>
                  <a:srgbClr val="000000"/>
                </a:solidFill>
                <a:effectLst/>
                <a:uLnTx/>
                <a:uFillTx/>
                <a:latin typeface="Grandview"/>
                <a:ea typeface="+mj-ea"/>
                <a:cs typeface="+mj-cs"/>
              </a:rPr>
            </a:br>
            <a:endParaRPr kumimoji="0" lang="en-US" sz="2800" b="1" i="0" u="none" strike="noStrike" kern="1200" cap="none" spc="0" normalizeH="0" baseline="0" noProof="0">
              <a:ln>
                <a:noFill/>
              </a:ln>
              <a:solidFill>
                <a:srgbClr val="32AEE6"/>
              </a:solidFill>
              <a:effectLst/>
              <a:uLnTx/>
              <a:uFillTx/>
              <a:latin typeface="Grandview"/>
              <a:ea typeface="+mj-ea"/>
              <a:cs typeface="+mj-cs"/>
            </a:endParaRPr>
          </a:p>
        </p:txBody>
      </p:sp>
      <p:sp>
        <p:nvSpPr>
          <p:cNvPr id="49" name="TextBox 48">
            <a:extLst>
              <a:ext uri="{FF2B5EF4-FFF2-40B4-BE49-F238E27FC236}">
                <a16:creationId xmlns:a16="http://schemas.microsoft.com/office/drawing/2014/main" id="{A97F64D9-BAC7-1075-C523-AC07244E0D31}"/>
              </a:ext>
            </a:extLst>
          </p:cNvPr>
          <p:cNvSpPr txBox="1"/>
          <p:nvPr/>
        </p:nvSpPr>
        <p:spPr>
          <a:xfrm>
            <a:off x="843914" y="6564033"/>
            <a:ext cx="7911466" cy="203389"/>
          </a:xfrm>
          <a:prstGeom prst="rect">
            <a:avLst/>
          </a:prstGeom>
          <a:noFill/>
        </p:spPr>
        <p:txBody>
          <a:bodyPr wrap="square" lIns="0" tIns="45720" rIns="0" bIns="45720"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700" b="0" i="1" u="none" strike="noStrike" kern="0" cap="none" spc="0" normalizeH="0" baseline="0" noProof="0">
                <a:ln>
                  <a:noFill/>
                </a:ln>
                <a:solidFill>
                  <a:schemeClr val="tx1">
                    <a:lumMod val="75000"/>
                    <a:lumOff val="25000"/>
                  </a:schemeClr>
                </a:solidFill>
                <a:effectLst/>
                <a:uLnTx/>
                <a:uFillTx/>
                <a:latin typeface="Grandview"/>
                <a:ea typeface="+mn-ea"/>
                <a:cs typeface="+mn-cs"/>
              </a:rPr>
              <a:t>Source: NBCU AIO &amp; PG Segments. Based on distinct count. Excludes Telco. Share does not account for duplication. Advertisers can be included in more than one category.</a:t>
            </a:r>
          </a:p>
        </p:txBody>
      </p:sp>
    </p:spTree>
    <p:extLst>
      <p:ext uri="{BB962C8B-B14F-4D97-AF65-F5344CB8AC3E}">
        <p14:creationId xmlns:p14="http://schemas.microsoft.com/office/powerpoint/2010/main" val="2970961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C31FA8-74B7-2D91-EF6D-BA26A32BFE07}"/>
            </a:ext>
          </a:extLst>
        </p:cNvPr>
        <p:cNvGrpSpPr/>
        <p:nvPr/>
      </p:nvGrpSpPr>
      <p:grpSpPr>
        <a:xfrm>
          <a:off x="0" y="0"/>
          <a:ext cx="0" cy="0"/>
          <a:chOff x="0" y="0"/>
          <a:chExt cx="0" cy="0"/>
        </a:xfrm>
      </p:grpSpPr>
      <p:sp>
        <p:nvSpPr>
          <p:cNvPr id="58" name="Rounded Rectangle 7">
            <a:extLst>
              <a:ext uri="{FF2B5EF4-FFF2-40B4-BE49-F238E27FC236}">
                <a16:creationId xmlns:a16="http://schemas.microsoft.com/office/drawing/2014/main" id="{7BEDC159-5AEA-7B00-EA32-6A67F1C0A81B}"/>
              </a:ext>
            </a:extLst>
          </p:cNvPr>
          <p:cNvSpPr/>
          <p:nvPr/>
        </p:nvSpPr>
        <p:spPr>
          <a:xfrm rot="10800000">
            <a:off x="4321531" y="0"/>
            <a:ext cx="7870469" cy="6858000"/>
          </a:xfrm>
          <a:prstGeom prst="roundRect">
            <a:avLst>
              <a:gd name="adj" fmla="val 0"/>
            </a:avLst>
          </a:prstGeom>
          <a:gradFill>
            <a:gsLst>
              <a:gs pos="86000">
                <a:srgbClr val="0A05CE"/>
              </a:gs>
              <a:gs pos="0">
                <a:srgbClr val="4C7FDE"/>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Grandview"/>
              <a:ea typeface="+mn-ea"/>
              <a:cs typeface="+mn-cs"/>
            </a:endParaRPr>
          </a:p>
        </p:txBody>
      </p:sp>
      <p:sp>
        <p:nvSpPr>
          <p:cNvPr id="33" name="Slide Number Placeholder 32">
            <a:extLst>
              <a:ext uri="{FF2B5EF4-FFF2-40B4-BE49-F238E27FC236}">
                <a16:creationId xmlns:a16="http://schemas.microsoft.com/office/drawing/2014/main" id="{946CE12E-CF23-6FC9-1C60-934414CF7947}"/>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F4C2C2-D810-4C4F-B43D-1CC8DBDFC0E5}" type="slidenum">
              <a:rPr kumimoji="0" lang="en-US" sz="700" b="0" i="0" u="none" strike="noStrike" kern="1200" cap="none" spc="0" normalizeH="0" baseline="0" noProof="0" smtClean="0">
                <a:ln>
                  <a:noFill/>
                </a:ln>
                <a:solidFill>
                  <a:schemeClr val="bg1"/>
                </a:solidFill>
                <a:effectLst/>
                <a:uLnTx/>
                <a:uFillTx/>
                <a:latin typeface="Grandview"/>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700" b="0" i="0" u="none" strike="noStrike" kern="1200" cap="none" spc="0" normalizeH="0" baseline="0" noProof="0">
              <a:ln>
                <a:noFill/>
              </a:ln>
              <a:solidFill>
                <a:schemeClr val="bg1"/>
              </a:solidFill>
              <a:effectLst/>
              <a:uLnTx/>
              <a:uFillTx/>
              <a:latin typeface="Grandview"/>
              <a:ea typeface="+mn-ea"/>
              <a:cs typeface="+mn-cs"/>
            </a:endParaRPr>
          </a:p>
        </p:txBody>
      </p:sp>
      <p:sp>
        <p:nvSpPr>
          <p:cNvPr id="49" name="TextBox 48">
            <a:extLst>
              <a:ext uri="{FF2B5EF4-FFF2-40B4-BE49-F238E27FC236}">
                <a16:creationId xmlns:a16="http://schemas.microsoft.com/office/drawing/2014/main" id="{715D1A05-71AD-3DEF-F113-4C3B0EB00829}"/>
              </a:ext>
            </a:extLst>
          </p:cNvPr>
          <p:cNvSpPr txBox="1"/>
          <p:nvPr/>
        </p:nvSpPr>
        <p:spPr>
          <a:xfrm>
            <a:off x="843914" y="6564033"/>
            <a:ext cx="7911466" cy="203389"/>
          </a:xfrm>
          <a:prstGeom prst="rect">
            <a:avLst/>
          </a:prstGeom>
          <a:noFill/>
        </p:spPr>
        <p:txBody>
          <a:bodyPr wrap="square" lIns="0" tIns="45720" rIns="0" bIns="45720"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700" b="0" i="1" u="none" strike="noStrike" kern="0" cap="none" spc="0" normalizeH="0" baseline="0" noProof="0">
                <a:ln>
                  <a:noFill/>
                </a:ln>
                <a:solidFill>
                  <a:schemeClr val="tx1">
                    <a:lumMod val="75000"/>
                    <a:lumOff val="25000"/>
                  </a:schemeClr>
                </a:solidFill>
                <a:effectLst/>
                <a:uLnTx/>
                <a:uFillTx/>
                <a:latin typeface="Grandview"/>
                <a:ea typeface="+mn-ea"/>
                <a:cs typeface="+mn-cs"/>
              </a:rPr>
              <a:t>Source: </a:t>
            </a:r>
            <a:r>
              <a:rPr lang="en-US" sz="700" i="1" kern="0">
                <a:solidFill>
                  <a:schemeClr val="tx1">
                    <a:lumMod val="75000"/>
                    <a:lumOff val="25000"/>
                  </a:schemeClr>
                </a:solidFill>
                <a:latin typeface="Grandview"/>
              </a:rPr>
              <a:t>2025 MRI Custom Video Study. U.S. P18+ population. Cross Platform</a:t>
            </a:r>
          </a:p>
        </p:txBody>
      </p:sp>
      <p:sp>
        <p:nvSpPr>
          <p:cNvPr id="29" name="Title 1">
            <a:extLst>
              <a:ext uri="{FF2B5EF4-FFF2-40B4-BE49-F238E27FC236}">
                <a16:creationId xmlns:a16="http://schemas.microsoft.com/office/drawing/2014/main" id="{23DF7048-1DC5-717C-A9E1-B724CE0E3C2E}"/>
              </a:ext>
            </a:extLst>
          </p:cNvPr>
          <p:cNvSpPr txBox="1">
            <a:spLocks/>
          </p:cNvSpPr>
          <p:nvPr/>
        </p:nvSpPr>
        <p:spPr>
          <a:xfrm>
            <a:off x="814644" y="2460949"/>
            <a:ext cx="2743200" cy="1936102"/>
          </a:xfrm>
          <a:prstGeom prst="rect">
            <a:avLst/>
          </a:prstGeom>
        </p:spPr>
        <p:txBody>
          <a:bodyPr vert="horz" lIns="0" tIns="0" rIns="0" bIns="0" rtlCol="0" anchor="ctr" anchorCtr="0">
            <a:noAutofit/>
          </a:bodyPr>
          <a:lstStyle>
            <a:lvl1pPr algn="l" defTabSz="914400" rtl="0" eaLnBrk="1" latinLnBrk="0" hangingPunct="1">
              <a:lnSpc>
                <a:spcPct val="80000"/>
              </a:lnSpc>
              <a:spcBef>
                <a:spcPct val="0"/>
              </a:spcBef>
              <a:buNone/>
              <a:defRPr sz="2800" b="1" kern="1200" spc="-100" baseline="0">
                <a:solidFill>
                  <a:schemeClr val="tx2"/>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sz="1400" b="0" spc="0" dirty="0">
                <a:solidFill>
                  <a:schemeClr val="tx1"/>
                </a:solidFill>
                <a:latin typeface="Grandview"/>
              </a:rPr>
              <a:t>NBCU reaches more</a:t>
            </a:r>
            <a:br>
              <a:rPr kumimoji="0" lang="en-US" sz="2800" b="1" i="0" u="none" strike="noStrike" kern="1200" cap="none" spc="-100" normalizeH="0" baseline="0" noProof="0" dirty="0">
                <a:ln>
                  <a:noFill/>
                </a:ln>
                <a:solidFill>
                  <a:schemeClr val="tx1"/>
                </a:solidFill>
                <a:effectLst/>
                <a:uLnTx/>
                <a:uFillTx/>
                <a:latin typeface="Grandview"/>
                <a:ea typeface="+mj-ea"/>
                <a:cs typeface="+mj-cs"/>
              </a:rPr>
            </a:br>
            <a:r>
              <a:rPr kumimoji="0" lang="en-US" sz="4000" b="1" i="0" u="none" strike="noStrike" kern="1200" cap="none" spc="-100" normalizeH="0" baseline="0" noProof="0" dirty="0">
                <a:ln>
                  <a:noFill/>
                </a:ln>
                <a:solidFill>
                  <a:schemeClr val="tx1"/>
                </a:solidFill>
                <a:effectLst/>
                <a:uLnTx/>
                <a:uFillTx/>
                <a:latin typeface="Grandview"/>
                <a:ea typeface="+mj-ea"/>
                <a:cs typeface="+mj-cs"/>
              </a:rPr>
              <a:t>high value business targets</a:t>
            </a:r>
            <a:br>
              <a:rPr kumimoji="0" lang="en-US" sz="4000" b="1" i="0" u="none" strike="noStrike" kern="1200" cap="none" spc="-100" normalizeH="0" baseline="0" noProof="0" dirty="0">
                <a:ln>
                  <a:noFill/>
                </a:ln>
                <a:solidFill>
                  <a:schemeClr val="tx1"/>
                </a:solidFill>
                <a:effectLst/>
                <a:uLnTx/>
                <a:uFillTx/>
                <a:latin typeface="Grandview"/>
                <a:ea typeface="+mj-ea"/>
                <a:cs typeface="+mj-cs"/>
              </a:rPr>
            </a:br>
            <a:r>
              <a:rPr kumimoji="0" lang="en-US" sz="1400" b="0" i="0" u="none" strike="noStrike" kern="1200" cap="none" spc="0" normalizeH="0" baseline="0" noProof="0" dirty="0">
                <a:ln>
                  <a:noFill/>
                </a:ln>
                <a:solidFill>
                  <a:schemeClr val="tx1"/>
                </a:solidFill>
                <a:effectLst/>
                <a:uLnTx/>
                <a:uFillTx/>
                <a:latin typeface="Grandview"/>
                <a:ea typeface="+mj-ea"/>
                <a:cs typeface="+mj-cs"/>
              </a:rPr>
              <a:t>monthly than </a:t>
            </a:r>
            <a:r>
              <a:rPr lang="en-US" sz="1400" b="0" spc="0" dirty="0">
                <a:solidFill>
                  <a:schemeClr val="tx1"/>
                </a:solidFill>
                <a:latin typeface="Grandview"/>
              </a:rPr>
              <a:t>traditional</a:t>
            </a:r>
            <a:br>
              <a:rPr kumimoji="0" lang="en-US" sz="1400" b="0" i="0" u="none" strike="noStrike" kern="1200" cap="none" spc="0" normalizeH="0" baseline="0" noProof="0" dirty="0">
                <a:ln>
                  <a:noFill/>
                </a:ln>
                <a:solidFill>
                  <a:schemeClr val="tx1"/>
                </a:solidFill>
                <a:effectLst/>
                <a:uLnTx/>
                <a:uFillTx/>
                <a:latin typeface="Grandview"/>
                <a:ea typeface="+mj-ea"/>
                <a:cs typeface="+mj-cs"/>
              </a:rPr>
            </a:br>
            <a:r>
              <a:rPr kumimoji="0" lang="en-US" sz="1400" b="0" i="0" u="none" strike="noStrike" kern="1200" cap="none" spc="0" normalizeH="0" baseline="0" noProof="0" dirty="0">
                <a:ln>
                  <a:noFill/>
                </a:ln>
                <a:solidFill>
                  <a:schemeClr val="tx1"/>
                </a:solidFill>
                <a:effectLst/>
                <a:uLnTx/>
                <a:uFillTx/>
                <a:latin typeface="Grandview"/>
                <a:ea typeface="+mj-ea"/>
                <a:cs typeface="+mj-cs"/>
              </a:rPr>
              <a:t>B2B powerhouses</a:t>
            </a:r>
            <a:endParaRPr kumimoji="0" lang="en-US" sz="2800" b="0" i="0" u="none" strike="noStrike" kern="1200" cap="none" spc="0" normalizeH="0" baseline="0" noProof="0" dirty="0">
              <a:ln>
                <a:noFill/>
              </a:ln>
              <a:solidFill>
                <a:schemeClr val="tx1"/>
              </a:solidFill>
              <a:effectLst/>
              <a:uLnTx/>
              <a:uFillTx/>
              <a:latin typeface="Grandview"/>
              <a:ea typeface="+mj-ea"/>
              <a:cs typeface="+mj-cs"/>
            </a:endParaRPr>
          </a:p>
        </p:txBody>
      </p:sp>
      <p:graphicFrame>
        <p:nvGraphicFramePr>
          <p:cNvPr id="31" name="Chart 30">
            <a:extLst>
              <a:ext uri="{FF2B5EF4-FFF2-40B4-BE49-F238E27FC236}">
                <a16:creationId xmlns:a16="http://schemas.microsoft.com/office/drawing/2014/main" id="{0C07AFA4-A861-B06F-B92D-8C6673938506}"/>
              </a:ext>
            </a:extLst>
          </p:cNvPr>
          <p:cNvGraphicFramePr/>
          <p:nvPr/>
        </p:nvGraphicFramePr>
        <p:xfrm>
          <a:off x="5481823" y="685800"/>
          <a:ext cx="5390147" cy="5847960"/>
        </p:xfrm>
        <a:graphic>
          <a:graphicData uri="http://schemas.openxmlformats.org/drawingml/2006/chart">
            <c:chart xmlns:c="http://schemas.openxmlformats.org/drawingml/2006/chart" xmlns:r="http://schemas.openxmlformats.org/officeDocument/2006/relationships" r:id="rId3"/>
          </a:graphicData>
        </a:graphic>
      </p:graphicFrame>
      <p:pic>
        <p:nvPicPr>
          <p:cNvPr id="32" name="Picture 4" descr="The Wall Street Journal – Logos Download">
            <a:extLst>
              <a:ext uri="{FF2B5EF4-FFF2-40B4-BE49-F238E27FC236}">
                <a16:creationId xmlns:a16="http://schemas.microsoft.com/office/drawing/2014/main" id="{F141C049-BDAA-2FE5-B601-7CA5E73DBEB7}"/>
              </a:ext>
            </a:extLst>
          </p:cNvPr>
          <p:cNvPicPr>
            <a:picLocks noChangeAspect="1" noChangeArrowheads="1"/>
          </p:cNvPicPr>
          <p:nvPr/>
        </p:nvPicPr>
        <p:blipFill>
          <a:blip r:embed="rId4" cstate="hq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5878998" y="2904336"/>
            <a:ext cx="2059240" cy="24721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logo-bloomberg - ÜberStrategist Inc">
            <a:extLst>
              <a:ext uri="{FF2B5EF4-FFF2-40B4-BE49-F238E27FC236}">
                <a16:creationId xmlns:a16="http://schemas.microsoft.com/office/drawing/2014/main" id="{ADC48532-FD95-CBB3-17CD-5180EC643DDC}"/>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7009198" y="4130382"/>
            <a:ext cx="877900" cy="16289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Fortune Logo White Png, Transparent Png - kindpng">
            <a:extLst>
              <a:ext uri="{FF2B5EF4-FFF2-40B4-BE49-F238E27FC236}">
                <a16:creationId xmlns:a16="http://schemas.microsoft.com/office/drawing/2014/main" id="{289356B8-3768-5128-F5B1-F15A93BFE65C}"/>
              </a:ext>
            </a:extLst>
          </p:cNvPr>
          <p:cNvPicPr>
            <a:picLocks noChangeAspect="1" noChangeArrowheads="1"/>
          </p:cNvPicPr>
          <p:nvPr/>
        </p:nvPicPr>
        <p:blipFill>
          <a:blip r:embed="rId6">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7088013" y="5793580"/>
            <a:ext cx="820351" cy="229889"/>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id="{C9C99F02-BD9B-550E-A224-9FC6D3A5EFED}"/>
              </a:ext>
            </a:extLst>
          </p:cNvPr>
          <p:cNvPicPr>
            <a:picLocks noChangeAspect="1"/>
          </p:cNvPicPr>
          <p:nvPr/>
        </p:nvPicPr>
        <p:blipFill>
          <a:blip r:embed="rId7">
            <a:biLevel thresh="75000"/>
          </a:blip>
          <a:stretch>
            <a:fillRect/>
          </a:stretch>
        </p:blipFill>
        <p:spPr>
          <a:xfrm>
            <a:off x="6228702" y="3478352"/>
            <a:ext cx="1709536" cy="256430"/>
          </a:xfrm>
          <a:prstGeom prst="rect">
            <a:avLst/>
          </a:prstGeom>
        </p:spPr>
      </p:pic>
      <p:pic>
        <p:nvPicPr>
          <p:cNvPr id="42" name="Picture 6" descr="New York Times Logo PNG Transparent &amp; SVG Vector - Freebie Supply">
            <a:extLst>
              <a:ext uri="{FF2B5EF4-FFF2-40B4-BE49-F238E27FC236}">
                <a16:creationId xmlns:a16="http://schemas.microsoft.com/office/drawing/2014/main" id="{DDA3455D-676C-6D43-BCE7-24DDD727FEE5}"/>
              </a:ext>
            </a:extLst>
          </p:cNvPr>
          <p:cNvPicPr>
            <a:picLocks noChangeAspect="1" noChangeArrowheads="1"/>
          </p:cNvPicPr>
          <p:nvPr/>
        </p:nvPicPr>
        <p:blipFill>
          <a:blip r:embed="rId8">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5904558" y="1674430"/>
            <a:ext cx="2076305" cy="42391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a:extLst>
              <a:ext uri="{FF2B5EF4-FFF2-40B4-BE49-F238E27FC236}">
                <a16:creationId xmlns:a16="http://schemas.microsoft.com/office/drawing/2014/main" id="{E30CA17F-3351-7788-2159-E9B8DE5E18EB}"/>
              </a:ext>
            </a:extLst>
          </p:cNvPr>
          <p:cNvPicPr>
            <a:picLocks noChangeAspect="1"/>
          </p:cNvPicPr>
          <p:nvPr/>
        </p:nvPicPr>
        <p:blipFill>
          <a:blip r:embed="rId9">
            <a:biLevel thresh="75000"/>
          </a:blip>
          <a:stretch>
            <a:fillRect/>
          </a:stretch>
        </p:blipFill>
        <p:spPr>
          <a:xfrm>
            <a:off x="7088012" y="5221386"/>
            <a:ext cx="820351" cy="250663"/>
          </a:xfrm>
          <a:prstGeom prst="rect">
            <a:avLst/>
          </a:prstGeom>
        </p:spPr>
      </p:pic>
      <p:grpSp>
        <p:nvGrpSpPr>
          <p:cNvPr id="45" name="Group 44">
            <a:extLst>
              <a:ext uri="{FF2B5EF4-FFF2-40B4-BE49-F238E27FC236}">
                <a16:creationId xmlns:a16="http://schemas.microsoft.com/office/drawing/2014/main" id="{BB429E85-8D5A-F067-E638-0F2AF94A38A2}"/>
              </a:ext>
            </a:extLst>
          </p:cNvPr>
          <p:cNvGrpSpPr/>
          <p:nvPr/>
        </p:nvGrpSpPr>
        <p:grpSpPr>
          <a:xfrm>
            <a:off x="4381499" y="0"/>
            <a:ext cx="5777807" cy="412401"/>
            <a:chOff x="4256301" y="135924"/>
            <a:chExt cx="6275775" cy="580039"/>
          </a:xfrm>
        </p:grpSpPr>
        <p:sp>
          <p:nvSpPr>
            <p:cNvPr id="50" name="Rectangle 49">
              <a:extLst>
                <a:ext uri="{FF2B5EF4-FFF2-40B4-BE49-F238E27FC236}">
                  <a16:creationId xmlns:a16="http://schemas.microsoft.com/office/drawing/2014/main" id="{BA48A538-0214-0B04-C8F6-CDF8C8935AB9}"/>
                </a:ext>
              </a:extLst>
            </p:cNvPr>
            <p:cNvSpPr/>
            <p:nvPr/>
          </p:nvSpPr>
          <p:spPr>
            <a:xfrm>
              <a:off x="4256301" y="135924"/>
              <a:ext cx="2008575" cy="580039"/>
            </a:xfrm>
            <a:prstGeom prst="rect">
              <a:avLst/>
            </a:prstGeom>
            <a:solidFill>
              <a:srgbClr val="FFFFFF"/>
            </a:solidFill>
            <a:ln w="127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100" b="1" i="0" u="none" strike="noStrike" kern="0" cap="none" spc="0" normalizeH="0" baseline="0" noProof="0">
                  <a:ln>
                    <a:noFill/>
                  </a:ln>
                  <a:solidFill>
                    <a:schemeClr val="accent2"/>
                  </a:solidFill>
                  <a:effectLst/>
                  <a:uLnTx/>
                  <a:uFillTx/>
                  <a:latin typeface="Grandview"/>
                  <a:ea typeface="+mn-ea"/>
                  <a:cs typeface="+mn-cs"/>
                </a:rPr>
                <a:t>BDMS Spending </a:t>
              </a:r>
              <a:br>
                <a:rPr kumimoji="0" lang="en-US" sz="1100" b="1" i="0" u="none" strike="noStrike" kern="0" cap="none" spc="0" normalizeH="0" baseline="0" noProof="0">
                  <a:ln>
                    <a:noFill/>
                  </a:ln>
                  <a:solidFill>
                    <a:schemeClr val="accent2"/>
                  </a:solidFill>
                  <a:effectLst/>
                  <a:uLnTx/>
                  <a:uFillTx/>
                  <a:latin typeface="Grandview"/>
                  <a:ea typeface="+mn-ea"/>
                  <a:cs typeface="+mn-cs"/>
                </a:rPr>
              </a:br>
              <a:r>
                <a:rPr kumimoji="0" lang="en-US" sz="1100" b="1" i="0" u="none" strike="noStrike" kern="0" cap="none" spc="0" normalizeH="0" baseline="0" noProof="0">
                  <a:ln>
                    <a:noFill/>
                  </a:ln>
                  <a:solidFill>
                    <a:schemeClr val="accent2"/>
                  </a:solidFill>
                  <a:effectLst/>
                  <a:uLnTx/>
                  <a:uFillTx/>
                  <a:latin typeface="Grandview"/>
                  <a:ea typeface="+mn-ea"/>
                  <a:cs typeface="+mn-cs"/>
                </a:rPr>
                <a:t>$10K+ Annually</a:t>
              </a:r>
            </a:p>
          </p:txBody>
        </p:sp>
        <p:sp>
          <p:nvSpPr>
            <p:cNvPr id="53" name="Rectangle 52">
              <a:extLst>
                <a:ext uri="{FF2B5EF4-FFF2-40B4-BE49-F238E27FC236}">
                  <a16:creationId xmlns:a16="http://schemas.microsoft.com/office/drawing/2014/main" id="{05582A32-7596-663F-0818-447B613DCAFF}"/>
                </a:ext>
              </a:extLst>
            </p:cNvPr>
            <p:cNvSpPr/>
            <p:nvPr/>
          </p:nvSpPr>
          <p:spPr>
            <a:xfrm>
              <a:off x="6389901" y="135924"/>
              <a:ext cx="2008575" cy="580039"/>
            </a:xfrm>
            <a:prstGeom prst="rect">
              <a:avLst/>
            </a:prstGeom>
            <a:solidFill>
              <a:srgbClr val="FFFFFF">
                <a:alpha val="15000"/>
              </a:srgbClr>
            </a:solidFill>
            <a:ln w="127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100" b="0" i="0" u="none" strike="noStrike" kern="0" cap="none" spc="0" normalizeH="0" baseline="0" noProof="0">
                  <a:ln>
                    <a:noFill/>
                  </a:ln>
                  <a:solidFill>
                    <a:srgbClr val="FFFFFF"/>
                  </a:solidFill>
                  <a:effectLst/>
                  <a:uLnTx/>
                  <a:uFillTx/>
                  <a:latin typeface="Grandview"/>
                  <a:ea typeface="+mn-ea"/>
                  <a:cs typeface="+mn-cs"/>
                </a:rPr>
                <a:t>C-Suite</a:t>
              </a:r>
            </a:p>
          </p:txBody>
        </p:sp>
        <p:sp>
          <p:nvSpPr>
            <p:cNvPr id="54" name="Rectangle 53">
              <a:extLst>
                <a:ext uri="{FF2B5EF4-FFF2-40B4-BE49-F238E27FC236}">
                  <a16:creationId xmlns:a16="http://schemas.microsoft.com/office/drawing/2014/main" id="{E749C5E4-1D91-8146-16F4-95C8E12D03DE}"/>
                </a:ext>
              </a:extLst>
            </p:cNvPr>
            <p:cNvSpPr/>
            <p:nvPr/>
          </p:nvSpPr>
          <p:spPr>
            <a:xfrm>
              <a:off x="8523501" y="135924"/>
              <a:ext cx="2008575" cy="580039"/>
            </a:xfrm>
            <a:prstGeom prst="rect">
              <a:avLst/>
            </a:prstGeom>
            <a:solidFill>
              <a:srgbClr val="FFFFFF">
                <a:alpha val="15000"/>
              </a:srgbClr>
            </a:solidFill>
            <a:ln w="127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100" b="0" i="0" u="none" strike="noStrike" kern="0" cap="none" spc="0" normalizeH="0" baseline="0" noProof="0">
                  <a:ln>
                    <a:noFill/>
                  </a:ln>
                  <a:solidFill>
                    <a:srgbClr val="FFFFFF"/>
                  </a:solidFill>
                  <a:effectLst/>
                  <a:uLnTx/>
                  <a:uFillTx/>
                  <a:latin typeface="Grandview"/>
                  <a:ea typeface="+mn-ea"/>
                  <a:cs typeface="+mn-cs"/>
                </a:rPr>
                <a:t>Small Business Owners</a:t>
              </a:r>
            </a:p>
          </p:txBody>
        </p:sp>
      </p:grpSp>
      <p:pic>
        <p:nvPicPr>
          <p:cNvPr id="56" name="Picture 55">
            <a:extLst>
              <a:ext uri="{FF2B5EF4-FFF2-40B4-BE49-F238E27FC236}">
                <a16:creationId xmlns:a16="http://schemas.microsoft.com/office/drawing/2014/main" id="{BB719887-585D-EFEC-B214-F9B4B39449DE}"/>
              </a:ext>
            </a:extLst>
          </p:cNvPr>
          <p:cNvPicPr>
            <a:picLocks noChangeAspect="1"/>
          </p:cNvPicPr>
          <p:nvPr/>
        </p:nvPicPr>
        <p:blipFill rotWithShape="1">
          <a:blip r:embed="rId10">
            <a:extLst>
              <a:ext uri="{28A0092B-C50C-407E-A947-70E740481C1C}">
                <a14:useLocalDpi xmlns:a14="http://schemas.microsoft.com/office/drawing/2010/main" val="0"/>
              </a:ext>
            </a:extLst>
          </a:blip>
          <a:srcRect l="1431" t="15417" r="4999" b="15417"/>
          <a:stretch/>
        </p:blipFill>
        <p:spPr>
          <a:xfrm>
            <a:off x="7041335" y="4679293"/>
            <a:ext cx="867028" cy="175732"/>
          </a:xfrm>
          <a:prstGeom prst="rect">
            <a:avLst/>
          </a:prstGeom>
        </p:spPr>
      </p:pic>
      <p:sp>
        <p:nvSpPr>
          <p:cNvPr id="2" name="Rectangle 1">
            <a:extLst>
              <a:ext uri="{FF2B5EF4-FFF2-40B4-BE49-F238E27FC236}">
                <a16:creationId xmlns:a16="http://schemas.microsoft.com/office/drawing/2014/main" id="{DA580C9E-836F-9EE6-3084-6142FF95FDA5}"/>
              </a:ext>
            </a:extLst>
          </p:cNvPr>
          <p:cNvSpPr/>
          <p:nvPr/>
        </p:nvSpPr>
        <p:spPr>
          <a:xfrm>
            <a:off x="0" y="1"/>
            <a:ext cx="3370385" cy="6857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a:t>Consult I&amp;M for other B2B audience cuts (ex. BDMs Spending $100K or $1M+, Consulting Services BDMs, Travel BDMs, etc.)</a:t>
            </a:r>
          </a:p>
        </p:txBody>
      </p:sp>
      <p:pic>
        <p:nvPicPr>
          <p:cNvPr id="3" name="Graphic 2">
            <a:extLst>
              <a:ext uri="{FF2B5EF4-FFF2-40B4-BE49-F238E27FC236}">
                <a16:creationId xmlns:a16="http://schemas.microsoft.com/office/drawing/2014/main" id="{9DBFDB92-D9EB-7490-F1C7-DC60EE2B0766}"/>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5904558" y="1162677"/>
            <a:ext cx="1890689" cy="217513"/>
          </a:xfrm>
          <a:prstGeom prst="rect">
            <a:avLst/>
          </a:prstGeom>
        </p:spPr>
      </p:pic>
      <p:pic>
        <p:nvPicPr>
          <p:cNvPr id="4" name="Picture 3" descr="A logo with a rainbow colored bird&#10;&#10;AI-generated content may be incorrect.">
            <a:extLst>
              <a:ext uri="{FF2B5EF4-FFF2-40B4-BE49-F238E27FC236}">
                <a16:creationId xmlns:a16="http://schemas.microsoft.com/office/drawing/2014/main" id="{39664DD3-7A24-103A-FCC6-DF552ABBCC53}"/>
              </a:ext>
            </a:extLst>
          </p:cNvPr>
          <p:cNvPicPr>
            <a:picLocks noChangeAspect="1"/>
          </p:cNvPicPr>
          <p:nvPr/>
        </p:nvPicPr>
        <p:blipFill>
          <a:blip r:embed="rId12">
            <a:extLst>
              <a:ext uri="{BEBA8EAE-BF5A-486C-A8C5-ECC9F3942E4B}">
                <a14:imgProps xmlns:a14="http://schemas.microsoft.com/office/drawing/2010/main">
                  <a14:imgLayer r:embed="rId1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7472025" y="2302159"/>
            <a:ext cx="428772" cy="338080"/>
          </a:xfrm>
          <a:prstGeom prst="rect">
            <a:avLst/>
          </a:prstGeom>
        </p:spPr>
      </p:pic>
    </p:spTree>
    <p:extLst>
      <p:ext uri="{BB962C8B-B14F-4D97-AF65-F5344CB8AC3E}">
        <p14:creationId xmlns:p14="http://schemas.microsoft.com/office/powerpoint/2010/main" val="2474264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1246A9-48F3-F989-28A3-A3234E625ECE}"/>
            </a:ext>
          </a:extLst>
        </p:cNvPr>
        <p:cNvGrpSpPr/>
        <p:nvPr/>
      </p:nvGrpSpPr>
      <p:grpSpPr>
        <a:xfrm>
          <a:off x="0" y="0"/>
          <a:ext cx="0" cy="0"/>
          <a:chOff x="0" y="0"/>
          <a:chExt cx="0" cy="0"/>
        </a:xfrm>
      </p:grpSpPr>
      <p:sp>
        <p:nvSpPr>
          <p:cNvPr id="58" name="Rounded Rectangle 7">
            <a:extLst>
              <a:ext uri="{FF2B5EF4-FFF2-40B4-BE49-F238E27FC236}">
                <a16:creationId xmlns:a16="http://schemas.microsoft.com/office/drawing/2014/main" id="{D2E55BD5-FC59-0847-2169-7D399C517303}"/>
              </a:ext>
            </a:extLst>
          </p:cNvPr>
          <p:cNvSpPr/>
          <p:nvPr/>
        </p:nvSpPr>
        <p:spPr>
          <a:xfrm rot="10800000">
            <a:off x="4321531" y="0"/>
            <a:ext cx="7870469" cy="6858000"/>
          </a:xfrm>
          <a:prstGeom prst="roundRect">
            <a:avLst>
              <a:gd name="adj" fmla="val 0"/>
            </a:avLst>
          </a:prstGeom>
          <a:gradFill>
            <a:gsLst>
              <a:gs pos="86000">
                <a:srgbClr val="0A05CE"/>
              </a:gs>
              <a:gs pos="0">
                <a:srgbClr val="4C7FDE"/>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Grandview"/>
              <a:ea typeface="+mn-ea"/>
              <a:cs typeface="+mn-cs"/>
            </a:endParaRPr>
          </a:p>
        </p:txBody>
      </p:sp>
      <p:sp>
        <p:nvSpPr>
          <p:cNvPr id="33" name="Slide Number Placeholder 32">
            <a:extLst>
              <a:ext uri="{FF2B5EF4-FFF2-40B4-BE49-F238E27FC236}">
                <a16:creationId xmlns:a16="http://schemas.microsoft.com/office/drawing/2014/main" id="{4F2FF30B-05D7-7A94-4484-BA034EE7EB59}"/>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F4C2C2-D810-4C4F-B43D-1CC8DBDFC0E5}" type="slidenum">
              <a:rPr kumimoji="0" lang="en-US" sz="700" b="0" i="0" u="none" strike="noStrike" kern="1200" cap="none" spc="0" normalizeH="0" baseline="0" noProof="0" smtClean="0">
                <a:ln>
                  <a:noFill/>
                </a:ln>
                <a:solidFill>
                  <a:schemeClr val="bg1"/>
                </a:solidFill>
                <a:effectLst/>
                <a:uLnTx/>
                <a:uFillTx/>
                <a:latin typeface="Grandview"/>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700" b="0" i="0" u="none" strike="noStrike" kern="1200" cap="none" spc="0" normalizeH="0" baseline="0" noProof="0">
              <a:ln>
                <a:noFill/>
              </a:ln>
              <a:solidFill>
                <a:schemeClr val="bg1"/>
              </a:solidFill>
              <a:effectLst/>
              <a:uLnTx/>
              <a:uFillTx/>
              <a:latin typeface="Grandview"/>
              <a:ea typeface="+mn-ea"/>
              <a:cs typeface="+mn-cs"/>
            </a:endParaRPr>
          </a:p>
        </p:txBody>
      </p:sp>
      <p:sp>
        <p:nvSpPr>
          <p:cNvPr id="49" name="TextBox 48">
            <a:extLst>
              <a:ext uri="{FF2B5EF4-FFF2-40B4-BE49-F238E27FC236}">
                <a16:creationId xmlns:a16="http://schemas.microsoft.com/office/drawing/2014/main" id="{35D1A610-18DF-5469-F35F-84F37B86C495}"/>
              </a:ext>
            </a:extLst>
          </p:cNvPr>
          <p:cNvSpPr txBox="1"/>
          <p:nvPr/>
        </p:nvSpPr>
        <p:spPr>
          <a:xfrm>
            <a:off x="843914" y="6449733"/>
            <a:ext cx="3095626" cy="321883"/>
          </a:xfrm>
          <a:prstGeom prst="rect">
            <a:avLst/>
          </a:prstGeom>
          <a:noFill/>
        </p:spPr>
        <p:txBody>
          <a:bodyPr wrap="square" lIns="0" tIns="45720" rIns="0" bIns="45720"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700" b="0" i="1" u="none" strike="noStrike" kern="0" cap="none" spc="0" normalizeH="0" baseline="0" noProof="0">
                <a:ln>
                  <a:noFill/>
                </a:ln>
                <a:solidFill>
                  <a:schemeClr val="tx1">
                    <a:lumMod val="75000"/>
                    <a:lumOff val="25000"/>
                  </a:schemeClr>
                </a:solidFill>
                <a:effectLst/>
                <a:uLnTx/>
                <a:uFillTx/>
                <a:latin typeface="Grandview"/>
                <a:ea typeface="+mn-ea"/>
                <a:cs typeface="+mn-cs"/>
              </a:rPr>
              <a:t>Source: </a:t>
            </a:r>
            <a:r>
              <a:rPr lang="en-US" sz="700" i="1" kern="0">
                <a:solidFill>
                  <a:schemeClr val="tx1">
                    <a:lumMod val="75000"/>
                    <a:lumOff val="25000"/>
                  </a:schemeClr>
                </a:solidFill>
                <a:latin typeface="Grandview"/>
              </a:rPr>
              <a:t>2025 MRI Custom Video Study. U.S. P18+ population. Cross Platform. </a:t>
            </a:r>
            <a:r>
              <a:rPr kumimoji="0" lang="en-US" sz="700" b="0" i="1" u="none" strike="noStrike" kern="1200" cap="none" spc="0" normalizeH="0" baseline="0" noProof="0">
                <a:ln>
                  <a:noFill/>
                </a:ln>
                <a:solidFill>
                  <a:srgbClr val="444444"/>
                </a:solidFill>
                <a:effectLst/>
                <a:uLnTx/>
                <a:uFillTx/>
                <a:latin typeface="Grandview" panose="020B0502040204020203" pitchFamily="34" charset="0"/>
                <a:ea typeface="+mn-ea"/>
                <a:cs typeface="Arial" panose="020B0604020202020204" pitchFamily="34" charset="0"/>
              </a:rPr>
              <a:t>C-Suite = C-suite 1 or C-suite 2</a:t>
            </a:r>
            <a:endParaRPr lang="en-US" sz="700" i="1" kern="0">
              <a:solidFill>
                <a:schemeClr val="tx1">
                  <a:lumMod val="75000"/>
                  <a:lumOff val="25000"/>
                </a:schemeClr>
              </a:solidFill>
              <a:latin typeface="Grandview"/>
            </a:endParaRPr>
          </a:p>
        </p:txBody>
      </p:sp>
      <p:sp>
        <p:nvSpPr>
          <p:cNvPr id="2" name="Rectangle 1">
            <a:extLst>
              <a:ext uri="{FF2B5EF4-FFF2-40B4-BE49-F238E27FC236}">
                <a16:creationId xmlns:a16="http://schemas.microsoft.com/office/drawing/2014/main" id="{E865CD8A-A6DD-5F31-716F-DB5B6EFA76E6}"/>
              </a:ext>
            </a:extLst>
          </p:cNvPr>
          <p:cNvSpPr/>
          <p:nvPr/>
        </p:nvSpPr>
        <p:spPr>
          <a:xfrm>
            <a:off x="4381500" y="0"/>
            <a:ext cx="1849199" cy="412401"/>
          </a:xfrm>
          <a:prstGeom prst="rect">
            <a:avLst/>
          </a:prstGeom>
          <a:solidFill>
            <a:schemeClr val="bg1">
              <a:alpha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Grandview" panose="020B0502040204020203" pitchFamily="34" charset="0"/>
                <a:ea typeface="+mn-ea"/>
                <a:cs typeface="+mn-cs"/>
              </a:rPr>
              <a:t>BDMS Spending </a:t>
            </a:r>
            <a:br>
              <a:rPr kumimoji="0" lang="en-US" sz="1100" b="0" i="0" u="none" strike="noStrike" kern="1200" cap="none" spc="0" normalizeH="0" baseline="0" noProof="0">
                <a:ln>
                  <a:noFill/>
                </a:ln>
                <a:solidFill>
                  <a:srgbClr val="FFFFFF"/>
                </a:solidFill>
                <a:effectLst/>
                <a:uLnTx/>
                <a:uFillTx/>
                <a:latin typeface="Grandview" panose="020B0502040204020203" pitchFamily="34" charset="0"/>
                <a:ea typeface="+mn-ea"/>
                <a:cs typeface="+mn-cs"/>
              </a:rPr>
            </a:br>
            <a:r>
              <a:rPr kumimoji="0" lang="en-US" sz="1100" b="0" i="0" u="none" strike="noStrike" kern="1200" cap="none" spc="0" normalizeH="0" baseline="0" noProof="0">
                <a:ln>
                  <a:noFill/>
                </a:ln>
                <a:solidFill>
                  <a:srgbClr val="FFFFFF"/>
                </a:solidFill>
                <a:effectLst/>
                <a:uLnTx/>
                <a:uFillTx/>
                <a:latin typeface="Grandview" panose="020B0502040204020203" pitchFamily="34" charset="0"/>
                <a:ea typeface="+mn-ea"/>
                <a:cs typeface="+mn-cs"/>
              </a:rPr>
              <a:t>$10K+ Annually</a:t>
            </a:r>
          </a:p>
        </p:txBody>
      </p:sp>
      <p:sp>
        <p:nvSpPr>
          <p:cNvPr id="3" name="Rectangle 2">
            <a:extLst>
              <a:ext uri="{FF2B5EF4-FFF2-40B4-BE49-F238E27FC236}">
                <a16:creationId xmlns:a16="http://schemas.microsoft.com/office/drawing/2014/main" id="{2E7A3710-50D1-ACDA-E6AC-B582F775C106}"/>
              </a:ext>
            </a:extLst>
          </p:cNvPr>
          <p:cNvSpPr/>
          <p:nvPr/>
        </p:nvSpPr>
        <p:spPr>
          <a:xfrm>
            <a:off x="6345804" y="0"/>
            <a:ext cx="1849199" cy="4124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100" b="1" i="0" u="none" strike="noStrike" kern="1200" cap="none" spc="0" normalizeH="0" baseline="0" noProof="0">
                <a:ln>
                  <a:noFill/>
                </a:ln>
                <a:solidFill>
                  <a:schemeClr val="accent2"/>
                </a:solidFill>
                <a:effectLst/>
                <a:uLnTx/>
                <a:uFillTx/>
                <a:latin typeface="Grandview" panose="020B0502040204020203" pitchFamily="34" charset="0"/>
                <a:ea typeface="+mn-ea"/>
                <a:cs typeface="+mn-cs"/>
              </a:rPr>
              <a:t>C-Suite</a:t>
            </a:r>
          </a:p>
        </p:txBody>
      </p:sp>
      <p:sp>
        <p:nvSpPr>
          <p:cNvPr id="4" name="Rectangle 3">
            <a:extLst>
              <a:ext uri="{FF2B5EF4-FFF2-40B4-BE49-F238E27FC236}">
                <a16:creationId xmlns:a16="http://schemas.microsoft.com/office/drawing/2014/main" id="{E984B991-5CD6-2394-38A9-8A0F60B4C9FB}"/>
              </a:ext>
            </a:extLst>
          </p:cNvPr>
          <p:cNvSpPr/>
          <p:nvPr/>
        </p:nvSpPr>
        <p:spPr>
          <a:xfrm>
            <a:off x="8310108" y="0"/>
            <a:ext cx="1849199" cy="412401"/>
          </a:xfrm>
          <a:prstGeom prst="rect">
            <a:avLst/>
          </a:prstGeom>
          <a:solidFill>
            <a:schemeClr val="bg1">
              <a:alpha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Grandview" panose="020B0502040204020203" pitchFamily="34" charset="0"/>
                <a:ea typeface="+mn-ea"/>
                <a:cs typeface="+mn-cs"/>
              </a:rPr>
              <a:t>Small Business Owners</a:t>
            </a:r>
          </a:p>
        </p:txBody>
      </p:sp>
      <p:graphicFrame>
        <p:nvGraphicFramePr>
          <p:cNvPr id="5" name="Chart 4">
            <a:extLst>
              <a:ext uri="{FF2B5EF4-FFF2-40B4-BE49-F238E27FC236}">
                <a16:creationId xmlns:a16="http://schemas.microsoft.com/office/drawing/2014/main" id="{34F0338E-6E96-391B-3904-8A097A41AA83}"/>
              </a:ext>
            </a:extLst>
          </p:cNvPr>
          <p:cNvGraphicFramePr/>
          <p:nvPr/>
        </p:nvGraphicFramePr>
        <p:xfrm>
          <a:off x="5477376" y="694852"/>
          <a:ext cx="5390147" cy="5832697"/>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4" descr="The Wall Street Journal – Logos Download">
            <a:extLst>
              <a:ext uri="{FF2B5EF4-FFF2-40B4-BE49-F238E27FC236}">
                <a16:creationId xmlns:a16="http://schemas.microsoft.com/office/drawing/2014/main" id="{E7FB80F6-AABB-95BB-2FF3-913F682F8257}"/>
              </a:ext>
            </a:extLst>
          </p:cNvPr>
          <p:cNvPicPr>
            <a:picLocks noChangeAspect="1" noChangeArrowheads="1"/>
          </p:cNvPicPr>
          <p:nvPr/>
        </p:nvPicPr>
        <p:blipFill>
          <a:blip r:embed="rId4" cstate="hq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5846108" y="2369278"/>
            <a:ext cx="2059240" cy="24721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logo-bloomberg - ÜberStrategist Inc">
            <a:extLst>
              <a:ext uri="{FF2B5EF4-FFF2-40B4-BE49-F238E27FC236}">
                <a16:creationId xmlns:a16="http://schemas.microsoft.com/office/drawing/2014/main" id="{7EBB6015-69F1-A9EC-D8BB-7DA4EE259518}"/>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6932599" y="3547341"/>
            <a:ext cx="877900" cy="16289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Fortune Logo White Png, Transparent Png - kindpng">
            <a:extLst>
              <a:ext uri="{FF2B5EF4-FFF2-40B4-BE49-F238E27FC236}">
                <a16:creationId xmlns:a16="http://schemas.microsoft.com/office/drawing/2014/main" id="{0F9E0AA4-734C-5D5E-C006-2CD8BFE7ED70}"/>
              </a:ext>
            </a:extLst>
          </p:cNvPr>
          <p:cNvPicPr>
            <a:picLocks noChangeAspect="1" noChangeArrowheads="1"/>
          </p:cNvPicPr>
          <p:nvPr/>
        </p:nvPicPr>
        <p:blipFill>
          <a:blip r:embed="rId6">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6990148" y="5219660"/>
            <a:ext cx="820351" cy="22988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E51FE4A4-0E53-CFC2-0FBD-3D84D92F5A5B}"/>
              </a:ext>
            </a:extLst>
          </p:cNvPr>
          <p:cNvPicPr>
            <a:picLocks noChangeAspect="1"/>
          </p:cNvPicPr>
          <p:nvPr/>
        </p:nvPicPr>
        <p:blipFill>
          <a:blip r:embed="rId7">
            <a:biLevel thresh="75000"/>
          </a:blip>
          <a:stretch>
            <a:fillRect/>
          </a:stretch>
        </p:blipFill>
        <p:spPr>
          <a:xfrm>
            <a:off x="6152103" y="4072516"/>
            <a:ext cx="1709536" cy="256430"/>
          </a:xfrm>
          <a:prstGeom prst="rect">
            <a:avLst/>
          </a:prstGeom>
        </p:spPr>
      </p:pic>
      <p:pic>
        <p:nvPicPr>
          <p:cNvPr id="11" name="Picture 6" descr="New York Times Logo PNG Transparent &amp; SVG Vector - Freebie Supply">
            <a:extLst>
              <a:ext uri="{FF2B5EF4-FFF2-40B4-BE49-F238E27FC236}">
                <a16:creationId xmlns:a16="http://schemas.microsoft.com/office/drawing/2014/main" id="{928920E0-B3F2-D8D5-5C42-77C39EA2CB1A}"/>
              </a:ext>
            </a:extLst>
          </p:cNvPr>
          <p:cNvPicPr>
            <a:picLocks noChangeAspect="1" noChangeArrowheads="1"/>
          </p:cNvPicPr>
          <p:nvPr/>
        </p:nvPicPr>
        <p:blipFill>
          <a:blip r:embed="rId8">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5827959" y="1693737"/>
            <a:ext cx="2076305" cy="42391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6BE6B922-F911-C3A0-61F7-4F8C051778FD}"/>
              </a:ext>
            </a:extLst>
          </p:cNvPr>
          <p:cNvPicPr>
            <a:picLocks noChangeAspect="1"/>
          </p:cNvPicPr>
          <p:nvPr/>
        </p:nvPicPr>
        <p:blipFill>
          <a:blip r:embed="rId9">
            <a:biLevel thresh="75000"/>
          </a:blip>
          <a:stretch>
            <a:fillRect/>
          </a:stretch>
        </p:blipFill>
        <p:spPr>
          <a:xfrm>
            <a:off x="6964736" y="5783113"/>
            <a:ext cx="820351" cy="250663"/>
          </a:xfrm>
          <a:prstGeom prst="rect">
            <a:avLst/>
          </a:prstGeom>
        </p:spPr>
      </p:pic>
      <p:pic>
        <p:nvPicPr>
          <p:cNvPr id="14" name="Picture 13">
            <a:extLst>
              <a:ext uri="{FF2B5EF4-FFF2-40B4-BE49-F238E27FC236}">
                <a16:creationId xmlns:a16="http://schemas.microsoft.com/office/drawing/2014/main" id="{059A0616-D3C2-72B4-0BF0-D1F1807AB509}"/>
              </a:ext>
            </a:extLst>
          </p:cNvPr>
          <p:cNvPicPr>
            <a:picLocks noChangeAspect="1"/>
          </p:cNvPicPr>
          <p:nvPr/>
        </p:nvPicPr>
        <p:blipFill rotWithShape="1">
          <a:blip r:embed="rId10">
            <a:extLst>
              <a:ext uri="{28A0092B-C50C-407E-A947-70E740481C1C}">
                <a14:useLocalDpi xmlns:a14="http://schemas.microsoft.com/office/drawing/2010/main" val="0"/>
              </a:ext>
            </a:extLst>
          </a:blip>
          <a:srcRect l="1431" t="15417" r="4999" b="15417"/>
          <a:stretch/>
        </p:blipFill>
        <p:spPr>
          <a:xfrm>
            <a:off x="6964736" y="4662510"/>
            <a:ext cx="867028" cy="175732"/>
          </a:xfrm>
          <a:prstGeom prst="rect">
            <a:avLst/>
          </a:prstGeom>
        </p:spPr>
      </p:pic>
      <p:sp>
        <p:nvSpPr>
          <p:cNvPr id="19" name="Rectangle 18">
            <a:extLst>
              <a:ext uri="{FF2B5EF4-FFF2-40B4-BE49-F238E27FC236}">
                <a16:creationId xmlns:a16="http://schemas.microsoft.com/office/drawing/2014/main" id="{8850B806-6E98-425B-4727-6641BF45FF11}"/>
              </a:ext>
            </a:extLst>
          </p:cNvPr>
          <p:cNvSpPr/>
          <p:nvPr/>
        </p:nvSpPr>
        <p:spPr>
          <a:xfrm>
            <a:off x="0" y="1"/>
            <a:ext cx="3370385" cy="6857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a:t>Consult I&amp;M for other B2B audience cuts (ex. BDMs Spending $100K or $1M+, Consulting Services BDMs, Travel BDMs, etc.)</a:t>
            </a:r>
          </a:p>
        </p:txBody>
      </p:sp>
      <p:pic>
        <p:nvPicPr>
          <p:cNvPr id="13" name="Graphic 12">
            <a:extLst>
              <a:ext uri="{FF2B5EF4-FFF2-40B4-BE49-F238E27FC236}">
                <a16:creationId xmlns:a16="http://schemas.microsoft.com/office/drawing/2014/main" id="{B2C6C901-F46C-53C5-B6DA-F0AA8E6E7D32}"/>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5904558" y="1162677"/>
            <a:ext cx="1890689" cy="217513"/>
          </a:xfrm>
          <a:prstGeom prst="rect">
            <a:avLst/>
          </a:prstGeom>
        </p:spPr>
      </p:pic>
      <p:pic>
        <p:nvPicPr>
          <p:cNvPr id="16" name="Picture 15" descr="A logo with a rainbow colored bird&#10;&#10;AI-generated content may be incorrect.">
            <a:extLst>
              <a:ext uri="{FF2B5EF4-FFF2-40B4-BE49-F238E27FC236}">
                <a16:creationId xmlns:a16="http://schemas.microsoft.com/office/drawing/2014/main" id="{13DBA244-A60C-042B-E1D8-309B517FDB1F}"/>
              </a:ext>
            </a:extLst>
          </p:cNvPr>
          <p:cNvPicPr>
            <a:picLocks noChangeAspect="1"/>
          </p:cNvPicPr>
          <p:nvPr/>
        </p:nvPicPr>
        <p:blipFill>
          <a:blip r:embed="rId12">
            <a:extLst>
              <a:ext uri="{BEBA8EAE-BF5A-486C-A8C5-ECC9F3942E4B}">
                <a14:imgProps xmlns:a14="http://schemas.microsoft.com/office/drawing/2010/main">
                  <a14:imgLayer r:embed="rId1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7472025" y="2898945"/>
            <a:ext cx="428772" cy="338080"/>
          </a:xfrm>
          <a:prstGeom prst="rect">
            <a:avLst/>
          </a:prstGeom>
        </p:spPr>
      </p:pic>
      <p:sp>
        <p:nvSpPr>
          <p:cNvPr id="8" name="Title 1">
            <a:extLst>
              <a:ext uri="{FF2B5EF4-FFF2-40B4-BE49-F238E27FC236}">
                <a16:creationId xmlns:a16="http://schemas.microsoft.com/office/drawing/2014/main" id="{8211D8CF-6394-5B31-5FD0-1876160DEAE1}"/>
              </a:ext>
            </a:extLst>
          </p:cNvPr>
          <p:cNvSpPr txBox="1">
            <a:spLocks/>
          </p:cNvSpPr>
          <p:nvPr/>
        </p:nvSpPr>
        <p:spPr>
          <a:xfrm>
            <a:off x="814644" y="2460949"/>
            <a:ext cx="2743200" cy="1936102"/>
          </a:xfrm>
          <a:prstGeom prst="rect">
            <a:avLst/>
          </a:prstGeom>
        </p:spPr>
        <p:txBody>
          <a:bodyPr vert="horz" lIns="0" tIns="0" rIns="0" bIns="0" rtlCol="0" anchor="ctr" anchorCtr="0">
            <a:noAutofit/>
          </a:bodyPr>
          <a:lstStyle>
            <a:lvl1pPr algn="l" defTabSz="914400" rtl="0" eaLnBrk="1" latinLnBrk="0" hangingPunct="1">
              <a:lnSpc>
                <a:spcPct val="80000"/>
              </a:lnSpc>
              <a:spcBef>
                <a:spcPct val="0"/>
              </a:spcBef>
              <a:buNone/>
              <a:defRPr sz="2800" b="1" kern="1200" spc="-100" baseline="0">
                <a:solidFill>
                  <a:schemeClr val="tx2"/>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sz="1400" b="0" spc="0" dirty="0">
                <a:solidFill>
                  <a:schemeClr val="tx1"/>
                </a:solidFill>
                <a:latin typeface="Grandview"/>
              </a:rPr>
              <a:t>NBCU reaches more</a:t>
            </a:r>
            <a:br>
              <a:rPr kumimoji="0" lang="en-US" sz="2800" b="1" i="0" u="none" strike="noStrike" kern="1200" cap="none" spc="-100" normalizeH="0" baseline="0" noProof="0" dirty="0">
                <a:ln>
                  <a:noFill/>
                </a:ln>
                <a:solidFill>
                  <a:schemeClr val="tx1"/>
                </a:solidFill>
                <a:effectLst/>
                <a:uLnTx/>
                <a:uFillTx/>
                <a:latin typeface="Grandview"/>
                <a:ea typeface="+mj-ea"/>
                <a:cs typeface="+mj-cs"/>
              </a:rPr>
            </a:br>
            <a:r>
              <a:rPr kumimoji="0" lang="en-US" sz="4000" b="1" i="0" u="none" strike="noStrike" kern="1200" cap="none" spc="-100" normalizeH="0" baseline="0" noProof="0" dirty="0">
                <a:ln>
                  <a:noFill/>
                </a:ln>
                <a:solidFill>
                  <a:schemeClr val="tx1"/>
                </a:solidFill>
                <a:effectLst/>
                <a:uLnTx/>
                <a:uFillTx/>
                <a:latin typeface="Grandview"/>
                <a:ea typeface="+mj-ea"/>
                <a:cs typeface="+mj-cs"/>
              </a:rPr>
              <a:t>high value business targets</a:t>
            </a:r>
            <a:br>
              <a:rPr kumimoji="0" lang="en-US" sz="4000" b="1" i="0" u="none" strike="noStrike" kern="1200" cap="none" spc="-100" normalizeH="0" baseline="0" noProof="0" dirty="0">
                <a:ln>
                  <a:noFill/>
                </a:ln>
                <a:solidFill>
                  <a:schemeClr val="tx1"/>
                </a:solidFill>
                <a:effectLst/>
                <a:uLnTx/>
                <a:uFillTx/>
                <a:latin typeface="Grandview"/>
                <a:ea typeface="+mj-ea"/>
                <a:cs typeface="+mj-cs"/>
              </a:rPr>
            </a:br>
            <a:r>
              <a:rPr kumimoji="0" lang="en-US" sz="1400" b="0" i="0" u="none" strike="noStrike" kern="1200" cap="none" spc="0" normalizeH="0" baseline="0" noProof="0" dirty="0">
                <a:ln>
                  <a:noFill/>
                </a:ln>
                <a:solidFill>
                  <a:schemeClr val="tx1"/>
                </a:solidFill>
                <a:effectLst/>
                <a:uLnTx/>
                <a:uFillTx/>
                <a:latin typeface="Grandview"/>
                <a:ea typeface="+mj-ea"/>
                <a:cs typeface="+mj-cs"/>
              </a:rPr>
              <a:t>monthly than </a:t>
            </a:r>
            <a:r>
              <a:rPr lang="en-US" sz="1400" b="0" spc="0" dirty="0">
                <a:solidFill>
                  <a:schemeClr val="tx1"/>
                </a:solidFill>
                <a:latin typeface="Grandview"/>
              </a:rPr>
              <a:t>traditional</a:t>
            </a:r>
            <a:br>
              <a:rPr kumimoji="0" lang="en-US" sz="1400" b="0" i="0" u="none" strike="noStrike" kern="1200" cap="none" spc="0" normalizeH="0" baseline="0" noProof="0" dirty="0">
                <a:ln>
                  <a:noFill/>
                </a:ln>
                <a:solidFill>
                  <a:schemeClr val="tx1"/>
                </a:solidFill>
                <a:effectLst/>
                <a:uLnTx/>
                <a:uFillTx/>
                <a:latin typeface="Grandview"/>
                <a:ea typeface="+mj-ea"/>
                <a:cs typeface="+mj-cs"/>
              </a:rPr>
            </a:br>
            <a:r>
              <a:rPr kumimoji="0" lang="en-US" sz="1400" b="0" i="0" u="none" strike="noStrike" kern="1200" cap="none" spc="0" normalizeH="0" baseline="0" noProof="0" dirty="0">
                <a:ln>
                  <a:noFill/>
                </a:ln>
                <a:solidFill>
                  <a:schemeClr val="tx1"/>
                </a:solidFill>
                <a:effectLst/>
                <a:uLnTx/>
                <a:uFillTx/>
                <a:latin typeface="Grandview"/>
                <a:ea typeface="+mj-ea"/>
                <a:cs typeface="+mj-cs"/>
              </a:rPr>
              <a:t>B2B powerhouses</a:t>
            </a:r>
            <a:endParaRPr kumimoji="0" lang="en-US" sz="2800" b="0" i="0" u="none" strike="noStrike" kern="1200" cap="none" spc="0" normalizeH="0" baseline="0" noProof="0" dirty="0">
              <a:ln>
                <a:noFill/>
              </a:ln>
              <a:solidFill>
                <a:schemeClr val="tx1"/>
              </a:solidFill>
              <a:effectLst/>
              <a:uLnTx/>
              <a:uFillTx/>
              <a:latin typeface="Grandview"/>
              <a:ea typeface="+mj-ea"/>
              <a:cs typeface="+mj-cs"/>
            </a:endParaRPr>
          </a:p>
        </p:txBody>
      </p:sp>
    </p:spTree>
    <p:extLst>
      <p:ext uri="{BB962C8B-B14F-4D97-AF65-F5344CB8AC3E}">
        <p14:creationId xmlns:p14="http://schemas.microsoft.com/office/powerpoint/2010/main" val="1695374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C295355-0466-5549-9BE2-2F8D999A9877}"/>
            </a:ext>
          </a:extLst>
        </p:cNvPr>
        <p:cNvGrpSpPr/>
        <p:nvPr/>
      </p:nvGrpSpPr>
      <p:grpSpPr>
        <a:xfrm>
          <a:off x="0" y="0"/>
          <a:ext cx="0" cy="0"/>
          <a:chOff x="0" y="0"/>
          <a:chExt cx="0" cy="0"/>
        </a:xfrm>
      </p:grpSpPr>
      <p:sp>
        <p:nvSpPr>
          <p:cNvPr id="3" name="Snip Single Corner Rectangle 19">
            <a:extLst>
              <a:ext uri="{FF2B5EF4-FFF2-40B4-BE49-F238E27FC236}">
                <a16:creationId xmlns:a16="http://schemas.microsoft.com/office/drawing/2014/main" id="{CF3178A0-766E-C500-33EE-CCC7CB1DCF88}"/>
              </a:ext>
              <a:ext uri="{C183D7F6-B498-43B3-948B-1728B52AA6E4}">
                <adec:decorative xmlns:adec="http://schemas.microsoft.com/office/drawing/2017/decorative" val="1"/>
              </a:ext>
            </a:extLst>
          </p:cNvPr>
          <p:cNvSpPr/>
          <p:nvPr/>
        </p:nvSpPr>
        <p:spPr>
          <a:xfrm>
            <a:off x="6109014" y="152400"/>
            <a:ext cx="5930585" cy="6553200"/>
          </a:xfrm>
          <a:prstGeom prst="roundRect">
            <a:avLst>
              <a:gd name="adj" fmla="val 5917"/>
            </a:avLst>
          </a:prstGeom>
          <a:solidFill>
            <a:schemeClr val="accent2">
              <a:alpha val="75000"/>
            </a:schemeClr>
          </a:solidFill>
          <a:ln>
            <a:solidFill>
              <a:schemeClr val="accent2">
                <a:alpha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4444"/>
              </a:solidFill>
              <a:effectLst/>
              <a:uLnTx/>
              <a:uFillTx/>
              <a:latin typeface="Grandview"/>
              <a:ea typeface="+mn-ea"/>
              <a:cs typeface="+mn-cs"/>
            </a:endParaRPr>
          </a:p>
        </p:txBody>
      </p:sp>
      <p:grpSp>
        <p:nvGrpSpPr>
          <p:cNvPr id="6" name="Group 5">
            <a:extLst>
              <a:ext uri="{FF2B5EF4-FFF2-40B4-BE49-F238E27FC236}">
                <a16:creationId xmlns:a16="http://schemas.microsoft.com/office/drawing/2014/main" id="{FB02B1FE-39D3-2C70-1EFD-DF41AC72D5B6}"/>
              </a:ext>
            </a:extLst>
          </p:cNvPr>
          <p:cNvGrpSpPr/>
          <p:nvPr/>
        </p:nvGrpSpPr>
        <p:grpSpPr>
          <a:xfrm>
            <a:off x="8885190" y="-3851885"/>
            <a:ext cx="4598010" cy="399925"/>
            <a:chOff x="4012590" y="6012543"/>
            <a:chExt cx="4598010" cy="399925"/>
          </a:xfrm>
        </p:grpSpPr>
        <p:pic>
          <p:nvPicPr>
            <p:cNvPr id="9" name="NBCU Logo">
              <a:extLst>
                <a:ext uri="{FF2B5EF4-FFF2-40B4-BE49-F238E27FC236}">
                  <a16:creationId xmlns:a16="http://schemas.microsoft.com/office/drawing/2014/main" id="{3D8EB697-6B7E-4F2A-EC8B-EEDC677DD586}"/>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04710" y="6091904"/>
              <a:ext cx="2105890" cy="241202"/>
            </a:xfrm>
            <a:prstGeom prst="rect">
              <a:avLst/>
            </a:prstGeom>
          </p:spPr>
        </p:pic>
        <p:pic>
          <p:nvPicPr>
            <p:cNvPr id="10" name="Picture 8" descr="Stagwell | Transforming Marketing">
              <a:extLst>
                <a:ext uri="{FF2B5EF4-FFF2-40B4-BE49-F238E27FC236}">
                  <a16:creationId xmlns:a16="http://schemas.microsoft.com/office/drawing/2014/main" id="{6D18A51C-C5B5-F0FB-CC2F-F3BF97368904}"/>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r="42484"/>
            <a:stretch/>
          </p:blipFill>
          <p:spPr bwMode="auto">
            <a:xfrm>
              <a:off x="4012590" y="6012543"/>
              <a:ext cx="2159610" cy="399925"/>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Snip Single Corner Rectangle 19">
            <a:extLst>
              <a:ext uri="{FF2B5EF4-FFF2-40B4-BE49-F238E27FC236}">
                <a16:creationId xmlns:a16="http://schemas.microsoft.com/office/drawing/2014/main" id="{B730E740-80E1-0C0F-2C55-C4BD4A6E89D7}"/>
              </a:ext>
              <a:ext uri="{C183D7F6-B498-43B3-948B-1728B52AA6E4}">
                <adec:decorative xmlns:adec="http://schemas.microsoft.com/office/drawing/2017/decorative" val="1"/>
              </a:ext>
            </a:extLst>
          </p:cNvPr>
          <p:cNvSpPr/>
          <p:nvPr/>
        </p:nvSpPr>
        <p:spPr>
          <a:xfrm>
            <a:off x="152400" y="152400"/>
            <a:ext cx="5708460" cy="6553200"/>
          </a:xfrm>
          <a:prstGeom prst="roundRect">
            <a:avLst>
              <a:gd name="adj" fmla="val 5917"/>
            </a:avLst>
          </a:prstGeom>
          <a:ln>
            <a:solidFill>
              <a:schemeClr val="accent2"/>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4444"/>
              </a:solidFill>
              <a:effectLst/>
              <a:uLnTx/>
              <a:uFillTx/>
              <a:latin typeface="Grandview"/>
              <a:ea typeface="+mn-ea"/>
              <a:cs typeface="+mn-cs"/>
            </a:endParaRPr>
          </a:p>
        </p:txBody>
      </p:sp>
      <p:sp>
        <p:nvSpPr>
          <p:cNvPr id="14" name="Title 1">
            <a:extLst>
              <a:ext uri="{FF2B5EF4-FFF2-40B4-BE49-F238E27FC236}">
                <a16:creationId xmlns:a16="http://schemas.microsoft.com/office/drawing/2014/main" id="{EB1F56DC-6327-9756-C6A2-CA5BC56261AE}"/>
              </a:ext>
            </a:extLst>
          </p:cNvPr>
          <p:cNvSpPr txBox="1">
            <a:spLocks/>
          </p:cNvSpPr>
          <p:nvPr/>
        </p:nvSpPr>
        <p:spPr>
          <a:xfrm>
            <a:off x="814690" y="1185514"/>
            <a:ext cx="6246068" cy="620420"/>
          </a:xfrm>
          <a:prstGeom prst="rect">
            <a:avLst/>
          </a:prstGeom>
        </p:spPr>
        <p:txBody>
          <a:bodyPr vert="horz" lIns="0" tIns="0" rIns="0" bIns="0" rtlCol="0" anchor="ctr" anchorCtr="0">
            <a:noAutofit/>
          </a:bodyPr>
          <a:lstStyle>
            <a:lvl1pPr algn="l" defTabSz="914400" rtl="0" eaLnBrk="1" latinLnBrk="0" hangingPunct="1">
              <a:lnSpc>
                <a:spcPct val="80000"/>
              </a:lnSpc>
              <a:spcBef>
                <a:spcPct val="0"/>
              </a:spcBef>
              <a:buNone/>
              <a:defRPr sz="7000" b="1" kern="1200" spc="-300" baseline="0">
                <a:solidFill>
                  <a:schemeClr val="tx2"/>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5400" b="0" i="0" u="none" strike="noStrike" kern="1200" cap="none" spc="-150" normalizeH="0" baseline="0" noProof="0">
                <a:ln>
                  <a:noFill/>
                </a:ln>
                <a:solidFill>
                  <a:srgbClr val="0A05CE"/>
                </a:solidFill>
                <a:effectLst/>
                <a:uLnTx/>
                <a:uFillTx/>
                <a:latin typeface="Grandview"/>
                <a:ea typeface="+mj-ea"/>
                <a:cs typeface="+mj-cs"/>
              </a:rPr>
              <a:t>What’s </a:t>
            </a:r>
            <a:br>
              <a:rPr kumimoji="0" lang="en-US" sz="5400" b="0" i="0" u="none" strike="noStrike" kern="1200" cap="none" spc="-150" normalizeH="0" baseline="0" noProof="0">
                <a:ln>
                  <a:noFill/>
                </a:ln>
                <a:solidFill>
                  <a:srgbClr val="0A05CE"/>
                </a:solidFill>
                <a:effectLst/>
                <a:uLnTx/>
                <a:uFillTx/>
                <a:latin typeface="Grandview"/>
                <a:ea typeface="+mj-ea"/>
                <a:cs typeface="+mj-cs"/>
              </a:rPr>
            </a:br>
            <a:r>
              <a:rPr kumimoji="0" lang="en-US" sz="5400" b="0" i="0" u="none" strike="noStrike" kern="1200" cap="none" spc="-150" normalizeH="0" baseline="0" noProof="0">
                <a:ln>
                  <a:noFill/>
                </a:ln>
                <a:solidFill>
                  <a:srgbClr val="0A05CE"/>
                </a:solidFill>
                <a:effectLst/>
                <a:uLnTx/>
                <a:uFillTx/>
                <a:latin typeface="Grandview"/>
                <a:ea typeface="+mj-ea"/>
                <a:cs typeface="+mj-cs"/>
              </a:rPr>
              <a:t>Included</a:t>
            </a:r>
          </a:p>
        </p:txBody>
      </p:sp>
      <p:sp>
        <p:nvSpPr>
          <p:cNvPr id="7" name="TextBox 6">
            <a:extLst>
              <a:ext uri="{FF2B5EF4-FFF2-40B4-BE49-F238E27FC236}">
                <a16:creationId xmlns:a16="http://schemas.microsoft.com/office/drawing/2014/main" id="{7BB34B9D-FFE8-655B-DAD5-22F0CE795006}"/>
              </a:ext>
            </a:extLst>
          </p:cNvPr>
          <p:cNvSpPr txBox="1"/>
          <p:nvPr/>
        </p:nvSpPr>
        <p:spPr>
          <a:xfrm>
            <a:off x="814690" y="2530534"/>
            <a:ext cx="4451372" cy="3787127"/>
          </a:xfrm>
          <a:prstGeom prst="rect">
            <a:avLst/>
          </a:prstGeom>
          <a:noFill/>
        </p:spPr>
        <p:txBody>
          <a:bodyPr wrap="square" lIns="0" tIns="45720" rIns="91440" bIns="45720" rtlCol="0">
            <a:spAutoFit/>
          </a:bodyPr>
          <a:lstStyle/>
          <a:p>
            <a:pPr marL="0" marR="0" lvl="0" indent="0" algn="l" defTabSz="914400" rtl="0" eaLnBrk="1" fontAlgn="auto" latinLnBrk="0" hangingPunct="1">
              <a:lnSpc>
                <a:spcPct val="110000"/>
              </a:lnSpc>
              <a:spcBef>
                <a:spcPts val="60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Grandview"/>
                <a:ea typeface="+mn-ea"/>
                <a:cs typeface="+mn-cs"/>
              </a:rPr>
              <a:t>Based on customer &amp; internal input, a new </a:t>
            </a:r>
            <a:r>
              <a:rPr lang="en-US" sz="1600">
                <a:solidFill>
                  <a:srgbClr val="000000"/>
                </a:solidFill>
                <a:latin typeface="Grandview"/>
              </a:rPr>
              <a:t>self-service </a:t>
            </a:r>
            <a:r>
              <a:rPr kumimoji="0" lang="en-US" sz="1600" b="0" i="0" u="none" strike="noStrike" kern="1200" cap="none" spc="0" normalizeH="0" baseline="0" noProof="0">
                <a:ln>
                  <a:noFill/>
                </a:ln>
                <a:solidFill>
                  <a:srgbClr val="000000"/>
                </a:solidFill>
                <a:effectLst/>
                <a:uLnTx/>
                <a:uFillTx/>
                <a:latin typeface="Grandview"/>
                <a:ea typeface="+mn-ea"/>
                <a:cs typeface="+mn-cs"/>
              </a:rPr>
              <a:t>toolkit covering the latest insights, strategies, &amp; takeaways for all B2B brands (Big Tech, Mid-Tier, SMB) to drive impact with NBCU, including:</a:t>
            </a:r>
            <a:br>
              <a:rPr kumimoji="0" lang="en-US" sz="1600" b="0" i="0" u="none" strike="noStrike" kern="1200" cap="none" spc="0" normalizeH="0" baseline="0" noProof="0">
                <a:ln>
                  <a:noFill/>
                </a:ln>
                <a:solidFill>
                  <a:srgbClr val="000000"/>
                </a:solidFill>
                <a:effectLst/>
                <a:uLnTx/>
                <a:uFillTx/>
                <a:latin typeface="Grandview"/>
                <a:ea typeface="+mn-ea"/>
                <a:cs typeface="+mn-cs"/>
              </a:rPr>
            </a:br>
            <a:endParaRPr kumimoji="0" lang="en-US" sz="1600" b="0" i="0" u="none" strike="noStrike" kern="1200" cap="none" spc="0" normalizeH="0" baseline="0" noProof="0">
              <a:ln>
                <a:noFill/>
              </a:ln>
              <a:solidFill>
                <a:srgbClr val="000000"/>
              </a:solidFill>
              <a:effectLst/>
              <a:uLnTx/>
              <a:uFillTx/>
              <a:latin typeface="Grandview"/>
              <a:ea typeface="+mn-ea"/>
              <a:cs typeface="+mn-cs"/>
            </a:endParaRPr>
          </a:p>
          <a:p>
            <a:pPr marR="0" lvl="0" algn="l" defTabSz="914400" rtl="0" eaLnBrk="1" fontAlgn="auto" latinLnBrk="0" hangingPunct="1">
              <a:lnSpc>
                <a:spcPct val="110000"/>
              </a:lnSpc>
              <a:spcBef>
                <a:spcPts val="600"/>
              </a:spcBef>
              <a:spcAft>
                <a:spcPts val="0"/>
              </a:spcAft>
              <a:buClrTx/>
              <a:buSzTx/>
              <a:tabLst/>
              <a:defRPr/>
            </a:pPr>
            <a:r>
              <a:rPr lang="en-US" sz="1600">
                <a:solidFill>
                  <a:srgbClr val="000000"/>
                </a:solidFill>
                <a:latin typeface="Grandview"/>
              </a:rPr>
              <a:t>   Category Macro Trends </a:t>
            </a:r>
          </a:p>
          <a:p>
            <a:pPr marR="0" lvl="0" algn="l" defTabSz="914400" rtl="0" eaLnBrk="1" fontAlgn="auto" latinLnBrk="0" hangingPunct="1">
              <a:lnSpc>
                <a:spcPct val="110000"/>
              </a:lnSpc>
              <a:spcBef>
                <a:spcPts val="600"/>
              </a:spcBef>
              <a:spcAft>
                <a:spcPts val="0"/>
              </a:spcAft>
              <a:buClrTx/>
              <a:buSzTx/>
              <a:tabLst/>
              <a:defRPr/>
            </a:pPr>
            <a:r>
              <a:rPr lang="en-US" sz="1600">
                <a:solidFill>
                  <a:srgbClr val="000000"/>
                </a:solidFill>
                <a:latin typeface="Grandview"/>
              </a:rPr>
              <a:t>   B2B Audiences @ NBCU</a:t>
            </a:r>
          </a:p>
          <a:p>
            <a:pPr marR="0" lvl="0" algn="l" defTabSz="914400" rtl="0" eaLnBrk="1" fontAlgn="auto" latinLnBrk="0" hangingPunct="1">
              <a:lnSpc>
                <a:spcPct val="110000"/>
              </a:lnSpc>
              <a:spcBef>
                <a:spcPts val="600"/>
              </a:spcBef>
              <a:spcAft>
                <a:spcPts val="0"/>
              </a:spcAft>
              <a:buClrTx/>
              <a:buSzTx/>
              <a:tabLst/>
              <a:defRPr/>
            </a:pPr>
            <a:r>
              <a:rPr lang="en-US" sz="1600">
                <a:solidFill>
                  <a:srgbClr val="000000"/>
                </a:solidFill>
                <a:latin typeface="Grandview"/>
              </a:rPr>
              <a:t>   Power of Endemic + Non-Endemic </a:t>
            </a:r>
          </a:p>
          <a:p>
            <a:pPr marR="0" lvl="0" algn="l" defTabSz="914400" rtl="0" eaLnBrk="1" fontAlgn="auto" latinLnBrk="0" hangingPunct="1">
              <a:lnSpc>
                <a:spcPct val="110000"/>
              </a:lnSpc>
              <a:spcBef>
                <a:spcPts val="600"/>
              </a:spcBef>
              <a:spcAft>
                <a:spcPts val="0"/>
              </a:spcAft>
              <a:buClrTx/>
              <a:buSzTx/>
              <a:tabLst/>
              <a:defRPr/>
            </a:pPr>
            <a:r>
              <a:rPr lang="en-US" sz="1600">
                <a:solidFill>
                  <a:srgbClr val="000000"/>
                </a:solidFill>
                <a:latin typeface="Grandview"/>
              </a:rPr>
              <a:t>   Links to Relevant GTM Materials</a:t>
            </a:r>
          </a:p>
          <a:p>
            <a:pPr marR="0" lvl="0" algn="l" defTabSz="914400" rtl="0" eaLnBrk="1" fontAlgn="auto" latinLnBrk="0" hangingPunct="1">
              <a:lnSpc>
                <a:spcPct val="110000"/>
              </a:lnSpc>
              <a:spcBef>
                <a:spcPts val="600"/>
              </a:spcBef>
              <a:spcAft>
                <a:spcPts val="0"/>
              </a:spcAft>
              <a:buClrTx/>
              <a:buSzTx/>
              <a:tabLst/>
              <a:defRPr/>
            </a:pPr>
            <a:r>
              <a:rPr lang="en-US" sz="1600">
                <a:solidFill>
                  <a:srgbClr val="000000"/>
                </a:solidFill>
                <a:latin typeface="Grandview"/>
              </a:rPr>
              <a:t>   Case Studies </a:t>
            </a:r>
          </a:p>
          <a:p>
            <a:pPr marL="342900" marR="0" lvl="0" indent="-342900" algn="l" defTabSz="914400" rtl="0" eaLnBrk="1" fontAlgn="auto" latinLnBrk="0" hangingPunct="1">
              <a:lnSpc>
                <a:spcPct val="110000"/>
              </a:lnSpc>
              <a:spcBef>
                <a:spcPts val="6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a:ln>
                <a:noFill/>
              </a:ln>
              <a:solidFill>
                <a:srgbClr val="000000"/>
              </a:solidFill>
              <a:effectLst/>
              <a:uLnTx/>
              <a:uFillTx/>
              <a:latin typeface="Grandview"/>
              <a:ea typeface="+mn-ea"/>
              <a:cs typeface="+mn-cs"/>
            </a:endParaRPr>
          </a:p>
        </p:txBody>
      </p:sp>
      <p:sp>
        <p:nvSpPr>
          <p:cNvPr id="38" name="Slide Number Placeholder 5">
            <a:extLst>
              <a:ext uri="{FF2B5EF4-FFF2-40B4-BE49-F238E27FC236}">
                <a16:creationId xmlns:a16="http://schemas.microsoft.com/office/drawing/2014/main" id="{B38ABFAF-4376-A6D3-AEE2-618E2EB5890A}"/>
              </a:ext>
            </a:extLst>
          </p:cNvPr>
          <p:cNvSpPr txBox="1">
            <a:spLocks/>
          </p:cNvSpPr>
          <p:nvPr/>
        </p:nvSpPr>
        <p:spPr>
          <a:xfrm>
            <a:off x="11628069" y="6570549"/>
            <a:ext cx="495300" cy="228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9F4C2C2-D810-4C4F-B43D-1CC8DBDFC0E5}" type="slidenum">
              <a:rPr kumimoji="0" lang="en-US" sz="700" b="0" i="0" u="none" strike="noStrike" kern="1200" cap="none" spc="0" normalizeH="0" baseline="0" noProof="0" smtClean="0">
                <a:ln>
                  <a:noFill/>
                </a:ln>
                <a:solidFill>
                  <a:srgbClr val="000000"/>
                </a:solidFill>
                <a:effectLst/>
                <a:uLnTx/>
                <a:uFillTx/>
                <a:latin typeface="Grandview"/>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700" b="0" i="0" u="none" strike="noStrike" kern="1200" cap="none" spc="0" normalizeH="0" baseline="0" noProof="0" dirty="0">
              <a:ln>
                <a:noFill/>
              </a:ln>
              <a:solidFill>
                <a:srgbClr val="000000"/>
              </a:solidFill>
              <a:effectLst/>
              <a:uLnTx/>
              <a:uFillTx/>
              <a:latin typeface="Grandview"/>
              <a:ea typeface="+mn-ea"/>
              <a:cs typeface="+mn-cs"/>
            </a:endParaRPr>
          </a:p>
        </p:txBody>
      </p:sp>
      <p:sp>
        <p:nvSpPr>
          <p:cNvPr id="12" name="TextBox 11">
            <a:extLst>
              <a:ext uri="{FF2B5EF4-FFF2-40B4-BE49-F238E27FC236}">
                <a16:creationId xmlns:a16="http://schemas.microsoft.com/office/drawing/2014/main" id="{FF8FA72C-53D1-881A-9A4D-ED7622DC23A9}"/>
              </a:ext>
            </a:extLst>
          </p:cNvPr>
          <p:cNvSpPr txBox="1"/>
          <p:nvPr/>
        </p:nvSpPr>
        <p:spPr>
          <a:xfrm>
            <a:off x="6761962" y="3926561"/>
            <a:ext cx="4615348" cy="1971245"/>
          </a:xfrm>
          <a:prstGeom prst="rect">
            <a:avLst/>
          </a:prstGeom>
          <a:noFill/>
        </p:spPr>
        <p:txBody>
          <a:bodyPr wrap="square" lIns="0" tIns="45720" rIns="91440" bIns="45720" rtlCol="0">
            <a:spAutoFit/>
          </a:bodyPr>
          <a:lstStyle/>
          <a:p>
            <a:pPr marL="0" marR="0" lvl="0" indent="0" algn="l" defTabSz="914400" rtl="0" eaLnBrk="1" fontAlgn="auto" latinLnBrk="0" hangingPunct="1">
              <a:lnSpc>
                <a:spcPct val="110000"/>
              </a:lnSpc>
              <a:spcBef>
                <a:spcPts val="600"/>
              </a:spcBef>
              <a:spcAft>
                <a:spcPts val="0"/>
              </a:spcAft>
              <a:buClrTx/>
              <a:buSzTx/>
              <a:buFontTx/>
              <a:buNone/>
              <a:tabLst/>
              <a:defRPr/>
            </a:pPr>
            <a:r>
              <a:rPr kumimoji="0" lang="en-US" sz="1600" b="0" i="0" u="none" strike="noStrike" kern="1200" cap="none" spc="0" normalizeH="0" baseline="0" noProof="0">
                <a:ln>
                  <a:noFill/>
                </a:ln>
                <a:solidFill>
                  <a:schemeClr val="bg1"/>
                </a:solidFill>
                <a:effectLst/>
                <a:uLnTx/>
                <a:uFillTx/>
                <a:latin typeface="Grandview"/>
                <a:ea typeface="+mn-ea"/>
                <a:cs typeface="+mn-cs"/>
              </a:rPr>
              <a:t>For client recommendations or customizations, contact Domnique Folacci &amp; Nicole Lee (Category Strategy )</a:t>
            </a:r>
            <a:br>
              <a:rPr kumimoji="0" lang="en-US" sz="1600" b="0" i="0" u="none" strike="noStrike" kern="1200" cap="none" spc="0" normalizeH="0" baseline="0" noProof="0">
                <a:ln>
                  <a:noFill/>
                </a:ln>
                <a:solidFill>
                  <a:schemeClr val="bg1"/>
                </a:solidFill>
                <a:effectLst/>
                <a:uLnTx/>
                <a:uFillTx/>
                <a:latin typeface="Grandview"/>
                <a:ea typeface="+mn-ea"/>
                <a:cs typeface="+mn-cs"/>
              </a:rPr>
            </a:br>
            <a:br>
              <a:rPr kumimoji="0" lang="en-US" sz="1600" b="0" i="0" u="none" strike="noStrike" kern="1200" cap="none" spc="0" normalizeH="0" baseline="0" noProof="0">
                <a:ln>
                  <a:noFill/>
                </a:ln>
                <a:solidFill>
                  <a:schemeClr val="bg1"/>
                </a:solidFill>
                <a:effectLst/>
                <a:uLnTx/>
                <a:uFillTx/>
                <a:latin typeface="Grandview"/>
                <a:ea typeface="+mn-ea"/>
                <a:cs typeface="+mn-cs"/>
              </a:rPr>
            </a:br>
            <a:r>
              <a:rPr kumimoji="0" lang="en-US" sz="1600" b="0" i="0" u="none" strike="noStrike" kern="1200" cap="none" spc="0" normalizeH="0" baseline="0" noProof="0">
                <a:ln>
                  <a:noFill/>
                </a:ln>
                <a:solidFill>
                  <a:schemeClr val="bg1"/>
                </a:solidFill>
                <a:effectLst/>
                <a:uLnTx/>
                <a:uFillTx/>
                <a:latin typeface="Grandview"/>
                <a:ea typeface="+mn-ea"/>
                <a:cs typeface="+mn-cs"/>
              </a:rPr>
              <a:t>For GTM questions, contact Jess Cohen (Sales Enablement), Jenn </a:t>
            </a:r>
            <a:r>
              <a:rPr kumimoji="0" lang="en-US" sz="1600" b="0" i="0" u="none" strike="noStrike" kern="1200" cap="none" spc="0" normalizeH="0" baseline="0" noProof="0" err="1">
                <a:ln>
                  <a:noFill/>
                </a:ln>
                <a:solidFill>
                  <a:schemeClr val="bg1"/>
                </a:solidFill>
                <a:effectLst/>
                <a:uLnTx/>
                <a:uFillTx/>
                <a:latin typeface="Grandview"/>
                <a:ea typeface="+mn-ea"/>
                <a:cs typeface="+mn-cs"/>
              </a:rPr>
              <a:t>Gettlin</a:t>
            </a:r>
            <a:r>
              <a:rPr kumimoji="0" lang="en-US" sz="1600" b="0" i="0" u="none" strike="noStrike" kern="1200" cap="none" spc="0" normalizeH="0" baseline="0" noProof="0">
                <a:ln>
                  <a:noFill/>
                </a:ln>
                <a:solidFill>
                  <a:schemeClr val="bg1"/>
                </a:solidFill>
                <a:effectLst/>
                <a:uLnTx/>
                <a:uFillTx/>
                <a:latin typeface="Grandview"/>
                <a:ea typeface="+mn-ea"/>
                <a:cs typeface="+mn-cs"/>
              </a:rPr>
              <a:t> (News, Peacock, Ent), or Bonnie Fallon (Sports, Olympics)</a:t>
            </a:r>
            <a:endParaRPr kumimoji="0" lang="en-US" sz="1600" b="0" i="0" u="none" strike="noStrike" kern="1200" cap="none" spc="0" normalizeH="0" baseline="0" noProof="0">
              <a:ln>
                <a:noFill/>
              </a:ln>
              <a:solidFill>
                <a:schemeClr val="bg2"/>
              </a:solidFill>
              <a:effectLst/>
              <a:uLnTx/>
              <a:uFillTx/>
              <a:latin typeface="Grandview"/>
              <a:ea typeface="+mn-ea"/>
              <a:cs typeface="+mn-cs"/>
            </a:endParaRPr>
          </a:p>
        </p:txBody>
      </p:sp>
      <p:sp>
        <p:nvSpPr>
          <p:cNvPr id="13" name="TextBox 12">
            <a:extLst>
              <a:ext uri="{FF2B5EF4-FFF2-40B4-BE49-F238E27FC236}">
                <a16:creationId xmlns:a16="http://schemas.microsoft.com/office/drawing/2014/main" id="{F4D2A18D-1DF5-BC77-26BF-D0FE489AABEB}"/>
              </a:ext>
            </a:extLst>
          </p:cNvPr>
          <p:cNvSpPr txBox="1"/>
          <p:nvPr/>
        </p:nvSpPr>
        <p:spPr>
          <a:xfrm>
            <a:off x="6761961" y="3320143"/>
            <a:ext cx="4510251" cy="346185"/>
          </a:xfrm>
          <a:prstGeom prst="rect">
            <a:avLst/>
          </a:prstGeom>
          <a:noFill/>
        </p:spPr>
        <p:txBody>
          <a:bodyPr wrap="square" lIns="0" tIns="45720" rIns="91440" bIns="45720" rtlCol="0">
            <a:spAutoFit/>
          </a:bodyPr>
          <a:lstStyle/>
          <a:p>
            <a:pPr marL="0" marR="0" lvl="0" indent="0" algn="l" defTabSz="914400" rtl="0" eaLnBrk="1" fontAlgn="auto" latinLnBrk="0" hangingPunct="1">
              <a:lnSpc>
                <a:spcPct val="110000"/>
              </a:lnSpc>
              <a:spcBef>
                <a:spcPts val="600"/>
              </a:spcBef>
              <a:spcAft>
                <a:spcPts val="0"/>
              </a:spcAft>
              <a:buClrTx/>
              <a:buSzTx/>
              <a:buFontTx/>
              <a:buNone/>
              <a:tabLst/>
              <a:defRPr/>
            </a:pPr>
            <a:r>
              <a:rPr kumimoji="0" lang="en-US" sz="1600" b="0" i="0" u="none" strike="noStrike" kern="1200" cap="none" spc="0" normalizeH="0" baseline="0" noProof="0">
                <a:ln>
                  <a:noFill/>
                </a:ln>
                <a:solidFill>
                  <a:schemeClr val="bg1"/>
                </a:solidFill>
                <a:effectLst/>
                <a:uLnTx/>
                <a:uFillTx/>
                <a:latin typeface="Grandview"/>
                <a:ea typeface="+mn-ea"/>
                <a:cs typeface="+mn-cs"/>
              </a:rPr>
              <a:t>Please note red boxes for any slide instructions</a:t>
            </a:r>
          </a:p>
        </p:txBody>
      </p:sp>
      <p:sp>
        <p:nvSpPr>
          <p:cNvPr id="4" name="Title 1">
            <a:extLst>
              <a:ext uri="{FF2B5EF4-FFF2-40B4-BE49-F238E27FC236}">
                <a16:creationId xmlns:a16="http://schemas.microsoft.com/office/drawing/2014/main" id="{F4C1853D-F4D8-0D19-403F-6050E7E8F05C}"/>
              </a:ext>
            </a:extLst>
          </p:cNvPr>
          <p:cNvSpPr txBox="1">
            <a:spLocks/>
          </p:cNvSpPr>
          <p:nvPr/>
        </p:nvSpPr>
        <p:spPr>
          <a:xfrm>
            <a:off x="6761962" y="1241739"/>
            <a:ext cx="6246068" cy="620420"/>
          </a:xfrm>
          <a:prstGeom prst="rect">
            <a:avLst/>
          </a:prstGeom>
        </p:spPr>
        <p:txBody>
          <a:bodyPr vert="horz" lIns="0" tIns="0" rIns="0" bIns="0" rtlCol="0" anchor="ctr" anchorCtr="0">
            <a:noAutofit/>
          </a:bodyPr>
          <a:lstStyle>
            <a:lvl1pPr algn="l" defTabSz="914400" rtl="0" eaLnBrk="1" latinLnBrk="0" hangingPunct="1">
              <a:lnSpc>
                <a:spcPct val="80000"/>
              </a:lnSpc>
              <a:spcBef>
                <a:spcPct val="0"/>
              </a:spcBef>
              <a:buNone/>
              <a:defRPr sz="7000" b="1" kern="1200" spc="-300" baseline="0">
                <a:solidFill>
                  <a:schemeClr val="tx2"/>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5400" b="0" i="0" u="none" strike="noStrike" kern="1200" cap="none" spc="-150" normalizeH="0" baseline="0" noProof="0">
                <a:ln>
                  <a:noFill/>
                </a:ln>
                <a:solidFill>
                  <a:schemeClr val="bg1"/>
                </a:solidFill>
                <a:effectLst/>
                <a:uLnTx/>
                <a:uFillTx/>
                <a:latin typeface="Grandview"/>
                <a:ea typeface="+mj-ea"/>
                <a:cs typeface="+mj-cs"/>
              </a:rPr>
              <a:t>How</a:t>
            </a:r>
            <a:br>
              <a:rPr kumimoji="0" lang="en-US" sz="5400" b="0" i="0" u="none" strike="noStrike" kern="1200" cap="none" spc="-150" normalizeH="0" baseline="0" noProof="0">
                <a:ln>
                  <a:noFill/>
                </a:ln>
                <a:solidFill>
                  <a:schemeClr val="bg1"/>
                </a:solidFill>
                <a:effectLst/>
                <a:uLnTx/>
                <a:uFillTx/>
                <a:latin typeface="Grandview"/>
                <a:ea typeface="+mj-ea"/>
                <a:cs typeface="+mj-cs"/>
              </a:rPr>
            </a:br>
            <a:r>
              <a:rPr kumimoji="0" lang="en-US" sz="5400" b="0" i="0" u="none" strike="noStrike" kern="1200" cap="none" spc="-150" normalizeH="0" baseline="0" noProof="0">
                <a:ln>
                  <a:noFill/>
                </a:ln>
                <a:solidFill>
                  <a:schemeClr val="bg1"/>
                </a:solidFill>
                <a:effectLst/>
                <a:uLnTx/>
                <a:uFillTx/>
                <a:latin typeface="Grandview"/>
                <a:ea typeface="+mj-ea"/>
                <a:cs typeface="+mj-cs"/>
              </a:rPr>
              <a:t>To Use</a:t>
            </a:r>
          </a:p>
        </p:txBody>
      </p:sp>
      <p:sp>
        <p:nvSpPr>
          <p:cNvPr id="5" name="TextBox 4">
            <a:extLst>
              <a:ext uri="{FF2B5EF4-FFF2-40B4-BE49-F238E27FC236}">
                <a16:creationId xmlns:a16="http://schemas.microsoft.com/office/drawing/2014/main" id="{58B9483A-8517-A2F0-4DD0-E6007F1F13EB}"/>
              </a:ext>
            </a:extLst>
          </p:cNvPr>
          <p:cNvSpPr txBox="1"/>
          <p:nvPr/>
        </p:nvSpPr>
        <p:spPr>
          <a:xfrm>
            <a:off x="6761961" y="2530534"/>
            <a:ext cx="4510251" cy="617028"/>
          </a:xfrm>
          <a:prstGeom prst="rect">
            <a:avLst/>
          </a:prstGeom>
          <a:noFill/>
        </p:spPr>
        <p:txBody>
          <a:bodyPr wrap="square" lIns="0" tIns="45720" rIns="91440" bIns="45720" rtlCol="0">
            <a:spAutoFit/>
          </a:bodyPr>
          <a:lstStyle/>
          <a:p>
            <a:pPr marL="0" marR="0" lvl="0" indent="0" algn="l" defTabSz="914400" rtl="0" eaLnBrk="1" fontAlgn="auto" latinLnBrk="0" hangingPunct="1">
              <a:lnSpc>
                <a:spcPct val="110000"/>
              </a:lnSpc>
              <a:spcBef>
                <a:spcPts val="600"/>
              </a:spcBef>
              <a:spcAft>
                <a:spcPts val="0"/>
              </a:spcAft>
              <a:buClrTx/>
              <a:buSzTx/>
              <a:buFontTx/>
              <a:buNone/>
              <a:tabLst/>
              <a:defRPr/>
            </a:pPr>
            <a:r>
              <a:rPr kumimoji="0" lang="en-US" sz="1600" b="0" i="0" u="none" strike="noStrike" kern="1200" cap="none" spc="0" normalizeH="0" baseline="0" noProof="0">
                <a:ln>
                  <a:noFill/>
                </a:ln>
                <a:solidFill>
                  <a:schemeClr val="bg1"/>
                </a:solidFill>
                <a:effectLst/>
                <a:uLnTx/>
                <a:uFillTx/>
                <a:latin typeface="Grandview"/>
                <a:ea typeface="+mn-ea"/>
                <a:cs typeface="+mn-cs"/>
              </a:rPr>
              <a:t>Select/combine slides most relevant for client &amp; agency discussions</a:t>
            </a:r>
          </a:p>
        </p:txBody>
      </p:sp>
    </p:spTree>
    <p:extLst>
      <p:ext uri="{BB962C8B-B14F-4D97-AF65-F5344CB8AC3E}">
        <p14:creationId xmlns:p14="http://schemas.microsoft.com/office/powerpoint/2010/main" val="4986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BDD57E-4E93-0138-2C3C-EE4763EB7603}"/>
            </a:ext>
          </a:extLst>
        </p:cNvPr>
        <p:cNvGrpSpPr/>
        <p:nvPr/>
      </p:nvGrpSpPr>
      <p:grpSpPr>
        <a:xfrm>
          <a:off x="0" y="0"/>
          <a:ext cx="0" cy="0"/>
          <a:chOff x="0" y="0"/>
          <a:chExt cx="0" cy="0"/>
        </a:xfrm>
      </p:grpSpPr>
      <p:sp>
        <p:nvSpPr>
          <p:cNvPr id="58" name="Rounded Rectangle 7">
            <a:extLst>
              <a:ext uri="{FF2B5EF4-FFF2-40B4-BE49-F238E27FC236}">
                <a16:creationId xmlns:a16="http://schemas.microsoft.com/office/drawing/2014/main" id="{F556CBB3-D37F-A5FC-8904-331614786DFE}"/>
              </a:ext>
            </a:extLst>
          </p:cNvPr>
          <p:cNvSpPr/>
          <p:nvPr/>
        </p:nvSpPr>
        <p:spPr>
          <a:xfrm rot="10800000">
            <a:off x="4321531" y="0"/>
            <a:ext cx="7870469" cy="6858000"/>
          </a:xfrm>
          <a:prstGeom prst="roundRect">
            <a:avLst>
              <a:gd name="adj" fmla="val 0"/>
            </a:avLst>
          </a:prstGeom>
          <a:gradFill>
            <a:gsLst>
              <a:gs pos="86000">
                <a:srgbClr val="0A05CE"/>
              </a:gs>
              <a:gs pos="0">
                <a:srgbClr val="4C7FDE"/>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Grandview"/>
              <a:ea typeface="+mn-ea"/>
              <a:cs typeface="+mn-cs"/>
            </a:endParaRPr>
          </a:p>
        </p:txBody>
      </p:sp>
      <p:sp>
        <p:nvSpPr>
          <p:cNvPr id="33" name="Slide Number Placeholder 32">
            <a:extLst>
              <a:ext uri="{FF2B5EF4-FFF2-40B4-BE49-F238E27FC236}">
                <a16:creationId xmlns:a16="http://schemas.microsoft.com/office/drawing/2014/main" id="{00757AA1-0B69-5A22-D0A7-77946CF42FA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F4C2C2-D810-4C4F-B43D-1CC8DBDFC0E5}" type="slidenum">
              <a:rPr kumimoji="0" lang="en-US" sz="700" b="0" i="0" u="none" strike="noStrike" kern="1200" cap="none" spc="0" normalizeH="0" baseline="0" noProof="0" smtClean="0">
                <a:ln>
                  <a:noFill/>
                </a:ln>
                <a:solidFill>
                  <a:schemeClr val="bg1"/>
                </a:solidFill>
                <a:effectLst/>
                <a:uLnTx/>
                <a:uFillTx/>
                <a:latin typeface="Grandview"/>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700" b="0" i="0" u="none" strike="noStrike" kern="1200" cap="none" spc="0" normalizeH="0" baseline="0" noProof="0">
              <a:ln>
                <a:noFill/>
              </a:ln>
              <a:solidFill>
                <a:schemeClr val="bg1"/>
              </a:solidFill>
              <a:effectLst/>
              <a:uLnTx/>
              <a:uFillTx/>
              <a:latin typeface="Grandview"/>
              <a:ea typeface="+mn-ea"/>
              <a:cs typeface="+mn-cs"/>
            </a:endParaRPr>
          </a:p>
        </p:txBody>
      </p:sp>
      <p:sp>
        <p:nvSpPr>
          <p:cNvPr id="49" name="TextBox 48">
            <a:extLst>
              <a:ext uri="{FF2B5EF4-FFF2-40B4-BE49-F238E27FC236}">
                <a16:creationId xmlns:a16="http://schemas.microsoft.com/office/drawing/2014/main" id="{2C2FA17F-8123-B7E4-8222-5F2816376CAC}"/>
              </a:ext>
            </a:extLst>
          </p:cNvPr>
          <p:cNvSpPr txBox="1"/>
          <p:nvPr/>
        </p:nvSpPr>
        <p:spPr>
          <a:xfrm>
            <a:off x="843914" y="6449733"/>
            <a:ext cx="3141346" cy="321883"/>
          </a:xfrm>
          <a:prstGeom prst="rect">
            <a:avLst/>
          </a:prstGeom>
          <a:noFill/>
        </p:spPr>
        <p:txBody>
          <a:bodyPr wrap="square" lIns="0" tIns="45720" rIns="0" bIns="45720"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700" b="0" i="1" u="none" strike="noStrike" kern="0" cap="none" spc="0" normalizeH="0" baseline="0" noProof="0">
                <a:ln>
                  <a:noFill/>
                </a:ln>
                <a:solidFill>
                  <a:schemeClr val="tx1">
                    <a:lumMod val="75000"/>
                    <a:lumOff val="25000"/>
                  </a:schemeClr>
                </a:solidFill>
                <a:effectLst/>
                <a:uLnTx/>
                <a:uFillTx/>
                <a:latin typeface="Grandview"/>
                <a:ea typeface="+mn-ea"/>
                <a:cs typeface="+mn-cs"/>
              </a:rPr>
              <a:t>Source: </a:t>
            </a:r>
            <a:r>
              <a:rPr lang="en-US" sz="700" i="1" kern="0">
                <a:solidFill>
                  <a:schemeClr val="tx1">
                    <a:lumMod val="75000"/>
                    <a:lumOff val="25000"/>
                  </a:schemeClr>
                </a:solidFill>
                <a:latin typeface="Grandview"/>
              </a:rPr>
              <a:t>2025 MRI Custom Video Study. U.S. P18+ population. Cross Platform. </a:t>
            </a:r>
            <a:r>
              <a:rPr kumimoji="0" lang="en-US" sz="700" b="0" i="1" u="none" strike="noStrike" kern="1200" cap="none" spc="0" normalizeH="0" baseline="0" noProof="0">
                <a:ln>
                  <a:noFill/>
                </a:ln>
                <a:solidFill>
                  <a:srgbClr val="444444"/>
                </a:solidFill>
                <a:effectLst/>
                <a:uLnTx/>
                <a:uFillTx/>
                <a:latin typeface="Grandview" panose="020B0502040204020203" pitchFamily="34" charset="0"/>
                <a:ea typeface="+mn-ea"/>
                <a:cs typeface="Arial" panose="020B0604020202020204" pitchFamily="34" charset="0"/>
              </a:rPr>
              <a:t>Small Business Owners = 0-50 employees</a:t>
            </a:r>
            <a:endParaRPr lang="en-US" sz="700" i="1" kern="0">
              <a:solidFill>
                <a:schemeClr val="tx1">
                  <a:lumMod val="75000"/>
                  <a:lumOff val="25000"/>
                </a:schemeClr>
              </a:solidFill>
              <a:latin typeface="Grandview"/>
            </a:endParaRPr>
          </a:p>
        </p:txBody>
      </p:sp>
      <p:sp>
        <p:nvSpPr>
          <p:cNvPr id="2" name="Rectangle 1">
            <a:extLst>
              <a:ext uri="{FF2B5EF4-FFF2-40B4-BE49-F238E27FC236}">
                <a16:creationId xmlns:a16="http://schemas.microsoft.com/office/drawing/2014/main" id="{4E1FC9A7-7A37-5C71-02D7-A57C53F1EF7C}"/>
              </a:ext>
            </a:extLst>
          </p:cNvPr>
          <p:cNvSpPr/>
          <p:nvPr/>
        </p:nvSpPr>
        <p:spPr>
          <a:xfrm>
            <a:off x="4381500" y="0"/>
            <a:ext cx="1849199" cy="412401"/>
          </a:xfrm>
          <a:prstGeom prst="rect">
            <a:avLst/>
          </a:prstGeom>
          <a:solidFill>
            <a:schemeClr val="bg1">
              <a:alpha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Grandview" panose="020B0502040204020203" pitchFamily="34" charset="0"/>
                <a:ea typeface="+mn-ea"/>
                <a:cs typeface="+mn-cs"/>
              </a:rPr>
              <a:t>BDMS Spending </a:t>
            </a:r>
            <a:br>
              <a:rPr kumimoji="0" lang="en-US" sz="1100" b="0" i="0" u="none" strike="noStrike" kern="1200" cap="none" spc="0" normalizeH="0" baseline="0" noProof="0">
                <a:ln>
                  <a:noFill/>
                </a:ln>
                <a:solidFill>
                  <a:srgbClr val="FFFFFF"/>
                </a:solidFill>
                <a:effectLst/>
                <a:uLnTx/>
                <a:uFillTx/>
                <a:latin typeface="Grandview" panose="020B0502040204020203" pitchFamily="34" charset="0"/>
                <a:ea typeface="+mn-ea"/>
                <a:cs typeface="+mn-cs"/>
              </a:rPr>
            </a:br>
            <a:r>
              <a:rPr kumimoji="0" lang="en-US" sz="1100" b="0" i="0" u="none" strike="noStrike" kern="1200" cap="none" spc="0" normalizeH="0" baseline="0" noProof="0">
                <a:ln>
                  <a:noFill/>
                </a:ln>
                <a:solidFill>
                  <a:srgbClr val="FFFFFF"/>
                </a:solidFill>
                <a:effectLst/>
                <a:uLnTx/>
                <a:uFillTx/>
                <a:latin typeface="Grandview" panose="020B0502040204020203" pitchFamily="34" charset="0"/>
                <a:ea typeface="+mn-ea"/>
                <a:cs typeface="+mn-cs"/>
              </a:rPr>
              <a:t>$10K+ Annually</a:t>
            </a:r>
          </a:p>
        </p:txBody>
      </p:sp>
      <p:sp>
        <p:nvSpPr>
          <p:cNvPr id="3" name="Rectangle 2">
            <a:extLst>
              <a:ext uri="{FF2B5EF4-FFF2-40B4-BE49-F238E27FC236}">
                <a16:creationId xmlns:a16="http://schemas.microsoft.com/office/drawing/2014/main" id="{436DC33E-E1AE-7E39-FD57-D474DBD82400}"/>
              </a:ext>
            </a:extLst>
          </p:cNvPr>
          <p:cNvSpPr/>
          <p:nvPr/>
        </p:nvSpPr>
        <p:spPr>
          <a:xfrm>
            <a:off x="6345804" y="0"/>
            <a:ext cx="1849199" cy="412401"/>
          </a:xfrm>
          <a:prstGeom prst="rect">
            <a:avLst/>
          </a:prstGeom>
          <a:solidFill>
            <a:schemeClr val="bg1">
              <a:alpha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Grandview" panose="020B0502040204020203" pitchFamily="34" charset="0"/>
                <a:ea typeface="+mn-ea"/>
                <a:cs typeface="+mn-cs"/>
              </a:rPr>
              <a:t>C-Suite</a:t>
            </a:r>
          </a:p>
        </p:txBody>
      </p:sp>
      <p:sp>
        <p:nvSpPr>
          <p:cNvPr id="4" name="Rectangle 3">
            <a:extLst>
              <a:ext uri="{FF2B5EF4-FFF2-40B4-BE49-F238E27FC236}">
                <a16:creationId xmlns:a16="http://schemas.microsoft.com/office/drawing/2014/main" id="{B0B63F77-86DC-7625-1064-64664EB72957}"/>
              </a:ext>
            </a:extLst>
          </p:cNvPr>
          <p:cNvSpPr/>
          <p:nvPr/>
        </p:nvSpPr>
        <p:spPr>
          <a:xfrm>
            <a:off x="8310108" y="0"/>
            <a:ext cx="1849199" cy="4124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100" b="1" i="0" u="none" strike="noStrike" kern="1200" cap="none" spc="0" normalizeH="0" baseline="0" noProof="0">
                <a:ln>
                  <a:noFill/>
                </a:ln>
                <a:solidFill>
                  <a:schemeClr val="accent2"/>
                </a:solidFill>
                <a:effectLst/>
                <a:uLnTx/>
                <a:uFillTx/>
                <a:latin typeface="Grandview" panose="020B0502040204020203" pitchFamily="34" charset="0"/>
                <a:ea typeface="+mn-ea"/>
                <a:cs typeface="+mn-cs"/>
              </a:rPr>
              <a:t>Small Business Owners</a:t>
            </a:r>
          </a:p>
        </p:txBody>
      </p:sp>
      <p:graphicFrame>
        <p:nvGraphicFramePr>
          <p:cNvPr id="5" name="Chart 4">
            <a:extLst>
              <a:ext uri="{FF2B5EF4-FFF2-40B4-BE49-F238E27FC236}">
                <a16:creationId xmlns:a16="http://schemas.microsoft.com/office/drawing/2014/main" id="{3655B0EE-0A86-FA01-1175-AF367C0EC9F4}"/>
              </a:ext>
            </a:extLst>
          </p:cNvPr>
          <p:cNvGraphicFramePr/>
          <p:nvPr/>
        </p:nvGraphicFramePr>
        <p:xfrm>
          <a:off x="5477376" y="703906"/>
          <a:ext cx="5390147" cy="5805536"/>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4" descr="The Wall Street Journal – Logos Download">
            <a:extLst>
              <a:ext uri="{FF2B5EF4-FFF2-40B4-BE49-F238E27FC236}">
                <a16:creationId xmlns:a16="http://schemas.microsoft.com/office/drawing/2014/main" id="{6D81CCEC-A045-0D1F-6C06-49FB80FD265C}"/>
              </a:ext>
            </a:extLst>
          </p:cNvPr>
          <p:cNvPicPr>
            <a:picLocks noChangeAspect="1" noChangeArrowheads="1"/>
          </p:cNvPicPr>
          <p:nvPr/>
        </p:nvPicPr>
        <p:blipFill>
          <a:blip r:embed="rId4" cstate="hq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5845024" y="2954963"/>
            <a:ext cx="2059240" cy="24721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logo-bloomberg - ÜberStrategist Inc">
            <a:extLst>
              <a:ext uri="{FF2B5EF4-FFF2-40B4-BE49-F238E27FC236}">
                <a16:creationId xmlns:a16="http://schemas.microsoft.com/office/drawing/2014/main" id="{EE552103-92D1-EA01-6FA9-6E69B76F0E6E}"/>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6932599" y="4106339"/>
            <a:ext cx="877900" cy="16289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Fortune Logo White Png, Transparent Png - kindpng">
            <a:extLst>
              <a:ext uri="{FF2B5EF4-FFF2-40B4-BE49-F238E27FC236}">
                <a16:creationId xmlns:a16="http://schemas.microsoft.com/office/drawing/2014/main" id="{313B2FAE-6871-6A7F-4E47-456DF45C0536}"/>
              </a:ext>
            </a:extLst>
          </p:cNvPr>
          <p:cNvPicPr>
            <a:picLocks noChangeAspect="1" noChangeArrowheads="1"/>
          </p:cNvPicPr>
          <p:nvPr/>
        </p:nvPicPr>
        <p:blipFill>
          <a:blip r:embed="rId6">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6990148" y="5774217"/>
            <a:ext cx="820351" cy="22988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762255A3-1870-AFB5-FB5A-BA87514B5923}"/>
              </a:ext>
            </a:extLst>
          </p:cNvPr>
          <p:cNvPicPr>
            <a:picLocks noChangeAspect="1"/>
          </p:cNvPicPr>
          <p:nvPr/>
        </p:nvPicPr>
        <p:blipFill>
          <a:blip r:embed="rId7">
            <a:biLevel thresh="75000"/>
          </a:blip>
          <a:stretch>
            <a:fillRect/>
          </a:stretch>
        </p:blipFill>
        <p:spPr>
          <a:xfrm>
            <a:off x="6152103" y="3495480"/>
            <a:ext cx="1709536" cy="256430"/>
          </a:xfrm>
          <a:prstGeom prst="rect">
            <a:avLst/>
          </a:prstGeom>
        </p:spPr>
      </p:pic>
      <p:pic>
        <p:nvPicPr>
          <p:cNvPr id="11" name="Picture 6" descr="New York Times Logo PNG Transparent &amp; SVG Vector - Freebie Supply">
            <a:extLst>
              <a:ext uri="{FF2B5EF4-FFF2-40B4-BE49-F238E27FC236}">
                <a16:creationId xmlns:a16="http://schemas.microsoft.com/office/drawing/2014/main" id="{09AEA92C-E75E-BAB9-934C-ED98C60F85BD}"/>
              </a:ext>
            </a:extLst>
          </p:cNvPr>
          <p:cNvPicPr>
            <a:picLocks noChangeAspect="1" noChangeArrowheads="1"/>
          </p:cNvPicPr>
          <p:nvPr/>
        </p:nvPicPr>
        <p:blipFill>
          <a:blip r:embed="rId8">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5827959" y="1711714"/>
            <a:ext cx="2076305" cy="42391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550553A1-D467-10ED-FA4C-49CDEC389E20}"/>
              </a:ext>
            </a:extLst>
          </p:cNvPr>
          <p:cNvPicPr>
            <a:picLocks noChangeAspect="1"/>
          </p:cNvPicPr>
          <p:nvPr/>
        </p:nvPicPr>
        <p:blipFill>
          <a:blip r:embed="rId9">
            <a:biLevel thresh="75000"/>
          </a:blip>
          <a:stretch>
            <a:fillRect/>
          </a:stretch>
        </p:blipFill>
        <p:spPr>
          <a:xfrm>
            <a:off x="6964736" y="5198759"/>
            <a:ext cx="820351" cy="250663"/>
          </a:xfrm>
          <a:prstGeom prst="rect">
            <a:avLst/>
          </a:prstGeom>
        </p:spPr>
      </p:pic>
      <p:pic>
        <p:nvPicPr>
          <p:cNvPr id="14" name="Picture 13">
            <a:extLst>
              <a:ext uri="{FF2B5EF4-FFF2-40B4-BE49-F238E27FC236}">
                <a16:creationId xmlns:a16="http://schemas.microsoft.com/office/drawing/2014/main" id="{046E8EAF-0033-6895-A687-78112E387FF6}"/>
              </a:ext>
            </a:extLst>
          </p:cNvPr>
          <p:cNvPicPr>
            <a:picLocks noChangeAspect="1"/>
          </p:cNvPicPr>
          <p:nvPr/>
        </p:nvPicPr>
        <p:blipFill rotWithShape="1">
          <a:blip r:embed="rId10">
            <a:extLst>
              <a:ext uri="{28A0092B-C50C-407E-A947-70E740481C1C}">
                <a14:useLocalDpi xmlns:a14="http://schemas.microsoft.com/office/drawing/2010/main" val="0"/>
              </a:ext>
            </a:extLst>
          </a:blip>
          <a:srcRect l="1431" t="15417" r="4999" b="15417"/>
          <a:stretch/>
        </p:blipFill>
        <p:spPr>
          <a:xfrm>
            <a:off x="6964736" y="4662020"/>
            <a:ext cx="867028" cy="175732"/>
          </a:xfrm>
          <a:prstGeom prst="rect">
            <a:avLst/>
          </a:prstGeom>
        </p:spPr>
      </p:pic>
      <p:sp>
        <p:nvSpPr>
          <p:cNvPr id="18" name="Rectangle 17">
            <a:extLst>
              <a:ext uri="{FF2B5EF4-FFF2-40B4-BE49-F238E27FC236}">
                <a16:creationId xmlns:a16="http://schemas.microsoft.com/office/drawing/2014/main" id="{9DA59747-1732-6589-89CF-05A64BEDE6F0}"/>
              </a:ext>
            </a:extLst>
          </p:cNvPr>
          <p:cNvSpPr/>
          <p:nvPr/>
        </p:nvSpPr>
        <p:spPr>
          <a:xfrm>
            <a:off x="0" y="1"/>
            <a:ext cx="3370385" cy="6857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a:t>Consult I&amp;M for other B2B audience cuts (ex. BDMs Spending $100K or $1M+, Consulting Services BDMs, Travel BDMs, etc.)</a:t>
            </a:r>
          </a:p>
        </p:txBody>
      </p:sp>
      <p:pic>
        <p:nvPicPr>
          <p:cNvPr id="13" name="Graphic 12">
            <a:extLst>
              <a:ext uri="{FF2B5EF4-FFF2-40B4-BE49-F238E27FC236}">
                <a16:creationId xmlns:a16="http://schemas.microsoft.com/office/drawing/2014/main" id="{4D768280-5F46-FC64-9AF6-F6A6CADFF132}"/>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5904558" y="1162677"/>
            <a:ext cx="1890689" cy="217513"/>
          </a:xfrm>
          <a:prstGeom prst="rect">
            <a:avLst/>
          </a:prstGeom>
        </p:spPr>
      </p:pic>
      <p:pic>
        <p:nvPicPr>
          <p:cNvPr id="16" name="Picture 15" descr="A logo with a rainbow colored bird&#10;&#10;AI-generated content may be incorrect.">
            <a:extLst>
              <a:ext uri="{FF2B5EF4-FFF2-40B4-BE49-F238E27FC236}">
                <a16:creationId xmlns:a16="http://schemas.microsoft.com/office/drawing/2014/main" id="{391D1931-C56C-1DB2-EB3E-B453F3B0D992}"/>
              </a:ext>
            </a:extLst>
          </p:cNvPr>
          <p:cNvPicPr>
            <a:picLocks noChangeAspect="1"/>
          </p:cNvPicPr>
          <p:nvPr/>
        </p:nvPicPr>
        <p:blipFill>
          <a:blip r:embed="rId12">
            <a:extLst>
              <a:ext uri="{BEBA8EAE-BF5A-486C-A8C5-ECC9F3942E4B}">
                <a14:imgProps xmlns:a14="http://schemas.microsoft.com/office/drawing/2010/main">
                  <a14:imgLayer r:embed="rId1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7472025" y="2302159"/>
            <a:ext cx="428772" cy="338080"/>
          </a:xfrm>
          <a:prstGeom prst="rect">
            <a:avLst/>
          </a:prstGeom>
        </p:spPr>
      </p:pic>
      <p:sp>
        <p:nvSpPr>
          <p:cNvPr id="8" name="Title 1">
            <a:extLst>
              <a:ext uri="{FF2B5EF4-FFF2-40B4-BE49-F238E27FC236}">
                <a16:creationId xmlns:a16="http://schemas.microsoft.com/office/drawing/2014/main" id="{6AD78672-EF42-447E-1BA2-EEDC4211BAC2}"/>
              </a:ext>
            </a:extLst>
          </p:cNvPr>
          <p:cNvSpPr txBox="1">
            <a:spLocks/>
          </p:cNvSpPr>
          <p:nvPr/>
        </p:nvSpPr>
        <p:spPr>
          <a:xfrm>
            <a:off x="814644" y="2460949"/>
            <a:ext cx="2743200" cy="1936102"/>
          </a:xfrm>
          <a:prstGeom prst="rect">
            <a:avLst/>
          </a:prstGeom>
        </p:spPr>
        <p:txBody>
          <a:bodyPr vert="horz" lIns="0" tIns="0" rIns="0" bIns="0" rtlCol="0" anchor="ctr" anchorCtr="0">
            <a:noAutofit/>
          </a:bodyPr>
          <a:lstStyle>
            <a:lvl1pPr algn="l" defTabSz="914400" rtl="0" eaLnBrk="1" latinLnBrk="0" hangingPunct="1">
              <a:lnSpc>
                <a:spcPct val="80000"/>
              </a:lnSpc>
              <a:spcBef>
                <a:spcPct val="0"/>
              </a:spcBef>
              <a:buNone/>
              <a:defRPr sz="2800" b="1" kern="1200" spc="-100" baseline="0">
                <a:solidFill>
                  <a:schemeClr val="tx2"/>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sz="1400" b="0" spc="0" dirty="0">
                <a:solidFill>
                  <a:schemeClr val="tx1"/>
                </a:solidFill>
                <a:latin typeface="Grandview"/>
              </a:rPr>
              <a:t>NBCU reaches more</a:t>
            </a:r>
            <a:br>
              <a:rPr kumimoji="0" lang="en-US" sz="2800" b="1" i="0" u="none" strike="noStrike" kern="1200" cap="none" spc="-100" normalizeH="0" baseline="0" noProof="0" dirty="0">
                <a:ln>
                  <a:noFill/>
                </a:ln>
                <a:solidFill>
                  <a:schemeClr val="tx1"/>
                </a:solidFill>
                <a:effectLst/>
                <a:uLnTx/>
                <a:uFillTx/>
                <a:latin typeface="Grandview"/>
                <a:ea typeface="+mj-ea"/>
                <a:cs typeface="+mj-cs"/>
              </a:rPr>
            </a:br>
            <a:r>
              <a:rPr kumimoji="0" lang="en-US" sz="4000" b="1" i="0" u="none" strike="noStrike" kern="1200" cap="none" spc="-100" normalizeH="0" baseline="0" noProof="0" dirty="0">
                <a:ln>
                  <a:noFill/>
                </a:ln>
                <a:solidFill>
                  <a:schemeClr val="tx1"/>
                </a:solidFill>
                <a:effectLst/>
                <a:uLnTx/>
                <a:uFillTx/>
                <a:latin typeface="Grandview"/>
                <a:ea typeface="+mj-ea"/>
                <a:cs typeface="+mj-cs"/>
              </a:rPr>
              <a:t>high value business targets</a:t>
            </a:r>
            <a:br>
              <a:rPr kumimoji="0" lang="en-US" sz="4000" b="1" i="0" u="none" strike="noStrike" kern="1200" cap="none" spc="-100" normalizeH="0" baseline="0" noProof="0" dirty="0">
                <a:ln>
                  <a:noFill/>
                </a:ln>
                <a:solidFill>
                  <a:schemeClr val="tx1"/>
                </a:solidFill>
                <a:effectLst/>
                <a:uLnTx/>
                <a:uFillTx/>
                <a:latin typeface="Grandview"/>
                <a:ea typeface="+mj-ea"/>
                <a:cs typeface="+mj-cs"/>
              </a:rPr>
            </a:br>
            <a:r>
              <a:rPr kumimoji="0" lang="en-US" sz="1400" b="0" i="0" u="none" strike="noStrike" kern="1200" cap="none" spc="0" normalizeH="0" baseline="0" noProof="0" dirty="0">
                <a:ln>
                  <a:noFill/>
                </a:ln>
                <a:solidFill>
                  <a:schemeClr val="tx1"/>
                </a:solidFill>
                <a:effectLst/>
                <a:uLnTx/>
                <a:uFillTx/>
                <a:latin typeface="Grandview"/>
                <a:ea typeface="+mj-ea"/>
                <a:cs typeface="+mj-cs"/>
              </a:rPr>
              <a:t>monthly than </a:t>
            </a:r>
            <a:r>
              <a:rPr lang="en-US" sz="1400" b="0" spc="0" dirty="0">
                <a:solidFill>
                  <a:schemeClr val="tx1"/>
                </a:solidFill>
                <a:latin typeface="Grandview"/>
              </a:rPr>
              <a:t>traditional</a:t>
            </a:r>
            <a:br>
              <a:rPr kumimoji="0" lang="en-US" sz="1400" b="0" i="0" u="none" strike="noStrike" kern="1200" cap="none" spc="0" normalizeH="0" baseline="0" noProof="0" dirty="0">
                <a:ln>
                  <a:noFill/>
                </a:ln>
                <a:solidFill>
                  <a:schemeClr val="tx1"/>
                </a:solidFill>
                <a:effectLst/>
                <a:uLnTx/>
                <a:uFillTx/>
                <a:latin typeface="Grandview"/>
                <a:ea typeface="+mj-ea"/>
                <a:cs typeface="+mj-cs"/>
              </a:rPr>
            </a:br>
            <a:r>
              <a:rPr kumimoji="0" lang="en-US" sz="1400" b="0" i="0" u="none" strike="noStrike" kern="1200" cap="none" spc="0" normalizeH="0" baseline="0" noProof="0" dirty="0">
                <a:ln>
                  <a:noFill/>
                </a:ln>
                <a:solidFill>
                  <a:schemeClr val="tx1"/>
                </a:solidFill>
                <a:effectLst/>
                <a:uLnTx/>
                <a:uFillTx/>
                <a:latin typeface="Grandview"/>
                <a:ea typeface="+mj-ea"/>
                <a:cs typeface="+mj-cs"/>
              </a:rPr>
              <a:t>B2B powerhouses</a:t>
            </a:r>
            <a:endParaRPr kumimoji="0" lang="en-US" sz="2800" b="0" i="0" u="none" strike="noStrike" kern="1200" cap="none" spc="0" normalizeH="0" baseline="0" noProof="0" dirty="0">
              <a:ln>
                <a:noFill/>
              </a:ln>
              <a:solidFill>
                <a:schemeClr val="tx1"/>
              </a:solidFill>
              <a:effectLst/>
              <a:uLnTx/>
              <a:uFillTx/>
              <a:latin typeface="Grandview"/>
              <a:ea typeface="+mj-ea"/>
              <a:cs typeface="+mj-cs"/>
            </a:endParaRPr>
          </a:p>
        </p:txBody>
      </p:sp>
    </p:spTree>
    <p:extLst>
      <p:ext uri="{BB962C8B-B14F-4D97-AF65-F5344CB8AC3E}">
        <p14:creationId xmlns:p14="http://schemas.microsoft.com/office/powerpoint/2010/main" val="1897714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9E9020-91E9-BB86-F1A2-3872E31DD16D}"/>
            </a:ext>
          </a:extLst>
        </p:cNvPr>
        <p:cNvGrpSpPr/>
        <p:nvPr/>
      </p:nvGrpSpPr>
      <p:grpSpPr>
        <a:xfrm>
          <a:off x="0" y="0"/>
          <a:ext cx="0" cy="0"/>
          <a:chOff x="0" y="0"/>
          <a:chExt cx="0" cy="0"/>
        </a:xfrm>
      </p:grpSpPr>
      <p:sp>
        <p:nvSpPr>
          <p:cNvPr id="33" name="Slide Number Placeholder 32">
            <a:extLst>
              <a:ext uri="{FF2B5EF4-FFF2-40B4-BE49-F238E27FC236}">
                <a16:creationId xmlns:a16="http://schemas.microsoft.com/office/drawing/2014/main" id="{E23FCB14-1CB2-07E7-5047-A61946557CF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F4C2C2-D810-4C4F-B43D-1CC8DBDFC0E5}" type="slidenum">
              <a:rPr kumimoji="0" lang="en-US" sz="700" b="0" i="0" u="none" strike="noStrike" kern="1200" cap="none" spc="0" normalizeH="0" baseline="0" noProof="0" smtClean="0">
                <a:ln>
                  <a:noFill/>
                </a:ln>
                <a:solidFill>
                  <a:schemeClr val="tx1">
                    <a:lumMod val="85000"/>
                    <a:lumOff val="15000"/>
                  </a:schemeClr>
                </a:solidFill>
                <a:effectLst/>
                <a:uLnTx/>
                <a:uFillTx/>
                <a:latin typeface="Grandview"/>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700" b="0" i="0" u="none" strike="noStrike" kern="1200" cap="none" spc="0" normalizeH="0" baseline="0" noProof="0">
              <a:ln>
                <a:noFill/>
              </a:ln>
              <a:solidFill>
                <a:schemeClr val="tx1">
                  <a:lumMod val="85000"/>
                  <a:lumOff val="15000"/>
                </a:schemeClr>
              </a:solidFill>
              <a:effectLst/>
              <a:uLnTx/>
              <a:uFillTx/>
              <a:latin typeface="Grandview"/>
              <a:ea typeface="+mn-ea"/>
              <a:cs typeface="+mn-cs"/>
            </a:endParaRPr>
          </a:p>
        </p:txBody>
      </p:sp>
      <p:sp>
        <p:nvSpPr>
          <p:cNvPr id="2" name="Rounded Rectangle 1">
            <a:extLst>
              <a:ext uri="{FF2B5EF4-FFF2-40B4-BE49-F238E27FC236}">
                <a16:creationId xmlns:a16="http://schemas.microsoft.com/office/drawing/2014/main" id="{5929E45F-3DDB-1FC1-3DA7-6869084D6D78}"/>
              </a:ext>
            </a:extLst>
          </p:cNvPr>
          <p:cNvSpPr/>
          <p:nvPr/>
        </p:nvSpPr>
        <p:spPr>
          <a:xfrm>
            <a:off x="723900" y="685800"/>
            <a:ext cx="4862514" cy="5486400"/>
          </a:xfrm>
          <a:prstGeom prst="roundRect">
            <a:avLst>
              <a:gd name="adj" fmla="val 4982"/>
            </a:avLst>
          </a:prstGeom>
          <a:gradFill>
            <a:gsLst>
              <a:gs pos="100000">
                <a:srgbClr val="0A05CE"/>
              </a:gs>
              <a:gs pos="96500">
                <a:srgbClr val="0A05CE"/>
              </a:gs>
              <a:gs pos="0">
                <a:srgbClr val="3D3DF1"/>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ndview"/>
              <a:ea typeface="+mn-ea"/>
              <a:cs typeface="+mn-cs"/>
            </a:endParaRPr>
          </a:p>
        </p:txBody>
      </p:sp>
      <p:sp>
        <p:nvSpPr>
          <p:cNvPr id="5" name="Title 8">
            <a:extLst>
              <a:ext uri="{FF2B5EF4-FFF2-40B4-BE49-F238E27FC236}">
                <a16:creationId xmlns:a16="http://schemas.microsoft.com/office/drawing/2014/main" id="{F756CAF7-68B3-BEEE-AC40-688D27CC11A0}"/>
              </a:ext>
            </a:extLst>
          </p:cNvPr>
          <p:cNvSpPr>
            <a:spLocks noGrp="1"/>
          </p:cNvSpPr>
          <p:nvPr>
            <p:ph type="title"/>
          </p:nvPr>
        </p:nvSpPr>
        <p:spPr>
          <a:xfrm>
            <a:off x="1398708" y="685800"/>
            <a:ext cx="3681292" cy="5486400"/>
          </a:xfrm>
        </p:spPr>
        <p:txBody>
          <a:bodyPr anchor="ct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b="0" i="0" u="none" strike="noStrike" kern="1200" cap="none" spc="0" normalizeH="0" baseline="0" noProof="0">
                <a:ln>
                  <a:noFill/>
                </a:ln>
                <a:solidFill>
                  <a:schemeClr val="bg1"/>
                </a:solidFill>
                <a:effectLst/>
                <a:uLnTx/>
                <a:uFillTx/>
                <a:latin typeface="Grandview"/>
                <a:ea typeface="+mj-ea"/>
                <a:cs typeface="+mj-cs"/>
              </a:rPr>
              <a:t>A </a:t>
            </a:r>
            <a:r>
              <a:rPr lang="en-US" b="0" spc="0">
                <a:solidFill>
                  <a:schemeClr val="bg1"/>
                </a:solidFill>
                <a:latin typeface="Grandview"/>
              </a:rPr>
              <a:t>data-driven, </a:t>
            </a:r>
            <a:br>
              <a:rPr lang="en-US" b="0" spc="0">
                <a:solidFill>
                  <a:schemeClr val="bg1"/>
                </a:solidFill>
                <a:latin typeface="Grandview"/>
              </a:rPr>
            </a:br>
            <a:r>
              <a:rPr lang="en-US" b="0">
                <a:solidFill>
                  <a:schemeClr val="bg1"/>
                </a:solidFill>
                <a:latin typeface="Grandview"/>
              </a:rPr>
              <a:t>audience strategy</a:t>
            </a:r>
            <a:br>
              <a:rPr lang="en-US" b="0" spc="0">
                <a:solidFill>
                  <a:schemeClr val="bg1"/>
                </a:solidFill>
                <a:latin typeface="Grandview"/>
              </a:rPr>
            </a:br>
            <a:r>
              <a:rPr lang="en-US" spc="0">
                <a:solidFill>
                  <a:schemeClr val="bg1"/>
                </a:solidFill>
                <a:latin typeface="Grandview"/>
              </a:rPr>
              <a:t>maximizes reach &amp; impact</a:t>
            </a:r>
            <a:r>
              <a:rPr lang="en-US" b="0" spc="0">
                <a:solidFill>
                  <a:schemeClr val="bg1"/>
                </a:solidFill>
                <a:latin typeface="Grandview"/>
              </a:rPr>
              <a:t> for B2B brands</a:t>
            </a:r>
            <a:endParaRPr lang="en-US" b="0">
              <a:solidFill>
                <a:schemeClr val="bg1"/>
              </a:solidFill>
              <a:latin typeface="Grandview"/>
            </a:endParaRPr>
          </a:p>
        </p:txBody>
      </p:sp>
      <p:sp>
        <p:nvSpPr>
          <p:cNvPr id="17" name="Title 2">
            <a:extLst>
              <a:ext uri="{FF2B5EF4-FFF2-40B4-BE49-F238E27FC236}">
                <a16:creationId xmlns:a16="http://schemas.microsoft.com/office/drawing/2014/main" id="{7A908275-73EF-252A-C492-81BA5EBB588F}"/>
              </a:ext>
            </a:extLst>
          </p:cNvPr>
          <p:cNvSpPr txBox="1">
            <a:spLocks/>
          </p:cNvSpPr>
          <p:nvPr/>
        </p:nvSpPr>
        <p:spPr>
          <a:xfrm>
            <a:off x="2102214" y="400788"/>
            <a:ext cx="1938679" cy="941832"/>
          </a:xfrm>
          <a:prstGeom prst="rect">
            <a:avLst/>
          </a:prstGeom>
        </p:spPr>
        <p:txBody>
          <a:bodyPr vert="horz" lIns="91440" tIns="45720" rIns="91440" bIns="45720" rtlCol="0" anchor="t" anchorCtr="0">
            <a:noAutofit/>
          </a:bodyPr>
          <a:lstStyle>
            <a:lvl1pPr algn="l" defTabSz="914400" rtl="0" eaLnBrk="1" latinLnBrk="0" hangingPunct="1">
              <a:lnSpc>
                <a:spcPct val="80000"/>
              </a:lnSpc>
              <a:spcBef>
                <a:spcPct val="0"/>
              </a:spcBef>
              <a:buNone/>
              <a:defRPr sz="2800" b="1" kern="1200" cap="all" spc="-150" baseline="0">
                <a:solidFill>
                  <a:schemeClr val="tx1"/>
                </a:solidFill>
                <a:latin typeface="+mj-lt"/>
                <a:ea typeface="+mj-ea"/>
                <a:cs typeface="Arial" panose="020B0604020202020204" pitchFamily="34"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Grandview"/>
              <a:ea typeface="+mj-ea"/>
              <a:cs typeface="Arial" panose="020B0604020202020204" pitchFamily="34" charset="0"/>
            </a:endParaRPr>
          </a:p>
        </p:txBody>
      </p:sp>
      <p:pic>
        <p:nvPicPr>
          <p:cNvPr id="18" name="Picture 17" descr="Looking up view of tall buildings&#10;&#10;Description automatically generated">
            <a:extLst>
              <a:ext uri="{FF2B5EF4-FFF2-40B4-BE49-F238E27FC236}">
                <a16:creationId xmlns:a16="http://schemas.microsoft.com/office/drawing/2014/main" id="{C7E046F8-20B2-79B6-029C-A3EFBA3403CD}"/>
              </a:ext>
            </a:extLst>
          </p:cNvPr>
          <p:cNvPicPr>
            <a:picLocks noChangeAspect="1"/>
          </p:cNvPicPr>
          <p:nvPr/>
        </p:nvPicPr>
        <p:blipFill rotWithShape="1">
          <a:blip r:embed="rId3">
            <a:extLst>
              <a:ext uri="{28A0092B-C50C-407E-A947-70E740481C1C}">
                <a14:useLocalDpi xmlns:a14="http://schemas.microsoft.com/office/drawing/2010/main" val="0"/>
              </a:ext>
            </a:extLst>
          </a:blip>
          <a:srcRect l="2756" t="21750" r="2686" b="17860"/>
          <a:stretch/>
        </p:blipFill>
        <p:spPr>
          <a:xfrm>
            <a:off x="5757863" y="685800"/>
            <a:ext cx="5726901" cy="5486400"/>
          </a:xfrm>
          <a:prstGeom prst="roundRect">
            <a:avLst>
              <a:gd name="adj" fmla="val 4688"/>
            </a:avLst>
          </a:prstGeom>
        </p:spPr>
      </p:pic>
    </p:spTree>
    <p:extLst>
      <p:ext uri="{BB962C8B-B14F-4D97-AF65-F5344CB8AC3E}">
        <p14:creationId xmlns:p14="http://schemas.microsoft.com/office/powerpoint/2010/main" val="2088697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0ACD00-1230-FDF4-0EB9-03538ADB2F62}"/>
            </a:ext>
          </a:extLst>
        </p:cNvPr>
        <p:cNvGrpSpPr/>
        <p:nvPr/>
      </p:nvGrpSpPr>
      <p:grpSpPr>
        <a:xfrm>
          <a:off x="0" y="0"/>
          <a:ext cx="0" cy="0"/>
          <a:chOff x="0" y="0"/>
          <a:chExt cx="0" cy="0"/>
        </a:xfrm>
      </p:grpSpPr>
      <p:sp>
        <p:nvSpPr>
          <p:cNvPr id="33" name="Slide Number Placeholder 32">
            <a:extLst>
              <a:ext uri="{FF2B5EF4-FFF2-40B4-BE49-F238E27FC236}">
                <a16:creationId xmlns:a16="http://schemas.microsoft.com/office/drawing/2014/main" id="{CA292E81-2774-4FE7-EAD6-51305192F08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F4C2C2-D810-4C4F-B43D-1CC8DBDFC0E5}" type="slidenum">
              <a:rPr kumimoji="0" lang="en-US" sz="700" b="0" i="0" u="none" strike="noStrike" kern="1200" cap="none" spc="0" normalizeH="0" baseline="0" noProof="0" smtClean="0">
                <a:ln>
                  <a:noFill/>
                </a:ln>
                <a:solidFill>
                  <a:schemeClr val="tx1">
                    <a:lumMod val="85000"/>
                    <a:lumOff val="15000"/>
                  </a:schemeClr>
                </a:solidFill>
                <a:effectLst/>
                <a:uLnTx/>
                <a:uFillTx/>
                <a:latin typeface="Grandview"/>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700" b="0" i="0" u="none" strike="noStrike" kern="1200" cap="none" spc="0" normalizeH="0" baseline="0" noProof="0">
              <a:ln>
                <a:noFill/>
              </a:ln>
              <a:solidFill>
                <a:schemeClr val="tx1">
                  <a:lumMod val="85000"/>
                  <a:lumOff val="15000"/>
                </a:schemeClr>
              </a:solidFill>
              <a:effectLst/>
              <a:uLnTx/>
              <a:uFillTx/>
              <a:latin typeface="Grandview"/>
              <a:ea typeface="+mn-ea"/>
              <a:cs typeface="+mn-cs"/>
            </a:endParaRPr>
          </a:p>
        </p:txBody>
      </p:sp>
      <p:sp>
        <p:nvSpPr>
          <p:cNvPr id="17" name="Title 2">
            <a:extLst>
              <a:ext uri="{FF2B5EF4-FFF2-40B4-BE49-F238E27FC236}">
                <a16:creationId xmlns:a16="http://schemas.microsoft.com/office/drawing/2014/main" id="{76451CBE-BB10-2502-4DC5-0265697167C9}"/>
              </a:ext>
            </a:extLst>
          </p:cNvPr>
          <p:cNvSpPr txBox="1">
            <a:spLocks/>
          </p:cNvSpPr>
          <p:nvPr/>
        </p:nvSpPr>
        <p:spPr>
          <a:xfrm>
            <a:off x="2102214" y="400788"/>
            <a:ext cx="1938679" cy="941832"/>
          </a:xfrm>
          <a:prstGeom prst="rect">
            <a:avLst/>
          </a:prstGeom>
        </p:spPr>
        <p:txBody>
          <a:bodyPr vert="horz" lIns="91440" tIns="45720" rIns="91440" bIns="45720" rtlCol="0" anchor="t" anchorCtr="0">
            <a:noAutofit/>
          </a:bodyPr>
          <a:lstStyle>
            <a:lvl1pPr algn="l" defTabSz="914400" rtl="0" eaLnBrk="1" latinLnBrk="0" hangingPunct="1">
              <a:lnSpc>
                <a:spcPct val="80000"/>
              </a:lnSpc>
              <a:spcBef>
                <a:spcPct val="0"/>
              </a:spcBef>
              <a:buNone/>
              <a:defRPr sz="2800" b="1" kern="1200" cap="all" spc="-150" baseline="0">
                <a:solidFill>
                  <a:schemeClr val="tx1"/>
                </a:solidFill>
                <a:latin typeface="+mj-lt"/>
                <a:ea typeface="+mj-ea"/>
                <a:cs typeface="Arial" panose="020B0604020202020204" pitchFamily="34"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Grandview"/>
              <a:ea typeface="+mj-ea"/>
              <a:cs typeface="Arial" panose="020B0604020202020204" pitchFamily="34" charset="0"/>
            </a:endParaRPr>
          </a:p>
        </p:txBody>
      </p:sp>
      <p:grpSp>
        <p:nvGrpSpPr>
          <p:cNvPr id="6" name="Group 5">
            <a:extLst>
              <a:ext uri="{FF2B5EF4-FFF2-40B4-BE49-F238E27FC236}">
                <a16:creationId xmlns:a16="http://schemas.microsoft.com/office/drawing/2014/main" id="{4A32BCF2-FB5C-72E6-A7A9-C083DF0575C0}"/>
              </a:ext>
            </a:extLst>
          </p:cNvPr>
          <p:cNvGrpSpPr/>
          <p:nvPr/>
        </p:nvGrpSpPr>
        <p:grpSpPr>
          <a:xfrm>
            <a:off x="496389" y="1568450"/>
            <a:ext cx="11120846" cy="4876799"/>
            <a:chOff x="496388" y="1571367"/>
            <a:chExt cx="11120847" cy="5070435"/>
          </a:xfrm>
          <a:gradFill>
            <a:gsLst>
              <a:gs pos="86000">
                <a:srgbClr val="0A05CE"/>
              </a:gs>
              <a:gs pos="0">
                <a:srgbClr val="4C7FDE"/>
              </a:gs>
            </a:gsLst>
            <a:lin ang="8100000" scaled="1"/>
          </a:gradFill>
        </p:grpSpPr>
        <p:sp>
          <p:nvSpPr>
            <p:cNvPr id="7" name="Rectangle: Rounded Corners 35">
              <a:extLst>
                <a:ext uri="{FF2B5EF4-FFF2-40B4-BE49-F238E27FC236}">
                  <a16:creationId xmlns:a16="http://schemas.microsoft.com/office/drawing/2014/main" id="{09CC2CA0-BD70-4231-323C-7C70F4E51C93}"/>
                </a:ext>
              </a:extLst>
            </p:cNvPr>
            <p:cNvSpPr/>
            <p:nvPr/>
          </p:nvSpPr>
          <p:spPr>
            <a:xfrm>
              <a:off x="496388" y="1571367"/>
              <a:ext cx="11120846" cy="1586497"/>
            </a:xfrm>
            <a:prstGeom prst="roundRect">
              <a:avLst>
                <a:gd name="adj" fmla="val 639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ndview"/>
                <a:ea typeface="+mn-ea"/>
                <a:cs typeface="+mn-cs"/>
              </a:endParaRPr>
            </a:p>
          </p:txBody>
        </p:sp>
        <p:sp>
          <p:nvSpPr>
            <p:cNvPr id="8" name="Rectangle: Rounded Corners 36">
              <a:extLst>
                <a:ext uri="{FF2B5EF4-FFF2-40B4-BE49-F238E27FC236}">
                  <a16:creationId xmlns:a16="http://schemas.microsoft.com/office/drawing/2014/main" id="{DDA097E8-3070-3A81-E9C9-3ADA12B68D70}"/>
                </a:ext>
              </a:extLst>
            </p:cNvPr>
            <p:cNvSpPr/>
            <p:nvPr/>
          </p:nvSpPr>
          <p:spPr>
            <a:xfrm>
              <a:off x="496388" y="3255531"/>
              <a:ext cx="11120846" cy="1592911"/>
            </a:xfrm>
            <a:prstGeom prst="roundRect">
              <a:avLst>
                <a:gd name="adj" fmla="val 586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ndview"/>
                <a:ea typeface="+mn-ea"/>
                <a:cs typeface="+mn-cs"/>
              </a:endParaRPr>
            </a:p>
          </p:txBody>
        </p:sp>
        <p:sp>
          <p:nvSpPr>
            <p:cNvPr id="9" name="Rectangle: Rounded Corners 37">
              <a:extLst>
                <a:ext uri="{FF2B5EF4-FFF2-40B4-BE49-F238E27FC236}">
                  <a16:creationId xmlns:a16="http://schemas.microsoft.com/office/drawing/2014/main" id="{9A4674FC-82A7-6CEF-124B-B29966CB3C25}"/>
                </a:ext>
              </a:extLst>
            </p:cNvPr>
            <p:cNvSpPr/>
            <p:nvPr/>
          </p:nvSpPr>
          <p:spPr>
            <a:xfrm>
              <a:off x="496388" y="4944138"/>
              <a:ext cx="11120847" cy="1697664"/>
            </a:xfrm>
            <a:prstGeom prst="roundRect">
              <a:avLst>
                <a:gd name="adj" fmla="val 706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ndview"/>
                <a:ea typeface="+mn-ea"/>
                <a:cs typeface="+mn-cs"/>
              </a:endParaRPr>
            </a:p>
          </p:txBody>
        </p:sp>
      </p:grpSp>
      <p:sp>
        <p:nvSpPr>
          <p:cNvPr id="10" name="Title 1">
            <a:extLst>
              <a:ext uri="{FF2B5EF4-FFF2-40B4-BE49-F238E27FC236}">
                <a16:creationId xmlns:a16="http://schemas.microsoft.com/office/drawing/2014/main" id="{C99D1115-0F87-107D-EE30-EC0043248BE3}"/>
              </a:ext>
            </a:extLst>
          </p:cNvPr>
          <p:cNvSpPr>
            <a:spLocks noGrp="1"/>
          </p:cNvSpPr>
          <p:nvPr>
            <p:ph type="title"/>
          </p:nvPr>
        </p:nvSpPr>
        <p:spPr>
          <a:xfrm>
            <a:off x="825582" y="685800"/>
            <a:ext cx="10994126" cy="685800"/>
          </a:xfrm>
        </p:spPr>
        <p:txBody>
          <a:bodyPr/>
          <a:lstStyle/>
          <a:p>
            <a:r>
              <a:rPr lang="en-US" noProof="0"/>
              <a:t>Activate your audiences your way</a:t>
            </a:r>
            <a:br>
              <a:rPr lang="en-US"/>
            </a:br>
            <a:r>
              <a:rPr lang="en-US" sz="1800" b="0"/>
              <a:t>with flexible, always-on options to meet your objectives</a:t>
            </a:r>
            <a:endParaRPr lang="en-US" i="1">
              <a:solidFill>
                <a:schemeClr val="accent2"/>
              </a:solidFill>
            </a:endParaRPr>
          </a:p>
        </p:txBody>
      </p:sp>
      <p:pic>
        <p:nvPicPr>
          <p:cNvPr id="11" name="Graphic 10">
            <a:extLst>
              <a:ext uri="{FF2B5EF4-FFF2-40B4-BE49-F238E27FC236}">
                <a16:creationId xmlns:a16="http://schemas.microsoft.com/office/drawing/2014/main" id="{158A34AA-E358-2B0B-DB38-4589FC0186EB}"/>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26659" y="2025081"/>
            <a:ext cx="1225296" cy="612648"/>
          </a:xfrm>
          <a:prstGeom prst="rect">
            <a:avLst/>
          </a:prstGeom>
        </p:spPr>
      </p:pic>
      <p:sp>
        <p:nvSpPr>
          <p:cNvPr id="12" name="TextBox 11">
            <a:extLst>
              <a:ext uri="{FF2B5EF4-FFF2-40B4-BE49-F238E27FC236}">
                <a16:creationId xmlns:a16="http://schemas.microsoft.com/office/drawing/2014/main" id="{CDC24688-AD84-A189-0DAB-27894DB8DE5B}"/>
              </a:ext>
            </a:extLst>
          </p:cNvPr>
          <p:cNvSpPr txBox="1"/>
          <p:nvPr/>
        </p:nvSpPr>
        <p:spPr>
          <a:xfrm>
            <a:off x="2331461" y="2146739"/>
            <a:ext cx="1448063" cy="369332"/>
          </a:xfrm>
          <a:prstGeom prst="rect">
            <a:avLst/>
          </a:prstGeom>
          <a:noFill/>
        </p:spPr>
        <p:txBody>
          <a:bodyPr wrap="square" lIns="0" rIns="18288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Grandview" panose="020B0502040204020203" pitchFamily="34" charset="0"/>
                <a:ea typeface="+mn-ea"/>
                <a:cs typeface="Arial" panose="020B0604020202020204" pitchFamily="34" charset="0"/>
              </a:rPr>
              <a:t>Streaming</a:t>
            </a:r>
          </a:p>
        </p:txBody>
      </p:sp>
      <p:sp>
        <p:nvSpPr>
          <p:cNvPr id="13" name="TextBox 12">
            <a:extLst>
              <a:ext uri="{FF2B5EF4-FFF2-40B4-BE49-F238E27FC236}">
                <a16:creationId xmlns:a16="http://schemas.microsoft.com/office/drawing/2014/main" id="{3A2ED71E-7B8D-C785-BF8F-D51081E3345C}"/>
              </a:ext>
            </a:extLst>
          </p:cNvPr>
          <p:cNvSpPr txBox="1"/>
          <p:nvPr/>
        </p:nvSpPr>
        <p:spPr>
          <a:xfrm>
            <a:off x="9646699" y="2069795"/>
            <a:ext cx="1549554" cy="523220"/>
          </a:xfrm>
          <a:prstGeom prst="rect">
            <a:avLst/>
          </a:prstGeom>
          <a:noFill/>
        </p:spPr>
        <p:txBody>
          <a:bodyPr wrap="square" lIns="0">
            <a:spAutoFit/>
          </a:bodyPr>
          <a:lstStyle/>
          <a:p>
            <a:pPr marL="285750" marR="0" lvl="0" indent="-285750" algn="l" defTabSz="914400" rtl="0" eaLnBrk="1" fontAlgn="auto" latinLnBrk="0" hangingPunct="1">
              <a:lnSpc>
                <a:spcPct val="100000"/>
              </a:lnSpc>
              <a:spcBef>
                <a:spcPts val="600"/>
              </a:spcBef>
              <a:spcAft>
                <a:spcPts val="0"/>
              </a:spcAft>
              <a:buClrTx/>
              <a:buSzTx/>
              <a:buFont typeface="Wingdings" pitchFamily="2" charset="2"/>
              <a:buChar char="ü"/>
              <a:tabLst/>
              <a:defRPr/>
            </a:pPr>
            <a:r>
              <a:rPr kumimoji="0" lang="en-US" sz="1400" b="0" i="0" u="none" strike="noStrike" kern="1200" cap="none" spc="0" normalizeH="0" baseline="0" noProof="0">
                <a:ln>
                  <a:noFill/>
                </a:ln>
                <a:solidFill>
                  <a:srgbClr val="FFFFFF"/>
                </a:solidFill>
                <a:effectLst/>
                <a:uLnTx/>
                <a:uFillTx/>
                <a:latin typeface="Grandview"/>
                <a:ea typeface="+mn-ea"/>
                <a:cs typeface="+mn-cs"/>
              </a:rPr>
              <a:t>Direct IO, </a:t>
            </a:r>
            <a:br>
              <a:rPr kumimoji="0" lang="en-US" sz="1400" b="0" i="0" u="none" strike="noStrike" kern="1200" cap="none" spc="0" normalizeH="0" baseline="0" noProof="0">
                <a:ln>
                  <a:noFill/>
                </a:ln>
                <a:solidFill>
                  <a:srgbClr val="FFFFFF"/>
                </a:solidFill>
                <a:effectLst/>
                <a:uLnTx/>
                <a:uFillTx/>
                <a:latin typeface="Grandview"/>
                <a:ea typeface="+mn-ea"/>
                <a:cs typeface="+mn-cs"/>
              </a:rPr>
            </a:br>
            <a:r>
              <a:rPr kumimoji="0" lang="en-US" sz="1400" b="0" i="0" u="none" strike="noStrike" kern="1200" cap="none" spc="0" normalizeH="0" baseline="0" noProof="0">
                <a:ln>
                  <a:noFill/>
                </a:ln>
                <a:solidFill>
                  <a:srgbClr val="FFFFFF"/>
                </a:solidFill>
                <a:effectLst/>
                <a:uLnTx/>
                <a:uFillTx/>
                <a:latin typeface="Grandview"/>
                <a:ea typeface="+mn-ea"/>
                <a:cs typeface="+mn-cs"/>
              </a:rPr>
              <a:t>PG, or PMP</a:t>
            </a:r>
          </a:p>
        </p:txBody>
      </p:sp>
      <p:sp>
        <p:nvSpPr>
          <p:cNvPr id="14" name="TextBox 13">
            <a:extLst>
              <a:ext uri="{FF2B5EF4-FFF2-40B4-BE49-F238E27FC236}">
                <a16:creationId xmlns:a16="http://schemas.microsoft.com/office/drawing/2014/main" id="{EB8A61AB-0183-E63D-A345-8683D4A3F887}"/>
              </a:ext>
            </a:extLst>
          </p:cNvPr>
          <p:cNvSpPr txBox="1"/>
          <p:nvPr/>
        </p:nvSpPr>
        <p:spPr>
          <a:xfrm>
            <a:off x="4671863" y="2069795"/>
            <a:ext cx="4163403" cy="523220"/>
          </a:xfrm>
          <a:prstGeom prst="rect">
            <a:avLst/>
          </a:prstGeom>
          <a:noFill/>
        </p:spPr>
        <p:txBody>
          <a:bodyPr wrap="square" l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Grandview" panose="020B0502040204020203" pitchFamily="34" charset="0"/>
                <a:ea typeface="+mn-ea"/>
                <a:cs typeface="Arial" panose="020B0604020202020204" pitchFamily="34" charset="0"/>
              </a:rPr>
              <a:t>Dynamic, 1:1 addressable delivery </a:t>
            </a:r>
            <a:br>
              <a:rPr kumimoji="0" lang="en-US" sz="1400" b="0" i="0" u="none" strike="noStrike" kern="1200" cap="none" spc="0" normalizeH="0" baseline="0" noProof="0">
                <a:ln>
                  <a:noFill/>
                </a:ln>
                <a:solidFill>
                  <a:srgbClr val="FFFFFF"/>
                </a:solidFill>
                <a:effectLst/>
                <a:uLnTx/>
                <a:uFillTx/>
                <a:latin typeface="Grandview" panose="020B0502040204020203" pitchFamily="34" charset="0"/>
                <a:ea typeface="+mn-ea"/>
                <a:cs typeface="Arial" panose="020B0604020202020204" pitchFamily="34" charset="0"/>
              </a:rPr>
            </a:br>
            <a:r>
              <a:rPr kumimoji="0" lang="en-US" sz="1400" b="0" i="0" u="none" strike="noStrike" kern="1200" cap="none" spc="0" normalizeH="0" baseline="0" noProof="0">
                <a:ln>
                  <a:noFill/>
                </a:ln>
                <a:solidFill>
                  <a:srgbClr val="FFFFFF"/>
                </a:solidFill>
                <a:effectLst/>
                <a:uLnTx/>
                <a:uFillTx/>
                <a:latin typeface="Grandview" panose="020B0502040204020203" pitchFamily="34" charset="0"/>
                <a:ea typeface="+mn-ea"/>
                <a:cs typeface="Arial" panose="020B0604020202020204" pitchFamily="34" charset="0"/>
              </a:rPr>
              <a:t>across CTV, desktop, and mobile</a:t>
            </a:r>
          </a:p>
        </p:txBody>
      </p:sp>
      <p:pic>
        <p:nvPicPr>
          <p:cNvPr id="15" name="Graphic 14">
            <a:extLst>
              <a:ext uri="{FF2B5EF4-FFF2-40B4-BE49-F238E27FC236}">
                <a16:creationId xmlns:a16="http://schemas.microsoft.com/office/drawing/2014/main" id="{5300C644-E6E6-0552-5A2C-7C9B37A3BD5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26659" y="3632025"/>
            <a:ext cx="980237" cy="612648"/>
          </a:xfrm>
          <a:prstGeom prst="rect">
            <a:avLst/>
          </a:prstGeom>
        </p:spPr>
      </p:pic>
      <p:sp>
        <p:nvSpPr>
          <p:cNvPr id="16" name="TextBox 15">
            <a:extLst>
              <a:ext uri="{FF2B5EF4-FFF2-40B4-BE49-F238E27FC236}">
                <a16:creationId xmlns:a16="http://schemas.microsoft.com/office/drawing/2014/main" id="{E2BEA40D-B624-65E1-C2B5-ED69829639A1}"/>
              </a:ext>
            </a:extLst>
          </p:cNvPr>
          <p:cNvSpPr txBox="1"/>
          <p:nvPr/>
        </p:nvSpPr>
        <p:spPr>
          <a:xfrm>
            <a:off x="2331461" y="3615184"/>
            <a:ext cx="1717886" cy="646331"/>
          </a:xfrm>
          <a:prstGeom prst="rect">
            <a:avLst/>
          </a:prstGeom>
          <a:noFill/>
        </p:spPr>
        <p:txBody>
          <a:bodyPr wrap="square" lIns="0" rIns="18288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Grandview" panose="020B0502040204020203" pitchFamily="34" charset="0"/>
                <a:ea typeface="+mn-ea"/>
                <a:cs typeface="Arial" panose="020B0604020202020204" pitchFamily="34" charset="0"/>
              </a:rPr>
              <a:t>Data-driven </a:t>
            </a:r>
            <a:br>
              <a:rPr kumimoji="0" lang="en-US" sz="1800" b="0" i="0" u="none" strike="noStrike" kern="1200" cap="none" spc="0" normalizeH="0" baseline="0" noProof="0">
                <a:ln>
                  <a:noFill/>
                </a:ln>
                <a:solidFill>
                  <a:srgbClr val="FFFFFF"/>
                </a:solidFill>
                <a:effectLst/>
                <a:uLnTx/>
                <a:uFillTx/>
                <a:latin typeface="Grandview" panose="020B0502040204020203" pitchFamily="34" charset="0"/>
                <a:ea typeface="+mn-ea"/>
                <a:cs typeface="Arial" panose="020B0604020202020204" pitchFamily="34" charset="0"/>
              </a:rPr>
            </a:br>
            <a:r>
              <a:rPr kumimoji="0" lang="en-US" sz="1800" b="0" i="0" u="none" strike="noStrike" kern="1200" cap="none" spc="0" normalizeH="0" baseline="0" noProof="0">
                <a:ln>
                  <a:noFill/>
                </a:ln>
                <a:solidFill>
                  <a:srgbClr val="FFFFFF"/>
                </a:solidFill>
                <a:effectLst/>
                <a:uLnTx/>
                <a:uFillTx/>
                <a:latin typeface="Grandview" panose="020B0502040204020203" pitchFamily="34" charset="0"/>
                <a:ea typeface="+mn-ea"/>
                <a:cs typeface="Arial" panose="020B0604020202020204" pitchFamily="34" charset="0"/>
              </a:rPr>
              <a:t>linear (DDL)</a:t>
            </a:r>
          </a:p>
        </p:txBody>
      </p:sp>
      <p:sp>
        <p:nvSpPr>
          <p:cNvPr id="19" name="TextBox 18">
            <a:extLst>
              <a:ext uri="{FF2B5EF4-FFF2-40B4-BE49-F238E27FC236}">
                <a16:creationId xmlns:a16="http://schemas.microsoft.com/office/drawing/2014/main" id="{55D2A1C8-6A0B-4150-76FE-FFE72DC2F298}"/>
              </a:ext>
            </a:extLst>
          </p:cNvPr>
          <p:cNvSpPr txBox="1"/>
          <p:nvPr/>
        </p:nvSpPr>
        <p:spPr>
          <a:xfrm>
            <a:off x="9646699" y="3315102"/>
            <a:ext cx="1847965" cy="1246495"/>
          </a:xfrm>
          <a:prstGeom prst="rect">
            <a:avLst/>
          </a:prstGeom>
          <a:noFill/>
        </p:spPr>
        <p:txBody>
          <a:bodyPr wrap="square" lIns="0">
            <a:spAutoFit/>
          </a:bodyPr>
          <a:lstStyle/>
          <a:p>
            <a:pPr marL="285750" marR="0" lvl="0" indent="-285750" algn="l" defTabSz="914400" rtl="0" eaLnBrk="1" fontAlgn="auto" latinLnBrk="0" hangingPunct="1">
              <a:lnSpc>
                <a:spcPct val="100000"/>
              </a:lnSpc>
              <a:spcBef>
                <a:spcPts val="600"/>
              </a:spcBef>
              <a:spcAft>
                <a:spcPts val="0"/>
              </a:spcAft>
              <a:buClrTx/>
              <a:buSzTx/>
              <a:buFont typeface="Wingdings" pitchFamily="2" charset="2"/>
              <a:buChar char="ü"/>
              <a:tabLst/>
              <a:defRPr/>
            </a:pPr>
            <a:r>
              <a:rPr kumimoji="0" lang="en-US" sz="1400" b="0" i="0" u="none" strike="noStrike" kern="1200" cap="none" spc="0" normalizeH="0" baseline="0" noProof="0">
                <a:ln>
                  <a:noFill/>
                </a:ln>
                <a:solidFill>
                  <a:srgbClr val="FFFFFF"/>
                </a:solidFill>
                <a:effectLst/>
                <a:uLnTx/>
                <a:uFillTx/>
                <a:latin typeface="Grandview"/>
                <a:ea typeface="+mn-ea"/>
                <a:cs typeface="+mn-cs"/>
              </a:rPr>
              <a:t>Managed service </a:t>
            </a:r>
            <a:br>
              <a:rPr kumimoji="0" lang="en-US" sz="1400" b="0" i="0" u="none" strike="noStrike" kern="1200" cap="none" spc="0" normalizeH="0" baseline="0" noProof="0">
                <a:ln>
                  <a:noFill/>
                </a:ln>
                <a:solidFill>
                  <a:srgbClr val="FFFFFF"/>
                </a:solidFill>
                <a:effectLst/>
                <a:uLnTx/>
                <a:uFillTx/>
                <a:latin typeface="Grandview"/>
                <a:ea typeface="+mn-ea"/>
                <a:cs typeface="+mn-cs"/>
              </a:rPr>
            </a:br>
            <a:r>
              <a:rPr kumimoji="0" lang="en-US" sz="1400" b="0" i="1" u="none" strike="noStrike" kern="1200" cap="none" spc="0" normalizeH="0" baseline="0" noProof="0">
                <a:ln>
                  <a:noFill/>
                </a:ln>
                <a:solidFill>
                  <a:srgbClr val="FFFFFF"/>
                </a:solidFill>
                <a:effectLst/>
                <a:uLnTx/>
                <a:uFillTx/>
                <a:latin typeface="Grandview"/>
                <a:ea typeface="+mn-ea"/>
                <a:cs typeface="+mn-cs"/>
              </a:rPr>
              <a:t>or</a:t>
            </a:r>
            <a:r>
              <a:rPr kumimoji="0" lang="en-US" sz="1400" b="0" i="0" u="none" strike="noStrike" kern="1200" cap="none" spc="0" normalizeH="0" baseline="0" noProof="0">
                <a:ln>
                  <a:noFill/>
                </a:ln>
                <a:solidFill>
                  <a:srgbClr val="FFFFFF"/>
                </a:solidFill>
                <a:effectLst/>
                <a:uLnTx/>
                <a:uFillTx/>
                <a:latin typeface="Grandview"/>
                <a:ea typeface="+mn-ea"/>
                <a:cs typeface="+mn-cs"/>
              </a:rPr>
              <a:t> self-service</a:t>
            </a:r>
          </a:p>
          <a:p>
            <a:pPr marL="285750" marR="0" lvl="0" indent="-285750" algn="l" defTabSz="914400" rtl="0" eaLnBrk="1" fontAlgn="auto" latinLnBrk="0" hangingPunct="1">
              <a:lnSpc>
                <a:spcPct val="100000"/>
              </a:lnSpc>
              <a:spcBef>
                <a:spcPts val="600"/>
              </a:spcBef>
              <a:spcAft>
                <a:spcPts val="0"/>
              </a:spcAft>
              <a:buClrTx/>
              <a:buSzTx/>
              <a:buFont typeface="Wingdings" pitchFamily="2" charset="2"/>
              <a:buChar char="ü"/>
              <a:tabLst/>
              <a:defRPr/>
            </a:pPr>
            <a:r>
              <a:rPr kumimoji="0" lang="en-US" sz="1400" b="0" i="0" u="none" strike="noStrike" kern="1200" cap="none" spc="0" normalizeH="0" baseline="0" noProof="0">
                <a:ln>
                  <a:noFill/>
                </a:ln>
                <a:solidFill>
                  <a:srgbClr val="FFFFFF"/>
                </a:solidFill>
                <a:effectLst/>
                <a:uLnTx/>
                <a:uFillTx/>
                <a:latin typeface="Grandview"/>
                <a:ea typeface="+mn-ea"/>
                <a:cs typeface="+mn-cs"/>
              </a:rPr>
              <a:t>NBCU only </a:t>
            </a:r>
            <a:br>
              <a:rPr kumimoji="0" lang="en-US" sz="1400" b="0" i="0" u="none" strike="noStrike" kern="1200" cap="none" spc="0" normalizeH="0" baseline="0" noProof="0">
                <a:ln>
                  <a:noFill/>
                </a:ln>
                <a:solidFill>
                  <a:srgbClr val="FFFFFF"/>
                </a:solidFill>
                <a:effectLst/>
                <a:uLnTx/>
                <a:uFillTx/>
                <a:latin typeface="Grandview"/>
                <a:ea typeface="+mn-ea"/>
                <a:cs typeface="+mn-cs"/>
              </a:rPr>
            </a:br>
            <a:r>
              <a:rPr kumimoji="0" lang="en-US" sz="1400" b="0" i="1" u="none" strike="noStrike" kern="1200" cap="none" spc="0" normalizeH="0" baseline="0" noProof="0">
                <a:ln>
                  <a:noFill/>
                </a:ln>
                <a:solidFill>
                  <a:srgbClr val="FFFFFF"/>
                </a:solidFill>
                <a:effectLst/>
                <a:uLnTx/>
                <a:uFillTx/>
                <a:latin typeface="Grandview"/>
                <a:ea typeface="+mn-ea"/>
                <a:cs typeface="+mn-cs"/>
              </a:rPr>
              <a:t>or</a:t>
            </a:r>
            <a:r>
              <a:rPr kumimoji="0" lang="en-US" sz="1400" b="0" i="0" u="none" strike="noStrike" kern="1200" cap="none" spc="0" normalizeH="0" baseline="0" noProof="0">
                <a:ln>
                  <a:noFill/>
                </a:ln>
                <a:solidFill>
                  <a:srgbClr val="FFFFFF"/>
                </a:solidFill>
                <a:effectLst/>
                <a:uLnTx/>
                <a:uFillTx/>
                <a:latin typeface="Grandview"/>
                <a:ea typeface="+mn-ea"/>
                <a:cs typeface="+mn-cs"/>
              </a:rPr>
              <a:t> cross-pub </a:t>
            </a:r>
            <a:br>
              <a:rPr kumimoji="0" lang="en-US" sz="1400" b="0" i="0" u="none" strike="noStrike" kern="1200" cap="none" spc="0" normalizeH="0" baseline="0" noProof="0">
                <a:ln>
                  <a:noFill/>
                </a:ln>
                <a:solidFill>
                  <a:srgbClr val="FFFFFF"/>
                </a:solidFill>
                <a:effectLst/>
                <a:uLnTx/>
                <a:uFillTx/>
                <a:latin typeface="Grandview"/>
                <a:ea typeface="+mn-ea"/>
                <a:cs typeface="+mn-cs"/>
              </a:rPr>
            </a:br>
            <a:r>
              <a:rPr kumimoji="0" lang="en-US" sz="1400" b="0" i="0" u="none" strike="noStrike" kern="1200" cap="none" spc="0" normalizeH="0" baseline="0" noProof="0">
                <a:ln>
                  <a:noFill/>
                </a:ln>
                <a:solidFill>
                  <a:srgbClr val="FFFFFF"/>
                </a:solidFill>
                <a:effectLst/>
                <a:uLnTx/>
                <a:uFillTx/>
                <a:latin typeface="Grandview"/>
                <a:ea typeface="+mn-ea"/>
                <a:cs typeface="+mn-cs"/>
              </a:rPr>
              <a:t>with </a:t>
            </a:r>
            <a:r>
              <a:rPr kumimoji="0" lang="en-US" sz="1400" b="0" i="0" u="none" strike="noStrike" kern="1200" cap="none" spc="0" normalizeH="0" baseline="0" noProof="0" err="1">
                <a:ln>
                  <a:noFill/>
                </a:ln>
                <a:solidFill>
                  <a:srgbClr val="FFFFFF"/>
                </a:solidFill>
                <a:effectLst/>
                <a:uLnTx/>
                <a:uFillTx/>
                <a:latin typeface="Grandview"/>
                <a:ea typeface="+mn-ea"/>
                <a:cs typeface="+mn-cs"/>
              </a:rPr>
              <a:t>OpenAP</a:t>
            </a:r>
            <a:endParaRPr kumimoji="0" lang="en-US" sz="1400" b="0" i="0" u="none" strike="noStrike" kern="1200" cap="none" spc="0" normalizeH="0" baseline="0" noProof="0">
              <a:ln>
                <a:noFill/>
              </a:ln>
              <a:solidFill>
                <a:srgbClr val="FFFFFF"/>
              </a:solidFill>
              <a:effectLst/>
              <a:uLnTx/>
              <a:uFillTx/>
              <a:latin typeface="Grandview"/>
              <a:ea typeface="+mn-ea"/>
              <a:cs typeface="+mn-cs"/>
            </a:endParaRPr>
          </a:p>
        </p:txBody>
      </p:sp>
      <p:sp>
        <p:nvSpPr>
          <p:cNvPr id="20" name="TextBox 19">
            <a:extLst>
              <a:ext uri="{FF2B5EF4-FFF2-40B4-BE49-F238E27FC236}">
                <a16:creationId xmlns:a16="http://schemas.microsoft.com/office/drawing/2014/main" id="{FF6D661E-63C0-CFBD-9A69-E9F06B5381B6}"/>
              </a:ext>
            </a:extLst>
          </p:cNvPr>
          <p:cNvSpPr txBox="1"/>
          <p:nvPr/>
        </p:nvSpPr>
        <p:spPr>
          <a:xfrm>
            <a:off x="4671863" y="3676739"/>
            <a:ext cx="3632724" cy="523220"/>
          </a:xfrm>
          <a:prstGeom prst="rect">
            <a:avLst/>
          </a:prstGeom>
          <a:noFill/>
        </p:spPr>
        <p:txBody>
          <a:bodyPr wrap="square" l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Grandview" panose="020B0502040204020203" pitchFamily="34" charset="0"/>
                <a:ea typeface="+mn-ea"/>
                <a:cs typeface="Arial" panose="020B0604020202020204" pitchFamily="34" charset="0"/>
              </a:rPr>
              <a:t>Enhanced 1:many delivery at scale through the broad reach of national linear TV</a:t>
            </a:r>
          </a:p>
        </p:txBody>
      </p:sp>
      <p:pic>
        <p:nvPicPr>
          <p:cNvPr id="21" name="Graphic 20">
            <a:extLst>
              <a:ext uri="{FF2B5EF4-FFF2-40B4-BE49-F238E27FC236}">
                <a16:creationId xmlns:a16="http://schemas.microsoft.com/office/drawing/2014/main" id="{D07F6861-37D1-EA97-C2A1-F20B27B0C348}"/>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26659" y="5322509"/>
            <a:ext cx="1083916" cy="612648"/>
          </a:xfrm>
          <a:prstGeom prst="rect">
            <a:avLst/>
          </a:prstGeom>
        </p:spPr>
      </p:pic>
      <p:sp>
        <p:nvSpPr>
          <p:cNvPr id="22" name="TextBox 21">
            <a:extLst>
              <a:ext uri="{FF2B5EF4-FFF2-40B4-BE49-F238E27FC236}">
                <a16:creationId xmlns:a16="http://schemas.microsoft.com/office/drawing/2014/main" id="{FB9C1010-576E-B091-7DD6-A57505EABBF9}"/>
              </a:ext>
            </a:extLst>
          </p:cNvPr>
          <p:cNvSpPr txBox="1"/>
          <p:nvPr/>
        </p:nvSpPr>
        <p:spPr>
          <a:xfrm>
            <a:off x="2331462" y="5305668"/>
            <a:ext cx="1932098" cy="646331"/>
          </a:xfrm>
          <a:prstGeom prst="rect">
            <a:avLst/>
          </a:prstGeom>
          <a:noFill/>
        </p:spPr>
        <p:txBody>
          <a:bodyPr wrap="square" lIns="0" rIns="18288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Grandview" panose="020B0502040204020203" pitchFamily="34" charset="0"/>
                <a:ea typeface="+mn-ea"/>
                <a:cs typeface="Arial" panose="020B0604020202020204" pitchFamily="34" charset="0"/>
              </a:rPr>
              <a:t>Cross-platform </a:t>
            </a:r>
            <a:br>
              <a:rPr kumimoji="0" lang="en-US" sz="1800" b="0" i="0" u="none" strike="noStrike" kern="1200" cap="none" spc="0" normalizeH="0" baseline="0" noProof="0">
                <a:ln>
                  <a:noFill/>
                </a:ln>
                <a:solidFill>
                  <a:srgbClr val="FFFFFF"/>
                </a:solidFill>
                <a:effectLst/>
                <a:uLnTx/>
                <a:uFillTx/>
                <a:latin typeface="Grandview" panose="020B0502040204020203" pitchFamily="34" charset="0"/>
                <a:ea typeface="+mn-ea"/>
                <a:cs typeface="Arial" panose="020B0604020202020204" pitchFamily="34" charset="0"/>
              </a:rPr>
            </a:br>
            <a:r>
              <a:rPr kumimoji="0" lang="en-US" sz="1800" b="0" i="0" u="none" strike="noStrike" kern="1200" cap="none" spc="0" normalizeH="0" baseline="0" noProof="0">
                <a:ln>
                  <a:noFill/>
                </a:ln>
                <a:solidFill>
                  <a:srgbClr val="FFFFFF"/>
                </a:solidFill>
                <a:effectLst/>
                <a:uLnTx/>
                <a:uFillTx/>
                <a:latin typeface="Grandview" panose="020B0502040204020203" pitchFamily="34" charset="0"/>
                <a:ea typeface="+mn-ea"/>
                <a:cs typeface="Arial" panose="020B0604020202020204" pitchFamily="34" charset="0"/>
              </a:rPr>
              <a:t>(XP)</a:t>
            </a:r>
          </a:p>
        </p:txBody>
      </p:sp>
      <p:sp>
        <p:nvSpPr>
          <p:cNvPr id="23" name="TextBox 22">
            <a:extLst>
              <a:ext uri="{FF2B5EF4-FFF2-40B4-BE49-F238E27FC236}">
                <a16:creationId xmlns:a16="http://schemas.microsoft.com/office/drawing/2014/main" id="{4F7CDE79-8B89-AF11-1946-DA85B862693B}"/>
              </a:ext>
            </a:extLst>
          </p:cNvPr>
          <p:cNvSpPr txBox="1"/>
          <p:nvPr/>
        </p:nvSpPr>
        <p:spPr>
          <a:xfrm>
            <a:off x="9646699" y="5005586"/>
            <a:ext cx="1835001" cy="1246495"/>
          </a:xfrm>
          <a:prstGeom prst="rect">
            <a:avLst/>
          </a:prstGeom>
          <a:noFill/>
        </p:spPr>
        <p:txBody>
          <a:bodyPr wrap="square" lIns="0" rIns="0">
            <a:spAutoFit/>
          </a:bodyPr>
          <a:lstStyle/>
          <a:p>
            <a:pPr marL="285750" marR="0" lvl="0" indent="-285750" algn="l" defTabSz="914400" rtl="0" eaLnBrk="1" fontAlgn="auto" latinLnBrk="0" hangingPunct="1">
              <a:lnSpc>
                <a:spcPct val="100000"/>
              </a:lnSpc>
              <a:spcBef>
                <a:spcPts val="600"/>
              </a:spcBef>
              <a:spcAft>
                <a:spcPts val="0"/>
              </a:spcAft>
              <a:buClrTx/>
              <a:buSzTx/>
              <a:buFont typeface="Wingdings" pitchFamily="2" charset="2"/>
              <a:buChar char="ü"/>
              <a:tabLst/>
              <a:defRPr/>
            </a:pPr>
            <a:r>
              <a:rPr kumimoji="0" lang="en-US" sz="1400" b="0" i="0" u="none" strike="noStrike" kern="1200" cap="none" spc="0" normalizeH="0" baseline="0" noProof="0">
                <a:ln>
                  <a:noFill/>
                </a:ln>
                <a:solidFill>
                  <a:srgbClr val="FFFFFF"/>
                </a:solidFill>
                <a:effectLst/>
                <a:uLnTx/>
                <a:uFillTx/>
                <a:latin typeface="Grandview"/>
                <a:ea typeface="+mn-ea"/>
                <a:cs typeface="+mn-cs"/>
              </a:rPr>
              <a:t>NBCU only </a:t>
            </a:r>
            <a:br>
              <a:rPr kumimoji="0" lang="en-US" sz="1400" b="0" i="0" u="none" strike="noStrike" kern="1200" cap="none" spc="0" normalizeH="0" baseline="0" noProof="0">
                <a:ln>
                  <a:noFill/>
                </a:ln>
                <a:solidFill>
                  <a:srgbClr val="FFFFFF"/>
                </a:solidFill>
                <a:effectLst/>
                <a:uLnTx/>
                <a:uFillTx/>
                <a:latin typeface="Grandview"/>
                <a:ea typeface="+mn-ea"/>
                <a:cs typeface="+mn-cs"/>
              </a:rPr>
            </a:br>
            <a:r>
              <a:rPr kumimoji="0" lang="en-US" sz="1400" b="0" i="1" u="none" strike="noStrike" kern="1200" cap="none" spc="0" normalizeH="0" baseline="0" noProof="0">
                <a:ln>
                  <a:noFill/>
                </a:ln>
                <a:solidFill>
                  <a:srgbClr val="FFFFFF"/>
                </a:solidFill>
                <a:effectLst/>
                <a:uLnTx/>
                <a:uFillTx/>
                <a:latin typeface="Grandview"/>
                <a:ea typeface="+mn-ea"/>
                <a:cs typeface="+mn-cs"/>
              </a:rPr>
              <a:t>or</a:t>
            </a:r>
            <a:r>
              <a:rPr kumimoji="0" lang="en-US" sz="1400" b="0" i="0" u="none" strike="noStrike" kern="1200" cap="none" spc="0" normalizeH="0" baseline="0" noProof="0">
                <a:ln>
                  <a:noFill/>
                </a:ln>
                <a:solidFill>
                  <a:srgbClr val="FFFFFF"/>
                </a:solidFill>
                <a:effectLst/>
                <a:uLnTx/>
                <a:uFillTx/>
                <a:latin typeface="Grandview"/>
                <a:ea typeface="+mn-ea"/>
                <a:cs typeface="+mn-cs"/>
              </a:rPr>
              <a:t> cross-pub </a:t>
            </a:r>
            <a:br>
              <a:rPr kumimoji="0" lang="en-US" sz="1400" b="0" i="0" u="none" strike="noStrike" kern="1200" cap="none" spc="0" normalizeH="0" baseline="0" noProof="0">
                <a:ln>
                  <a:noFill/>
                </a:ln>
                <a:solidFill>
                  <a:srgbClr val="FFFFFF"/>
                </a:solidFill>
                <a:effectLst/>
                <a:uLnTx/>
                <a:uFillTx/>
                <a:latin typeface="Grandview"/>
                <a:ea typeface="+mn-ea"/>
                <a:cs typeface="+mn-cs"/>
              </a:rPr>
            </a:br>
            <a:r>
              <a:rPr kumimoji="0" lang="en-US" sz="1400" b="0" i="0" u="none" strike="noStrike" kern="1200" cap="none" spc="0" normalizeH="0" baseline="0" noProof="0">
                <a:ln>
                  <a:noFill/>
                </a:ln>
                <a:solidFill>
                  <a:srgbClr val="FFFFFF"/>
                </a:solidFill>
                <a:effectLst/>
                <a:uLnTx/>
                <a:uFillTx/>
                <a:latin typeface="Grandview"/>
                <a:ea typeface="+mn-ea"/>
                <a:cs typeface="+mn-cs"/>
              </a:rPr>
              <a:t>with </a:t>
            </a:r>
            <a:r>
              <a:rPr kumimoji="0" lang="en-US" sz="1400" b="0" i="0" u="none" strike="noStrike" kern="1200" cap="none" spc="0" normalizeH="0" baseline="0" noProof="0" err="1">
                <a:ln>
                  <a:noFill/>
                </a:ln>
                <a:solidFill>
                  <a:srgbClr val="FFFFFF"/>
                </a:solidFill>
                <a:effectLst/>
                <a:uLnTx/>
                <a:uFillTx/>
                <a:latin typeface="Grandview"/>
                <a:ea typeface="+mn-ea"/>
                <a:cs typeface="+mn-cs"/>
              </a:rPr>
              <a:t>OpenAP</a:t>
            </a:r>
            <a:endParaRPr kumimoji="0" lang="en-US" sz="1400" b="0" i="0" u="none" strike="noStrike" kern="1200" cap="none" spc="0" normalizeH="0" baseline="0" noProof="0">
              <a:ln>
                <a:noFill/>
              </a:ln>
              <a:solidFill>
                <a:srgbClr val="FFFFFF"/>
              </a:solidFill>
              <a:effectLst/>
              <a:uLnTx/>
              <a:uFillTx/>
              <a:latin typeface="Grandview"/>
              <a:ea typeface="+mn-ea"/>
              <a:cs typeface="+mn-cs"/>
            </a:endParaRPr>
          </a:p>
          <a:p>
            <a:pPr marL="285750" marR="0" lvl="0" indent="-285750" algn="l" defTabSz="914400" rtl="0" eaLnBrk="1" fontAlgn="auto" latinLnBrk="0" hangingPunct="1">
              <a:lnSpc>
                <a:spcPct val="100000"/>
              </a:lnSpc>
              <a:spcBef>
                <a:spcPts val="600"/>
              </a:spcBef>
              <a:spcAft>
                <a:spcPts val="0"/>
              </a:spcAft>
              <a:buClrTx/>
              <a:buSzTx/>
              <a:buFont typeface="Wingdings" pitchFamily="2" charset="2"/>
              <a:buChar char="ü"/>
              <a:tabLst/>
              <a:defRPr/>
            </a:pPr>
            <a:r>
              <a:rPr kumimoji="0" lang="en-US" sz="1400" b="0" i="0" u="none" strike="noStrike" kern="1200" cap="none" spc="0" normalizeH="0" baseline="0" noProof="0">
                <a:ln>
                  <a:noFill/>
                </a:ln>
                <a:solidFill>
                  <a:srgbClr val="FFFFFF"/>
                </a:solidFill>
                <a:effectLst/>
                <a:uLnTx/>
                <a:uFillTx/>
                <a:latin typeface="Grandview"/>
                <a:ea typeface="+mn-ea"/>
                <a:cs typeface="+mn-cs"/>
              </a:rPr>
              <a:t>Streaming via direct IO or PG</a:t>
            </a:r>
          </a:p>
        </p:txBody>
      </p:sp>
      <p:sp>
        <p:nvSpPr>
          <p:cNvPr id="24" name="TextBox 23">
            <a:extLst>
              <a:ext uri="{FF2B5EF4-FFF2-40B4-BE49-F238E27FC236}">
                <a16:creationId xmlns:a16="http://schemas.microsoft.com/office/drawing/2014/main" id="{B10FEE90-3CC3-E80D-9F46-3149802D4D1F}"/>
              </a:ext>
            </a:extLst>
          </p:cNvPr>
          <p:cNvSpPr txBox="1"/>
          <p:nvPr/>
        </p:nvSpPr>
        <p:spPr>
          <a:xfrm>
            <a:off x="4671863" y="5228724"/>
            <a:ext cx="3632724" cy="800219"/>
          </a:xfrm>
          <a:prstGeom prst="rect">
            <a:avLst/>
          </a:prstGeom>
          <a:noFill/>
        </p:spPr>
        <p:txBody>
          <a:bodyPr wrap="square" lIns="0" tIns="45720" rIns="91440" bIns="457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Grandview"/>
                <a:ea typeface="+mn-ea"/>
                <a:cs typeface="+mn-cs"/>
              </a:rPr>
              <a:t>One Platform Total Audience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Grandview"/>
                <a:ea typeface="+mn-ea"/>
                <a:cs typeface="+mn-cs"/>
              </a:rPr>
              <a:t>Unified, cross-platform strategic audience optimization across linear &amp; streaming</a:t>
            </a:r>
          </a:p>
        </p:txBody>
      </p:sp>
    </p:spTree>
    <p:extLst>
      <p:ext uri="{BB962C8B-B14F-4D97-AF65-F5344CB8AC3E}">
        <p14:creationId xmlns:p14="http://schemas.microsoft.com/office/powerpoint/2010/main" val="1372711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103B92-44D5-C3D0-016B-F15BD37C0ADE}"/>
            </a:ext>
          </a:extLst>
        </p:cNvPr>
        <p:cNvGrpSpPr/>
        <p:nvPr/>
      </p:nvGrpSpPr>
      <p:grpSpPr>
        <a:xfrm>
          <a:off x="0" y="0"/>
          <a:ext cx="0" cy="0"/>
          <a:chOff x="0" y="0"/>
          <a:chExt cx="0" cy="0"/>
        </a:xfrm>
      </p:grpSpPr>
      <p:sp>
        <p:nvSpPr>
          <p:cNvPr id="33" name="Slide Number Placeholder 32">
            <a:extLst>
              <a:ext uri="{FF2B5EF4-FFF2-40B4-BE49-F238E27FC236}">
                <a16:creationId xmlns:a16="http://schemas.microsoft.com/office/drawing/2014/main" id="{B40567AB-165A-6747-FDC0-FBC48E65F34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F4C2C2-D810-4C4F-B43D-1CC8DBDFC0E5}" type="slidenum">
              <a:rPr kumimoji="0" lang="en-US" sz="700" b="0" i="0" u="none" strike="noStrike" kern="1200" cap="none" spc="0" normalizeH="0" baseline="0" noProof="0" smtClean="0">
                <a:ln>
                  <a:noFill/>
                </a:ln>
                <a:solidFill>
                  <a:schemeClr val="tx1">
                    <a:lumMod val="85000"/>
                    <a:lumOff val="15000"/>
                  </a:schemeClr>
                </a:solidFill>
                <a:effectLst/>
                <a:uLnTx/>
                <a:uFillTx/>
                <a:latin typeface="Grandview"/>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700" b="0" i="0" u="none" strike="noStrike" kern="1200" cap="none" spc="0" normalizeH="0" baseline="0" noProof="0">
              <a:ln>
                <a:noFill/>
              </a:ln>
              <a:solidFill>
                <a:schemeClr val="tx1">
                  <a:lumMod val="85000"/>
                  <a:lumOff val="15000"/>
                </a:schemeClr>
              </a:solidFill>
              <a:effectLst/>
              <a:uLnTx/>
              <a:uFillTx/>
              <a:latin typeface="Grandview"/>
              <a:ea typeface="+mn-ea"/>
              <a:cs typeface="+mn-cs"/>
            </a:endParaRPr>
          </a:p>
        </p:txBody>
      </p:sp>
      <p:sp>
        <p:nvSpPr>
          <p:cNvPr id="17" name="Title 2">
            <a:extLst>
              <a:ext uri="{FF2B5EF4-FFF2-40B4-BE49-F238E27FC236}">
                <a16:creationId xmlns:a16="http://schemas.microsoft.com/office/drawing/2014/main" id="{1F215632-D47B-1D59-4C67-FE6129378D01}"/>
              </a:ext>
            </a:extLst>
          </p:cNvPr>
          <p:cNvSpPr txBox="1">
            <a:spLocks/>
          </p:cNvSpPr>
          <p:nvPr/>
        </p:nvSpPr>
        <p:spPr>
          <a:xfrm>
            <a:off x="2102214" y="400788"/>
            <a:ext cx="1938679" cy="941832"/>
          </a:xfrm>
          <a:prstGeom prst="rect">
            <a:avLst/>
          </a:prstGeom>
        </p:spPr>
        <p:txBody>
          <a:bodyPr vert="horz" lIns="91440" tIns="45720" rIns="91440" bIns="45720" rtlCol="0" anchor="t" anchorCtr="0">
            <a:noAutofit/>
          </a:bodyPr>
          <a:lstStyle>
            <a:lvl1pPr algn="l" defTabSz="914400" rtl="0" eaLnBrk="1" latinLnBrk="0" hangingPunct="1">
              <a:lnSpc>
                <a:spcPct val="80000"/>
              </a:lnSpc>
              <a:spcBef>
                <a:spcPct val="0"/>
              </a:spcBef>
              <a:buNone/>
              <a:defRPr sz="2800" b="1" kern="1200" cap="all" spc="-150" baseline="0">
                <a:solidFill>
                  <a:schemeClr val="tx1"/>
                </a:solidFill>
                <a:latin typeface="+mj-lt"/>
                <a:ea typeface="+mj-ea"/>
                <a:cs typeface="Arial" panose="020B0604020202020204" pitchFamily="34"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Grandview"/>
              <a:ea typeface="+mj-ea"/>
              <a:cs typeface="Arial" panose="020B0604020202020204" pitchFamily="34" charset="0"/>
            </a:endParaRPr>
          </a:p>
        </p:txBody>
      </p:sp>
      <p:cxnSp>
        <p:nvCxnSpPr>
          <p:cNvPr id="4" name="Straight Connector 3">
            <a:extLst>
              <a:ext uri="{FF2B5EF4-FFF2-40B4-BE49-F238E27FC236}">
                <a16:creationId xmlns:a16="http://schemas.microsoft.com/office/drawing/2014/main" id="{92EA2DFF-0D54-F8DA-EB79-B26F50E56A59}"/>
              </a:ext>
            </a:extLst>
          </p:cNvPr>
          <p:cNvCxnSpPr>
            <a:cxnSpLocks/>
          </p:cNvCxnSpPr>
          <p:nvPr/>
        </p:nvCxnSpPr>
        <p:spPr>
          <a:xfrm>
            <a:off x="4819839" y="700088"/>
            <a:ext cx="6638544" cy="0"/>
          </a:xfrm>
          <a:prstGeom prst="line">
            <a:avLst/>
          </a:prstGeom>
          <a:ln w="12700">
            <a:solidFill>
              <a:srgbClr val="100FCF"/>
            </a:solidFill>
            <a:prstDash val="soli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8EF981DF-D06A-C900-1793-BD847932D516}"/>
              </a:ext>
            </a:extLst>
          </p:cNvPr>
          <p:cNvCxnSpPr>
            <a:cxnSpLocks/>
          </p:cNvCxnSpPr>
          <p:nvPr/>
        </p:nvCxnSpPr>
        <p:spPr>
          <a:xfrm>
            <a:off x="4819839" y="2049138"/>
            <a:ext cx="6638544" cy="0"/>
          </a:xfrm>
          <a:prstGeom prst="line">
            <a:avLst/>
          </a:prstGeom>
          <a:ln w="12700">
            <a:solidFill>
              <a:srgbClr val="100FCF"/>
            </a:solidFill>
            <a:prstDash val="soli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D0F1607-ACA3-F03F-39C7-E57384D6C4CA}"/>
              </a:ext>
            </a:extLst>
          </p:cNvPr>
          <p:cNvCxnSpPr>
            <a:cxnSpLocks/>
          </p:cNvCxnSpPr>
          <p:nvPr/>
        </p:nvCxnSpPr>
        <p:spPr>
          <a:xfrm>
            <a:off x="4819839" y="3389201"/>
            <a:ext cx="6638544" cy="0"/>
          </a:xfrm>
          <a:prstGeom prst="line">
            <a:avLst/>
          </a:prstGeom>
          <a:ln w="12700">
            <a:solidFill>
              <a:srgbClr val="100FCF"/>
            </a:solidFill>
            <a:prstDash val="soli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76C86AC-CB3F-59E1-EC4A-0C9E7BC6B5B7}"/>
              </a:ext>
            </a:extLst>
          </p:cNvPr>
          <p:cNvCxnSpPr>
            <a:cxnSpLocks/>
          </p:cNvCxnSpPr>
          <p:nvPr/>
        </p:nvCxnSpPr>
        <p:spPr>
          <a:xfrm>
            <a:off x="4819839" y="4792251"/>
            <a:ext cx="6638544" cy="0"/>
          </a:xfrm>
          <a:prstGeom prst="line">
            <a:avLst/>
          </a:prstGeom>
          <a:ln w="12700">
            <a:solidFill>
              <a:srgbClr val="100FCF"/>
            </a:solidFill>
            <a:prstDash val="soli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206132A-2F34-871E-9775-C938CC35DC44}"/>
              </a:ext>
            </a:extLst>
          </p:cNvPr>
          <p:cNvCxnSpPr>
            <a:cxnSpLocks/>
          </p:cNvCxnSpPr>
          <p:nvPr/>
        </p:nvCxnSpPr>
        <p:spPr>
          <a:xfrm>
            <a:off x="4819839" y="6163850"/>
            <a:ext cx="6638544" cy="0"/>
          </a:xfrm>
          <a:prstGeom prst="line">
            <a:avLst/>
          </a:prstGeom>
          <a:ln w="12700">
            <a:solidFill>
              <a:srgbClr val="100FCF"/>
            </a:solidFill>
            <a:prstDash val="solid"/>
          </a:ln>
        </p:spPr>
        <p:style>
          <a:lnRef idx="1">
            <a:schemeClr val="accent1"/>
          </a:lnRef>
          <a:fillRef idx="0">
            <a:schemeClr val="accent1"/>
          </a:fillRef>
          <a:effectRef idx="0">
            <a:schemeClr val="accent1"/>
          </a:effectRef>
          <a:fontRef idx="minor">
            <a:schemeClr val="tx1"/>
          </a:fontRef>
        </p:style>
      </p:cxnSp>
      <p:sp>
        <p:nvSpPr>
          <p:cNvPr id="27" name="Rounded Rectangle 26">
            <a:extLst>
              <a:ext uri="{FF2B5EF4-FFF2-40B4-BE49-F238E27FC236}">
                <a16:creationId xmlns:a16="http://schemas.microsoft.com/office/drawing/2014/main" id="{C51BB9BE-1456-F90A-277A-FBC4C66A8709}"/>
              </a:ext>
            </a:extLst>
          </p:cNvPr>
          <p:cNvSpPr/>
          <p:nvPr/>
        </p:nvSpPr>
        <p:spPr>
          <a:xfrm>
            <a:off x="723900" y="685800"/>
            <a:ext cx="4862514" cy="5486400"/>
          </a:xfrm>
          <a:prstGeom prst="roundRect">
            <a:avLst>
              <a:gd name="adj" fmla="val 4982"/>
            </a:avLst>
          </a:prstGeom>
          <a:gradFill>
            <a:gsLst>
              <a:gs pos="100000">
                <a:srgbClr val="100FCF"/>
              </a:gs>
              <a:gs pos="0">
                <a:srgbClr val="3D3DF1"/>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ndview"/>
              <a:ea typeface="+mn-ea"/>
              <a:cs typeface="+mn-cs"/>
            </a:endParaRPr>
          </a:p>
        </p:txBody>
      </p:sp>
      <p:sp>
        <p:nvSpPr>
          <p:cNvPr id="28" name="Title 8">
            <a:extLst>
              <a:ext uri="{FF2B5EF4-FFF2-40B4-BE49-F238E27FC236}">
                <a16:creationId xmlns:a16="http://schemas.microsoft.com/office/drawing/2014/main" id="{F6DA272A-D9C4-C5A1-2BC8-4F2F83C9240B}"/>
              </a:ext>
            </a:extLst>
          </p:cNvPr>
          <p:cNvSpPr>
            <a:spLocks noGrp="1"/>
          </p:cNvSpPr>
          <p:nvPr>
            <p:ph type="title"/>
          </p:nvPr>
        </p:nvSpPr>
        <p:spPr>
          <a:xfrm>
            <a:off x="1398708" y="2321238"/>
            <a:ext cx="3421132" cy="2471013"/>
          </a:xfrm>
        </p:spPr>
        <p:txBody>
          <a:bodyPr/>
          <a:lstStyle/>
          <a:p>
            <a:pPr>
              <a:lnSpc>
                <a:spcPct val="90000"/>
              </a:lnSpc>
              <a:defRPr/>
            </a:pPr>
            <a:r>
              <a:rPr kumimoji="0" lang="en-US" b="0" i="0" u="none" strike="noStrike" kern="1200" cap="none" spc="0" normalizeH="0" baseline="0" noProof="0">
                <a:ln>
                  <a:noFill/>
                </a:ln>
                <a:solidFill>
                  <a:schemeClr val="bg1"/>
                </a:solidFill>
                <a:effectLst/>
                <a:uLnTx/>
                <a:uFillTx/>
                <a:latin typeface="Grandview" panose="020B0502040204020203" pitchFamily="34" charset="0"/>
                <a:ea typeface="+mn-ea"/>
                <a:cs typeface="+mn-cs"/>
              </a:rPr>
              <a:t>B2B brands leveraging a </a:t>
            </a:r>
            <a:r>
              <a:rPr kumimoji="0" lang="en-US" b="1" i="0" u="none" strike="noStrike" kern="1200" cap="none" spc="0" normalizeH="0" baseline="0" noProof="0">
                <a:ln>
                  <a:noFill/>
                </a:ln>
                <a:solidFill>
                  <a:schemeClr val="bg1"/>
                </a:solidFill>
                <a:effectLst/>
                <a:uLnTx/>
                <a:uFillTx/>
                <a:latin typeface="Grandview" panose="020B0502040204020203" pitchFamily="34" charset="0"/>
                <a:ea typeface="+mn-ea"/>
                <a:cs typeface="+mn-cs"/>
              </a:rPr>
              <a:t>data-driven approach </a:t>
            </a:r>
            <a:r>
              <a:rPr kumimoji="0" lang="en-US" b="0" i="0" u="none" strike="noStrike" kern="1200" cap="none" spc="0" normalizeH="0" baseline="0" noProof="0">
                <a:ln>
                  <a:noFill/>
                </a:ln>
                <a:solidFill>
                  <a:schemeClr val="bg1"/>
                </a:solidFill>
                <a:effectLst/>
                <a:uLnTx/>
                <a:uFillTx/>
                <a:latin typeface="Grandview" panose="020B0502040204020203" pitchFamily="34" charset="0"/>
                <a:ea typeface="+mn-ea"/>
                <a:cs typeface="+mn-cs"/>
              </a:rPr>
              <a:t>with NBCU</a:t>
            </a:r>
            <a:r>
              <a:rPr lang="en-US" b="0" spc="0">
                <a:solidFill>
                  <a:schemeClr val="bg1"/>
                </a:solidFill>
                <a:latin typeface="Grandview"/>
                <a:ea typeface="+mn-ea"/>
                <a:cs typeface="+mn-cs"/>
              </a:rPr>
              <a:t> </a:t>
            </a:r>
            <a:r>
              <a:rPr lang="en-US" b="0">
                <a:solidFill>
                  <a:schemeClr val="bg1"/>
                </a:solidFill>
                <a:latin typeface="Grandview" panose="020B0502040204020203" pitchFamily="34" charset="0"/>
              </a:rPr>
              <a:t>have already found success</a:t>
            </a:r>
            <a:endParaRPr lang="en-US" b="0">
              <a:solidFill>
                <a:schemeClr val="bg1"/>
              </a:solidFill>
            </a:endParaRPr>
          </a:p>
        </p:txBody>
      </p:sp>
      <p:sp>
        <p:nvSpPr>
          <p:cNvPr id="29" name="Title 3">
            <a:extLst>
              <a:ext uri="{FF2B5EF4-FFF2-40B4-BE49-F238E27FC236}">
                <a16:creationId xmlns:a16="http://schemas.microsoft.com/office/drawing/2014/main" id="{82F6A249-FFBE-A7DE-D547-761215CF5CA6}"/>
              </a:ext>
            </a:extLst>
          </p:cNvPr>
          <p:cNvSpPr txBox="1">
            <a:spLocks/>
          </p:cNvSpPr>
          <p:nvPr/>
        </p:nvSpPr>
        <p:spPr>
          <a:xfrm>
            <a:off x="6779940" y="1116066"/>
            <a:ext cx="2473222" cy="491083"/>
          </a:xfrm>
          <a:prstGeom prst="rect">
            <a:avLst/>
          </a:prstGeom>
        </p:spPr>
        <p:txBody>
          <a:bodyPr vert="horz" lIns="0" tIns="0" rIns="0" bIns="0" rtlCol="0" anchor="ctr" anchorCtr="0">
            <a:noAutofit/>
          </a:bodyPr>
          <a:lstStyle>
            <a:lvl1pPr algn="l" defTabSz="914400" rtl="0" eaLnBrk="1" latinLnBrk="0" hangingPunct="1">
              <a:lnSpc>
                <a:spcPct val="80000"/>
              </a:lnSpc>
              <a:spcBef>
                <a:spcPct val="0"/>
              </a:spcBef>
              <a:buNone/>
              <a:defRPr sz="2800" b="1" kern="1200" cap="all" spc="-150" baseline="0">
                <a:solidFill>
                  <a:schemeClr val="tx1"/>
                </a:solidFill>
                <a:latin typeface="+mj-lt"/>
                <a:ea typeface="+mj-ea"/>
                <a:cs typeface="Arial" panose="020B0604020202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a:ln>
                  <a:noFill/>
                </a:ln>
                <a:effectLst/>
                <a:uLnTx/>
                <a:uFillTx/>
                <a:latin typeface="Grandview"/>
                <a:ea typeface="+mj-ea"/>
                <a:cs typeface="Arial" panose="020B0604020202020204" pitchFamily="34" charset="0"/>
              </a:rPr>
              <a:t>More Target Audience </a:t>
            </a:r>
            <a:br>
              <a:rPr kumimoji="0" lang="en-US" sz="1800" b="0" i="0" u="none" strike="noStrike" kern="1200" cap="none" spc="0" normalizeH="0" baseline="0" noProof="0">
                <a:ln>
                  <a:noFill/>
                </a:ln>
                <a:effectLst/>
                <a:uLnTx/>
                <a:uFillTx/>
                <a:latin typeface="Grandview"/>
                <a:ea typeface="+mj-ea"/>
                <a:cs typeface="Arial" panose="020B0604020202020204" pitchFamily="34" charset="0"/>
              </a:rPr>
            </a:br>
            <a:r>
              <a:rPr kumimoji="0" lang="en-US" sz="1800" b="0" i="0" u="none" strike="noStrike" kern="1200" cap="none" spc="0" normalizeH="0" baseline="0" noProof="0">
                <a:ln>
                  <a:noFill/>
                </a:ln>
                <a:effectLst/>
                <a:uLnTx/>
                <a:uFillTx/>
                <a:latin typeface="Grandview"/>
                <a:ea typeface="+mj-ea"/>
                <a:cs typeface="Arial" panose="020B0604020202020204" pitchFamily="34" charset="0"/>
              </a:rPr>
              <a:t>Impressions</a:t>
            </a:r>
          </a:p>
        </p:txBody>
      </p:sp>
      <p:sp>
        <p:nvSpPr>
          <p:cNvPr id="30" name="Title 3">
            <a:extLst>
              <a:ext uri="{FF2B5EF4-FFF2-40B4-BE49-F238E27FC236}">
                <a16:creationId xmlns:a16="http://schemas.microsoft.com/office/drawing/2014/main" id="{0B094DA8-08CA-2A5F-58F1-0BFFF3338189}"/>
              </a:ext>
            </a:extLst>
          </p:cNvPr>
          <p:cNvSpPr txBox="1">
            <a:spLocks/>
          </p:cNvSpPr>
          <p:nvPr/>
        </p:nvSpPr>
        <p:spPr>
          <a:xfrm>
            <a:off x="9512027" y="1108963"/>
            <a:ext cx="1995829" cy="689944"/>
          </a:xfrm>
          <a:prstGeom prst="rect">
            <a:avLst/>
          </a:prstGeom>
        </p:spPr>
        <p:txBody>
          <a:bodyPr vert="horz" lIns="0" tIns="0" rIns="0" bIns="0" rtlCol="0" anchor="t" anchorCtr="0">
            <a:noAutofit/>
          </a:bodyPr>
          <a:lstStyle>
            <a:lvl1pPr algn="l" defTabSz="914400" rtl="0" eaLnBrk="1" latinLnBrk="0" hangingPunct="1">
              <a:lnSpc>
                <a:spcPct val="80000"/>
              </a:lnSpc>
              <a:spcBef>
                <a:spcPct val="0"/>
              </a:spcBef>
              <a:buNone/>
              <a:defRPr sz="2800" b="1" kern="1200" cap="all" spc="-150" baseline="0">
                <a:solidFill>
                  <a:schemeClr val="tx1"/>
                </a:solidFill>
                <a:latin typeface="+mj-lt"/>
                <a:ea typeface="+mj-ea"/>
                <a:cs typeface="Arial" panose="020B0604020202020204" pitchFamily="34"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5400" b="0" i="0" u="none" strike="noStrike" kern="1200" cap="none" spc="0" normalizeH="0" baseline="0" noProof="0">
                <a:ln>
                  <a:noFill/>
                </a:ln>
                <a:effectLst/>
                <a:uLnTx/>
                <a:uFillTx/>
                <a:latin typeface="Grandview"/>
                <a:ea typeface="+mj-ea"/>
                <a:cs typeface="Arial" panose="020B0604020202020204" pitchFamily="34" charset="0"/>
              </a:rPr>
              <a:t>+36% </a:t>
            </a:r>
          </a:p>
        </p:txBody>
      </p:sp>
      <p:sp>
        <p:nvSpPr>
          <p:cNvPr id="31" name="Title 3">
            <a:extLst>
              <a:ext uri="{FF2B5EF4-FFF2-40B4-BE49-F238E27FC236}">
                <a16:creationId xmlns:a16="http://schemas.microsoft.com/office/drawing/2014/main" id="{84FAC1A5-07B5-E8BA-2C2C-BBE6E90FBFEC}"/>
              </a:ext>
            </a:extLst>
          </p:cNvPr>
          <p:cNvSpPr txBox="1">
            <a:spLocks/>
          </p:cNvSpPr>
          <p:nvPr/>
        </p:nvSpPr>
        <p:spPr>
          <a:xfrm>
            <a:off x="6779940" y="2487853"/>
            <a:ext cx="1894359" cy="462632"/>
          </a:xfrm>
          <a:prstGeom prst="rect">
            <a:avLst/>
          </a:prstGeom>
        </p:spPr>
        <p:txBody>
          <a:bodyPr vert="horz" lIns="0" tIns="0" rIns="0" bIns="0" rtlCol="0" anchor="ctr" anchorCtr="0">
            <a:noAutofit/>
          </a:bodyPr>
          <a:lstStyle>
            <a:lvl1pPr algn="l" defTabSz="914400" rtl="0" eaLnBrk="1" latinLnBrk="0" hangingPunct="1">
              <a:lnSpc>
                <a:spcPct val="80000"/>
              </a:lnSpc>
              <a:spcBef>
                <a:spcPct val="0"/>
              </a:spcBef>
              <a:buNone/>
              <a:defRPr sz="2800" b="1" kern="1200" cap="all" spc="-150" baseline="0">
                <a:solidFill>
                  <a:schemeClr val="tx1"/>
                </a:solidFill>
                <a:latin typeface="+mj-lt"/>
                <a:ea typeface="+mj-ea"/>
                <a:cs typeface="Arial" panose="020B0604020202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a:ln>
                  <a:noFill/>
                </a:ln>
                <a:effectLst/>
                <a:uLnTx/>
                <a:uFillTx/>
                <a:latin typeface="Grandview"/>
                <a:ea typeface="+mj-ea"/>
                <a:cs typeface="Arial" panose="020B0604020202020204" pitchFamily="34" charset="0"/>
              </a:rPr>
              <a:t>Higher Target Audience Index</a:t>
            </a:r>
          </a:p>
        </p:txBody>
      </p:sp>
      <p:sp>
        <p:nvSpPr>
          <p:cNvPr id="32" name="Title 3">
            <a:extLst>
              <a:ext uri="{FF2B5EF4-FFF2-40B4-BE49-F238E27FC236}">
                <a16:creationId xmlns:a16="http://schemas.microsoft.com/office/drawing/2014/main" id="{6B86BC89-BAA4-6F0E-E68C-305C5C722743}"/>
              </a:ext>
            </a:extLst>
          </p:cNvPr>
          <p:cNvSpPr txBox="1">
            <a:spLocks/>
          </p:cNvSpPr>
          <p:nvPr/>
        </p:nvSpPr>
        <p:spPr>
          <a:xfrm>
            <a:off x="9512027" y="2486196"/>
            <a:ext cx="1995829" cy="666669"/>
          </a:xfrm>
          <a:prstGeom prst="rect">
            <a:avLst/>
          </a:prstGeom>
        </p:spPr>
        <p:txBody>
          <a:bodyPr vert="horz" lIns="0" tIns="0" rIns="0" bIns="0" rtlCol="0" anchor="t" anchorCtr="0">
            <a:noAutofit/>
          </a:bodyPr>
          <a:lstStyle>
            <a:lvl1pPr algn="l" defTabSz="914400" rtl="0" eaLnBrk="1" latinLnBrk="0" hangingPunct="1">
              <a:lnSpc>
                <a:spcPct val="80000"/>
              </a:lnSpc>
              <a:spcBef>
                <a:spcPct val="0"/>
              </a:spcBef>
              <a:buNone/>
              <a:defRPr sz="2800" b="1" kern="1200" cap="all" spc="-150" baseline="0">
                <a:solidFill>
                  <a:schemeClr val="tx1"/>
                </a:solidFill>
                <a:latin typeface="+mj-lt"/>
                <a:ea typeface="+mj-ea"/>
                <a:cs typeface="Arial" panose="020B0604020202020204" pitchFamily="34"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5400" b="0" i="0" u="none" strike="noStrike" kern="1200" cap="none" spc="0" normalizeH="0" baseline="0" noProof="0">
                <a:ln>
                  <a:noFill/>
                </a:ln>
                <a:effectLst/>
                <a:uLnTx/>
                <a:uFillTx/>
                <a:latin typeface="Grandview"/>
                <a:ea typeface="+mj-ea"/>
                <a:cs typeface="Arial" panose="020B0604020202020204" pitchFamily="34" charset="0"/>
              </a:rPr>
              <a:t>+9% </a:t>
            </a:r>
          </a:p>
        </p:txBody>
      </p:sp>
      <p:sp>
        <p:nvSpPr>
          <p:cNvPr id="34" name="Title 3">
            <a:extLst>
              <a:ext uri="{FF2B5EF4-FFF2-40B4-BE49-F238E27FC236}">
                <a16:creationId xmlns:a16="http://schemas.microsoft.com/office/drawing/2014/main" id="{F51955D7-6092-734F-80E5-2EA993025479}"/>
              </a:ext>
            </a:extLst>
          </p:cNvPr>
          <p:cNvSpPr txBox="1">
            <a:spLocks/>
          </p:cNvSpPr>
          <p:nvPr/>
        </p:nvSpPr>
        <p:spPr>
          <a:xfrm>
            <a:off x="6779940" y="3859409"/>
            <a:ext cx="1894359" cy="462634"/>
          </a:xfrm>
          <a:prstGeom prst="rect">
            <a:avLst/>
          </a:prstGeom>
        </p:spPr>
        <p:txBody>
          <a:bodyPr vert="horz" lIns="0" tIns="0" rIns="0" bIns="0" rtlCol="0" anchor="ctr" anchorCtr="0">
            <a:noAutofit/>
          </a:bodyPr>
          <a:lstStyle>
            <a:lvl1pPr algn="l" defTabSz="914400" rtl="0" eaLnBrk="1" latinLnBrk="0" hangingPunct="1">
              <a:lnSpc>
                <a:spcPct val="80000"/>
              </a:lnSpc>
              <a:spcBef>
                <a:spcPct val="0"/>
              </a:spcBef>
              <a:buNone/>
              <a:defRPr sz="2800" b="1" kern="1200" cap="all" spc="-150" baseline="0">
                <a:solidFill>
                  <a:schemeClr val="tx1"/>
                </a:solidFill>
                <a:latin typeface="+mj-lt"/>
                <a:ea typeface="+mj-ea"/>
                <a:cs typeface="Arial" panose="020B0604020202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a:ln>
                  <a:noFill/>
                </a:ln>
                <a:effectLst/>
                <a:uLnTx/>
                <a:uFillTx/>
                <a:latin typeface="Grandview"/>
                <a:ea typeface="+mj-ea"/>
                <a:cs typeface="Arial" panose="020B0604020202020204" pitchFamily="34" charset="0"/>
              </a:rPr>
              <a:t>Greater Target Audience Reach</a:t>
            </a:r>
          </a:p>
        </p:txBody>
      </p:sp>
      <p:sp>
        <p:nvSpPr>
          <p:cNvPr id="35" name="Title 3">
            <a:extLst>
              <a:ext uri="{FF2B5EF4-FFF2-40B4-BE49-F238E27FC236}">
                <a16:creationId xmlns:a16="http://schemas.microsoft.com/office/drawing/2014/main" id="{EE369622-8719-316C-FB60-98D71C2F9FD7}"/>
              </a:ext>
            </a:extLst>
          </p:cNvPr>
          <p:cNvSpPr txBox="1">
            <a:spLocks/>
          </p:cNvSpPr>
          <p:nvPr/>
        </p:nvSpPr>
        <p:spPr>
          <a:xfrm>
            <a:off x="9512027" y="3825743"/>
            <a:ext cx="1995829" cy="729656"/>
          </a:xfrm>
          <a:prstGeom prst="rect">
            <a:avLst/>
          </a:prstGeom>
        </p:spPr>
        <p:txBody>
          <a:bodyPr vert="horz" lIns="0" tIns="0" rIns="0" bIns="0" rtlCol="0" anchor="t" anchorCtr="0">
            <a:noAutofit/>
          </a:bodyPr>
          <a:lstStyle>
            <a:lvl1pPr algn="l" defTabSz="914400" rtl="0" eaLnBrk="1" latinLnBrk="0" hangingPunct="1">
              <a:lnSpc>
                <a:spcPct val="80000"/>
              </a:lnSpc>
              <a:spcBef>
                <a:spcPct val="0"/>
              </a:spcBef>
              <a:buNone/>
              <a:defRPr sz="2800" b="1" kern="1200" cap="all" spc="-150" baseline="0">
                <a:solidFill>
                  <a:schemeClr val="tx1"/>
                </a:solidFill>
                <a:latin typeface="+mj-lt"/>
                <a:ea typeface="+mj-ea"/>
                <a:cs typeface="Arial" panose="020B0604020202020204" pitchFamily="34"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5400" b="0" i="0" u="none" strike="noStrike" kern="1200" cap="none" spc="0" normalizeH="0" baseline="0" noProof="0">
                <a:ln>
                  <a:noFill/>
                </a:ln>
                <a:effectLst/>
                <a:uLnTx/>
                <a:uFillTx/>
                <a:latin typeface="Grandview"/>
                <a:ea typeface="+mj-ea"/>
                <a:cs typeface="Arial" panose="020B0604020202020204" pitchFamily="34" charset="0"/>
              </a:rPr>
              <a:t>+55% </a:t>
            </a:r>
          </a:p>
        </p:txBody>
      </p:sp>
      <p:sp>
        <p:nvSpPr>
          <p:cNvPr id="36" name="Title 3">
            <a:extLst>
              <a:ext uri="{FF2B5EF4-FFF2-40B4-BE49-F238E27FC236}">
                <a16:creationId xmlns:a16="http://schemas.microsoft.com/office/drawing/2014/main" id="{0B174C77-E54F-854F-C9EF-7A887C639C9C}"/>
              </a:ext>
            </a:extLst>
          </p:cNvPr>
          <p:cNvSpPr txBox="1">
            <a:spLocks/>
          </p:cNvSpPr>
          <p:nvPr/>
        </p:nvSpPr>
        <p:spPr>
          <a:xfrm>
            <a:off x="6779940" y="5251603"/>
            <a:ext cx="2473223" cy="461248"/>
          </a:xfrm>
          <a:prstGeom prst="rect">
            <a:avLst/>
          </a:prstGeom>
        </p:spPr>
        <p:txBody>
          <a:bodyPr vert="horz" lIns="0" tIns="0" rIns="0" bIns="0" rtlCol="0" anchor="ctr" anchorCtr="0">
            <a:noAutofit/>
          </a:bodyPr>
          <a:lstStyle>
            <a:lvl1pPr algn="l" defTabSz="914400" rtl="0" eaLnBrk="1" latinLnBrk="0" hangingPunct="1">
              <a:lnSpc>
                <a:spcPct val="80000"/>
              </a:lnSpc>
              <a:spcBef>
                <a:spcPct val="0"/>
              </a:spcBef>
              <a:buNone/>
              <a:defRPr sz="2800" b="1" kern="1200" cap="all" spc="-150" baseline="0">
                <a:solidFill>
                  <a:schemeClr val="tx1"/>
                </a:solidFill>
                <a:latin typeface="+mj-lt"/>
                <a:ea typeface="+mj-ea"/>
                <a:cs typeface="Arial" panose="020B0604020202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a:ln>
                  <a:noFill/>
                </a:ln>
                <a:effectLst/>
                <a:uLnTx/>
                <a:uFillTx/>
                <a:latin typeface="Grandview"/>
                <a:ea typeface="+mj-ea"/>
                <a:cs typeface="Arial" panose="020B0604020202020204" pitchFamily="34" charset="0"/>
              </a:rPr>
              <a:t>Better Cost Efficiency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a:ln>
                  <a:noFill/>
                </a:ln>
                <a:effectLst/>
                <a:uLnTx/>
                <a:uFillTx/>
                <a:latin typeface="Grandview"/>
                <a:ea typeface="+mj-ea"/>
                <a:cs typeface="Arial" panose="020B0604020202020204" pitchFamily="34" charset="0"/>
              </a:rPr>
              <a:t>&amp; Lower CPM</a:t>
            </a:r>
          </a:p>
        </p:txBody>
      </p:sp>
      <p:sp>
        <p:nvSpPr>
          <p:cNvPr id="37" name="Title 3">
            <a:extLst>
              <a:ext uri="{FF2B5EF4-FFF2-40B4-BE49-F238E27FC236}">
                <a16:creationId xmlns:a16="http://schemas.microsoft.com/office/drawing/2014/main" id="{A8A9CA2E-58D8-2012-C645-24355B33AB09}"/>
              </a:ext>
            </a:extLst>
          </p:cNvPr>
          <p:cNvSpPr txBox="1">
            <a:spLocks/>
          </p:cNvSpPr>
          <p:nvPr/>
        </p:nvSpPr>
        <p:spPr>
          <a:xfrm>
            <a:off x="9512027" y="5239351"/>
            <a:ext cx="1995829" cy="706558"/>
          </a:xfrm>
          <a:prstGeom prst="rect">
            <a:avLst/>
          </a:prstGeom>
        </p:spPr>
        <p:txBody>
          <a:bodyPr vert="horz" lIns="0" tIns="0" rIns="0" bIns="0" rtlCol="0" anchor="t" anchorCtr="0">
            <a:noAutofit/>
          </a:bodyPr>
          <a:lstStyle>
            <a:lvl1pPr algn="l" defTabSz="914400" rtl="0" eaLnBrk="1" latinLnBrk="0" hangingPunct="1">
              <a:lnSpc>
                <a:spcPct val="80000"/>
              </a:lnSpc>
              <a:spcBef>
                <a:spcPct val="0"/>
              </a:spcBef>
              <a:buNone/>
              <a:defRPr sz="2800" b="1" kern="1200" cap="all" spc="-150" baseline="0">
                <a:solidFill>
                  <a:schemeClr val="tx1"/>
                </a:solidFill>
                <a:latin typeface="+mj-lt"/>
                <a:ea typeface="+mj-ea"/>
                <a:cs typeface="Arial" panose="020B0604020202020204" pitchFamily="34"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5400" b="0" i="0" u="none" strike="noStrike" kern="1200" cap="none" spc="0" normalizeH="0" baseline="0" noProof="0">
                <a:ln>
                  <a:noFill/>
                </a:ln>
                <a:effectLst/>
                <a:uLnTx/>
                <a:uFillTx/>
                <a:latin typeface="Grandview"/>
                <a:ea typeface="+mj-ea"/>
                <a:cs typeface="Arial" panose="020B0604020202020204" pitchFamily="34" charset="0"/>
              </a:rPr>
              <a:t>-20% </a:t>
            </a:r>
          </a:p>
        </p:txBody>
      </p:sp>
      <p:pic>
        <p:nvPicPr>
          <p:cNvPr id="38" name="Graphic 37" descr="Checkmark with solid fill">
            <a:extLst>
              <a:ext uri="{FF2B5EF4-FFF2-40B4-BE49-F238E27FC236}">
                <a16:creationId xmlns:a16="http://schemas.microsoft.com/office/drawing/2014/main" id="{C9E7B24F-6808-8429-2C90-14341786FD90}"/>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996371" y="1122218"/>
            <a:ext cx="469232" cy="469232"/>
          </a:xfrm>
          <a:prstGeom prst="rect">
            <a:avLst/>
          </a:prstGeom>
        </p:spPr>
      </p:pic>
      <p:pic>
        <p:nvPicPr>
          <p:cNvPr id="39" name="Graphic 38" descr="Checkmark with solid fill">
            <a:extLst>
              <a:ext uri="{FF2B5EF4-FFF2-40B4-BE49-F238E27FC236}">
                <a16:creationId xmlns:a16="http://schemas.microsoft.com/office/drawing/2014/main" id="{7B36B76E-5CB4-0674-C1F7-8BE5FE441EF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996371" y="2508106"/>
            <a:ext cx="469232" cy="469232"/>
          </a:xfrm>
          <a:prstGeom prst="rect">
            <a:avLst/>
          </a:prstGeom>
        </p:spPr>
      </p:pic>
      <p:pic>
        <p:nvPicPr>
          <p:cNvPr id="40" name="Graphic 39" descr="Checkmark with solid fill">
            <a:extLst>
              <a:ext uri="{FF2B5EF4-FFF2-40B4-BE49-F238E27FC236}">
                <a16:creationId xmlns:a16="http://schemas.microsoft.com/office/drawing/2014/main" id="{05826C08-1FDB-B8D8-35A9-D39B42ACA77F}"/>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996371" y="3822556"/>
            <a:ext cx="469232" cy="469232"/>
          </a:xfrm>
          <a:prstGeom prst="rect">
            <a:avLst/>
          </a:prstGeom>
        </p:spPr>
      </p:pic>
      <p:pic>
        <p:nvPicPr>
          <p:cNvPr id="41" name="Graphic 40" descr="Checkmark with solid fill">
            <a:extLst>
              <a:ext uri="{FF2B5EF4-FFF2-40B4-BE49-F238E27FC236}">
                <a16:creationId xmlns:a16="http://schemas.microsoft.com/office/drawing/2014/main" id="{03DFC9A5-DE9E-6682-4733-275C66E537D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996371" y="5237018"/>
            <a:ext cx="469232" cy="469232"/>
          </a:xfrm>
          <a:prstGeom prst="rect">
            <a:avLst/>
          </a:prstGeom>
        </p:spPr>
      </p:pic>
      <p:sp>
        <p:nvSpPr>
          <p:cNvPr id="42" name="Footer Placeholder 4">
            <a:extLst>
              <a:ext uri="{FF2B5EF4-FFF2-40B4-BE49-F238E27FC236}">
                <a16:creationId xmlns:a16="http://schemas.microsoft.com/office/drawing/2014/main" id="{DC7A8ADB-667D-5FB5-90A2-9B7F82AA3EDD}"/>
              </a:ext>
            </a:extLst>
          </p:cNvPr>
          <p:cNvSpPr txBox="1">
            <a:spLocks/>
          </p:cNvSpPr>
          <p:nvPr/>
        </p:nvSpPr>
        <p:spPr>
          <a:xfrm>
            <a:off x="723900" y="6488884"/>
            <a:ext cx="9469464" cy="228600"/>
          </a:xfrm>
          <a:prstGeom prst="rect">
            <a:avLst/>
          </a:prstGeom>
        </p:spPr>
        <p:txBody>
          <a:bodyPr vert="horz" lIns="0" tIns="0" rIns="0" bIns="0" rtlCol="0" anchor="b" anchorCtr="0"/>
          <a:lstStyle>
            <a:defPPr>
              <a:defRPr lang="en-US"/>
            </a:defPPr>
            <a:lvl1pPr marL="0" algn="r" defTabSz="914400" rtl="0" eaLnBrk="1" latinLnBrk="0" hangingPunct="1">
              <a:defRPr sz="7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i="1">
                <a:solidFill>
                  <a:schemeClr val="tx2"/>
                </a:solidFill>
                <a:latin typeface="Grandview"/>
              </a:rPr>
              <a:t>Source: </a:t>
            </a:r>
            <a:r>
              <a:rPr lang="en-US" i="1">
                <a:solidFill>
                  <a:srgbClr val="444444"/>
                </a:solidFill>
                <a:latin typeface="Grandview"/>
              </a:rPr>
              <a:t>AdSmart advanced audience campaign performance vs. standard demo campaign performance; B2B category average 2022-2023 YTD</a:t>
            </a:r>
            <a:endParaRPr lang="en-US" i="1">
              <a:solidFill>
                <a:schemeClr val="tx2"/>
              </a:solidFill>
              <a:latin typeface="Grandview"/>
            </a:endParaRPr>
          </a:p>
        </p:txBody>
      </p:sp>
    </p:spTree>
    <p:extLst>
      <p:ext uri="{BB962C8B-B14F-4D97-AF65-F5344CB8AC3E}">
        <p14:creationId xmlns:p14="http://schemas.microsoft.com/office/powerpoint/2010/main" val="4232713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812296-EF9A-B4FF-D3D1-09404FEBC4F0}"/>
            </a:ext>
          </a:extLst>
        </p:cNvPr>
        <p:cNvGrpSpPr/>
        <p:nvPr/>
      </p:nvGrpSpPr>
      <p:grpSpPr>
        <a:xfrm>
          <a:off x="0" y="0"/>
          <a:ext cx="0" cy="0"/>
          <a:chOff x="0" y="0"/>
          <a:chExt cx="0" cy="0"/>
        </a:xfrm>
      </p:grpSpPr>
      <p:sp>
        <p:nvSpPr>
          <p:cNvPr id="5" name="Rounded Rectangle 4">
            <a:extLst>
              <a:ext uri="{FF2B5EF4-FFF2-40B4-BE49-F238E27FC236}">
                <a16:creationId xmlns:a16="http://schemas.microsoft.com/office/drawing/2014/main" id="{659AE284-3657-B0B4-204D-4AB40E50EDF3}"/>
              </a:ext>
            </a:extLst>
          </p:cNvPr>
          <p:cNvSpPr/>
          <p:nvPr/>
        </p:nvSpPr>
        <p:spPr>
          <a:xfrm>
            <a:off x="4559871" y="456294"/>
            <a:ext cx="3312605" cy="2865212"/>
          </a:xfrm>
          <a:prstGeom prst="roundRect">
            <a:avLst>
              <a:gd name="adj" fmla="val 4774"/>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Grandview"/>
              <a:ea typeface="+mn-ea"/>
              <a:cs typeface="+mn-cs"/>
            </a:endParaRPr>
          </a:p>
        </p:txBody>
      </p:sp>
      <p:sp>
        <p:nvSpPr>
          <p:cNvPr id="20" name="Rounded Rectangle 19">
            <a:extLst>
              <a:ext uri="{FF2B5EF4-FFF2-40B4-BE49-F238E27FC236}">
                <a16:creationId xmlns:a16="http://schemas.microsoft.com/office/drawing/2014/main" id="{0A4BBA07-4656-7520-DB1C-19A03E4DBAC9}"/>
              </a:ext>
            </a:extLst>
          </p:cNvPr>
          <p:cNvSpPr/>
          <p:nvPr/>
        </p:nvSpPr>
        <p:spPr>
          <a:xfrm>
            <a:off x="8045823" y="456294"/>
            <a:ext cx="3312605" cy="2865212"/>
          </a:xfrm>
          <a:prstGeom prst="roundRect">
            <a:avLst>
              <a:gd name="adj" fmla="val 4774"/>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Grandview" panose="020B0502040204020203" pitchFamily="34" charset="0"/>
              <a:ea typeface="+mn-ea"/>
              <a:cs typeface="+mn-cs"/>
            </a:endParaRPr>
          </a:p>
        </p:txBody>
      </p:sp>
      <p:sp>
        <p:nvSpPr>
          <p:cNvPr id="26" name="Rounded Rectangle 25">
            <a:extLst>
              <a:ext uri="{FF2B5EF4-FFF2-40B4-BE49-F238E27FC236}">
                <a16:creationId xmlns:a16="http://schemas.microsoft.com/office/drawing/2014/main" id="{E2CDF9F7-D0C5-53AB-DB8A-FB052386D023}"/>
              </a:ext>
            </a:extLst>
          </p:cNvPr>
          <p:cNvSpPr/>
          <p:nvPr/>
        </p:nvSpPr>
        <p:spPr>
          <a:xfrm>
            <a:off x="4559871" y="3535588"/>
            <a:ext cx="3312605" cy="2865212"/>
          </a:xfrm>
          <a:prstGeom prst="roundRect">
            <a:avLst>
              <a:gd name="adj" fmla="val 4774"/>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a:ln>
                  <a:noFill/>
                </a:ln>
                <a:solidFill>
                  <a:srgbClr val="32AEE6"/>
                </a:solidFill>
                <a:effectLst/>
                <a:uLnTx/>
                <a:uFillTx/>
                <a:latin typeface="Grandview" panose="020B0502040204020203" pitchFamily="34" charset="0"/>
                <a:ea typeface="+mn-ea"/>
                <a:cs typeface="+mn-cs"/>
              </a:rPr>
            </a:br>
            <a:endParaRPr kumimoji="0" lang="en-US" sz="1200" b="0" i="1" u="none" strike="noStrike" kern="1200" cap="none" spc="0" normalizeH="0" baseline="0" noProof="0">
              <a:ln>
                <a:noFill/>
              </a:ln>
              <a:solidFill>
                <a:srgbClr val="000000"/>
              </a:solidFill>
              <a:effectLst/>
              <a:uLnTx/>
              <a:uFillTx/>
              <a:latin typeface="Grandview" panose="020B0502040204020203" pitchFamily="34" charset="0"/>
              <a:ea typeface="+mn-ea"/>
              <a:cs typeface="+mn-cs"/>
            </a:endParaRPr>
          </a:p>
        </p:txBody>
      </p:sp>
      <p:sp>
        <p:nvSpPr>
          <p:cNvPr id="27" name="Rounded Rectangle 26">
            <a:extLst>
              <a:ext uri="{FF2B5EF4-FFF2-40B4-BE49-F238E27FC236}">
                <a16:creationId xmlns:a16="http://schemas.microsoft.com/office/drawing/2014/main" id="{0F3D0A25-0EED-50C3-D588-241550392DCC}"/>
              </a:ext>
            </a:extLst>
          </p:cNvPr>
          <p:cNvSpPr/>
          <p:nvPr/>
        </p:nvSpPr>
        <p:spPr>
          <a:xfrm>
            <a:off x="8045823" y="3535588"/>
            <a:ext cx="3312605" cy="2865212"/>
          </a:xfrm>
          <a:prstGeom prst="roundRect">
            <a:avLst>
              <a:gd name="adj" fmla="val 4774"/>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1" u="none" strike="noStrike" kern="1200" cap="none" spc="0" normalizeH="0" baseline="30000" noProof="0">
              <a:ln>
                <a:noFill/>
              </a:ln>
              <a:solidFill>
                <a:srgbClr val="000000"/>
              </a:solidFill>
              <a:effectLst/>
              <a:uLnTx/>
              <a:uFillTx/>
              <a:latin typeface="Grandview" panose="020B0502040204020203" pitchFamily="34" charset="0"/>
              <a:ea typeface="+mn-ea"/>
              <a:cs typeface="+mn-cs"/>
            </a:endParaRPr>
          </a:p>
        </p:txBody>
      </p:sp>
      <p:sp>
        <p:nvSpPr>
          <p:cNvPr id="8" name="Rounded Rectangle 7">
            <a:extLst>
              <a:ext uri="{FF2B5EF4-FFF2-40B4-BE49-F238E27FC236}">
                <a16:creationId xmlns:a16="http://schemas.microsoft.com/office/drawing/2014/main" id="{69AD863B-A733-7CBF-DDBF-1C40C29DE19A}"/>
              </a:ext>
            </a:extLst>
          </p:cNvPr>
          <p:cNvSpPr/>
          <p:nvPr/>
        </p:nvSpPr>
        <p:spPr>
          <a:xfrm>
            <a:off x="838200" y="457200"/>
            <a:ext cx="3548324" cy="5943600"/>
          </a:xfrm>
          <a:prstGeom prst="roundRect">
            <a:avLst>
              <a:gd name="adj" fmla="val 3931"/>
            </a:avLst>
          </a:prstGeom>
          <a:gradFill>
            <a:gsLst>
              <a:gs pos="86000">
                <a:srgbClr val="0A05CE"/>
              </a:gs>
              <a:gs pos="0">
                <a:srgbClr val="4C7FDE"/>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45720" rIns="274320" bIns="4572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sz="2800" b="1" i="0" u="none" strike="noStrike" kern="1200" cap="none" spc="-100" normalizeH="0" baseline="0" noProof="0">
              <a:ln>
                <a:noFill/>
              </a:ln>
              <a:solidFill>
                <a:srgbClr val="FFFFFF"/>
              </a:solidFill>
              <a:effectLst/>
              <a:uLnTx/>
              <a:uFillTx/>
              <a:latin typeface="Grandview"/>
              <a:ea typeface="+mn-ea"/>
              <a:cs typeface="+mn-cs"/>
            </a:endParaRPr>
          </a:p>
        </p:txBody>
      </p:sp>
      <p:sp>
        <p:nvSpPr>
          <p:cNvPr id="6" name="Slide Number Placeholder 5">
            <a:extLst>
              <a:ext uri="{FF2B5EF4-FFF2-40B4-BE49-F238E27FC236}">
                <a16:creationId xmlns:a16="http://schemas.microsoft.com/office/drawing/2014/main" id="{5972F614-6840-58DF-21EF-9CD7CF0AB1D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F4C2C2-D810-4C4F-B43D-1CC8DBDFC0E5}" type="slidenum">
              <a:rPr kumimoji="0" lang="en-US" sz="700" b="0" i="0" u="none" strike="noStrike" kern="1200" cap="none" spc="0" normalizeH="0" baseline="0" noProof="0" smtClean="0">
                <a:ln>
                  <a:noFill/>
                </a:ln>
                <a:solidFill>
                  <a:srgbClr val="000000"/>
                </a:solidFill>
                <a:effectLst/>
                <a:uLnTx/>
                <a:uFillTx/>
                <a:latin typeface="Grandview"/>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700" b="0" i="0" u="none" strike="noStrike" kern="1200" cap="none" spc="0" normalizeH="0" baseline="0" noProof="0">
              <a:ln>
                <a:noFill/>
              </a:ln>
              <a:solidFill>
                <a:srgbClr val="000000"/>
              </a:solidFill>
              <a:effectLst/>
              <a:uLnTx/>
              <a:uFillTx/>
              <a:latin typeface="Grandview"/>
              <a:ea typeface="+mn-ea"/>
              <a:cs typeface="+mn-cs"/>
            </a:endParaRPr>
          </a:p>
        </p:txBody>
      </p:sp>
      <p:pic>
        <p:nvPicPr>
          <p:cNvPr id="13" name="Graphic 12" descr="Sport balls outline">
            <a:extLst>
              <a:ext uri="{FF2B5EF4-FFF2-40B4-BE49-F238E27FC236}">
                <a16:creationId xmlns:a16="http://schemas.microsoft.com/office/drawing/2014/main" id="{AA1BC2A2-ACDA-FA03-6276-5C4BEB0AE246}"/>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30365" y="548601"/>
            <a:ext cx="603483" cy="603483"/>
          </a:xfrm>
          <a:prstGeom prst="rect">
            <a:avLst/>
          </a:prstGeom>
        </p:spPr>
      </p:pic>
      <p:sp>
        <p:nvSpPr>
          <p:cNvPr id="17" name="TextBox 16">
            <a:extLst>
              <a:ext uri="{FF2B5EF4-FFF2-40B4-BE49-F238E27FC236}">
                <a16:creationId xmlns:a16="http://schemas.microsoft.com/office/drawing/2014/main" id="{5F46D8A9-DAE5-4287-8DF3-5092F9E36288}"/>
              </a:ext>
            </a:extLst>
          </p:cNvPr>
          <p:cNvSpPr txBox="1"/>
          <p:nvPr/>
        </p:nvSpPr>
        <p:spPr>
          <a:xfrm>
            <a:off x="8213109" y="2282749"/>
            <a:ext cx="287903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a:solidFill>
                  <a:srgbClr val="000000"/>
                </a:solidFill>
                <a:latin typeface="Grandview" panose="020B0502040204020203" pitchFamily="34" charset="0"/>
              </a:rPr>
              <a:t>Linear &amp; streaming sports</a:t>
            </a:r>
            <a:r>
              <a:rPr kumimoji="0" lang="en-US" sz="1200" b="0" i="1" u="none" strike="noStrike" kern="1200" cap="none" spc="0" normalizeH="0" baseline="0" noProof="0">
                <a:ln>
                  <a:noFill/>
                </a:ln>
                <a:solidFill>
                  <a:srgbClr val="000000"/>
                </a:solidFill>
                <a:effectLst/>
                <a:uLnTx/>
                <a:uFillTx/>
                <a:latin typeface="Grandview" panose="020B0502040204020203" pitchFamily="34" charset="0"/>
                <a:ea typeface="+mn-ea"/>
                <a:cs typeface="+mn-cs"/>
              </a:rPr>
              <a:t> spend grew +7% vs. STLY</a:t>
            </a:r>
            <a:r>
              <a:rPr lang="en-US" sz="1200" i="1">
                <a:solidFill>
                  <a:srgbClr val="000000"/>
                </a:solidFill>
                <a:latin typeface="Grandview" panose="020B0502040204020203" pitchFamily="34" charset="0"/>
              </a:rPr>
              <a:t>, accounting for 34% of total spend</a:t>
            </a:r>
            <a:endParaRPr kumimoji="0" lang="en-US" sz="1200" b="0" i="1" u="none" strike="noStrike" kern="1200" cap="none" spc="0" normalizeH="0" baseline="0" noProof="0">
              <a:ln>
                <a:noFill/>
              </a:ln>
              <a:solidFill>
                <a:srgbClr val="000000"/>
              </a:solidFill>
              <a:effectLst/>
              <a:uLnTx/>
              <a:uFillTx/>
              <a:latin typeface="Grandview" panose="020B0502040204020203" pitchFamily="34" charset="0"/>
              <a:ea typeface="+mn-ea"/>
              <a:cs typeface="+mn-cs"/>
            </a:endParaRPr>
          </a:p>
        </p:txBody>
      </p:sp>
      <p:sp>
        <p:nvSpPr>
          <p:cNvPr id="21" name="TextBox 20">
            <a:extLst>
              <a:ext uri="{FF2B5EF4-FFF2-40B4-BE49-F238E27FC236}">
                <a16:creationId xmlns:a16="http://schemas.microsoft.com/office/drawing/2014/main" id="{3AC7981B-33BE-84E0-B93B-26122F8BE019}"/>
              </a:ext>
            </a:extLst>
          </p:cNvPr>
          <p:cNvSpPr txBox="1"/>
          <p:nvPr/>
        </p:nvSpPr>
        <p:spPr>
          <a:xfrm>
            <a:off x="4728072" y="1056030"/>
            <a:ext cx="2789093" cy="135421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A05CE"/>
                </a:solidFill>
                <a:latin typeface="Grandview"/>
              </a:rPr>
              <a:t>Broadcast Entertainment</a:t>
            </a:r>
            <a:endParaRPr kumimoji="0" lang="en-US" sz="1800" b="0" i="0" u="none" strike="noStrike" kern="1200" cap="none" spc="0" normalizeH="0" baseline="0" noProof="0">
              <a:ln>
                <a:noFill/>
              </a:ln>
              <a:solidFill>
                <a:srgbClr val="FFFFFF"/>
              </a:solidFill>
              <a:effectLst/>
              <a:uLnTx/>
              <a:uFillTx/>
              <a:latin typeface="Grandview"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rgbClr val="000000"/>
                </a:solidFill>
                <a:latin typeface="Grandview" panose="020B0502040204020203" pitchFamily="34" charset="0"/>
              </a:rPr>
              <a:t>grew </a:t>
            </a:r>
            <a:r>
              <a:rPr kumimoji="0" lang="en-US" sz="1600" b="0" i="0" u="none" strike="noStrike" kern="1200" cap="none" spc="0" normalizeH="0" baseline="0" noProof="0">
                <a:ln>
                  <a:noFill/>
                </a:ln>
                <a:solidFill>
                  <a:srgbClr val="000000"/>
                </a:solidFill>
                <a:effectLst/>
                <a:uLnTx/>
                <a:uFillTx/>
                <a:latin typeface="Grandview" panose="020B0502040204020203" pitchFamily="34" charset="0"/>
                <a:ea typeface="+mn-ea"/>
                <a:cs typeface="+mn-cs"/>
              </a:rPr>
              <a:t>as a key </a:t>
            </a:r>
            <a:r>
              <a:rPr lang="en-US" sz="1600">
                <a:solidFill>
                  <a:srgbClr val="000000"/>
                </a:solidFill>
                <a:latin typeface="Grandview" panose="020B0502040204020203" pitchFamily="34" charset="0"/>
              </a:rPr>
              <a:t>vehicle for </a:t>
            </a:r>
            <a:r>
              <a:rPr kumimoji="0" lang="en-US" sz="1600" b="0" i="0" u="none" strike="noStrike" kern="1200" cap="none" spc="0" normalizeH="0" baseline="0" noProof="0">
                <a:ln>
                  <a:noFill/>
                </a:ln>
                <a:solidFill>
                  <a:srgbClr val="000000"/>
                </a:solidFill>
                <a:effectLst/>
                <a:uLnTx/>
                <a:uFillTx/>
                <a:latin typeface="Grandview" panose="020B0502040204020203" pitchFamily="34" charset="0"/>
                <a:ea typeface="+mn-ea"/>
                <a:cs typeface="+mn-cs"/>
              </a:rPr>
              <a:t>mass reach as brands activate messaging across Prime &amp; Late Night </a:t>
            </a:r>
            <a:endParaRPr kumimoji="0" lang="en-US" sz="1600" b="1" i="0" u="none" strike="noStrike" kern="1200" cap="none" spc="0" normalizeH="0" baseline="0" noProof="0">
              <a:ln>
                <a:noFill/>
              </a:ln>
              <a:solidFill>
                <a:srgbClr val="000000"/>
              </a:solidFill>
              <a:effectLst/>
              <a:uLnTx/>
              <a:uFillTx/>
              <a:latin typeface="Grandview"/>
              <a:ea typeface="+mn-ea"/>
              <a:cs typeface="+mn-cs"/>
            </a:endParaRPr>
          </a:p>
        </p:txBody>
      </p:sp>
      <p:sp>
        <p:nvSpPr>
          <p:cNvPr id="23" name="TextBox 22">
            <a:extLst>
              <a:ext uri="{FF2B5EF4-FFF2-40B4-BE49-F238E27FC236}">
                <a16:creationId xmlns:a16="http://schemas.microsoft.com/office/drawing/2014/main" id="{8B4FD206-B82A-A29B-F5C2-D9BD7823327A}"/>
              </a:ext>
            </a:extLst>
          </p:cNvPr>
          <p:cNvSpPr txBox="1"/>
          <p:nvPr/>
        </p:nvSpPr>
        <p:spPr>
          <a:xfrm>
            <a:off x="8253518" y="3989812"/>
            <a:ext cx="2923132" cy="154914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solidFill>
                  <a:srgbClr val="0A05CE"/>
                </a:solidFill>
                <a:latin typeface="Grandview" panose="020B0502040204020203" pitchFamily="34" charset="0"/>
              </a:rPr>
              <a:t>News</a:t>
            </a:r>
            <a:endParaRPr kumimoji="0" lang="en-US" sz="2000" b="0" i="0" u="none" strike="noStrike" kern="1200" cap="none" spc="0" normalizeH="0" baseline="0" noProof="0">
              <a:ln>
                <a:noFill/>
              </a:ln>
              <a:solidFill>
                <a:srgbClr val="0A05CE"/>
              </a:solidFill>
              <a:effectLst/>
              <a:uLnTx/>
              <a:uFillTx/>
              <a:latin typeface="Grandview"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rgbClr val="000000"/>
                </a:solidFill>
                <a:latin typeface="Grandview" panose="020B0502040204020203" pitchFamily="34" charset="0"/>
              </a:rPr>
              <a:t>remains</a:t>
            </a:r>
            <a:r>
              <a:rPr kumimoji="0" lang="en-US" sz="1600" b="0" i="0" u="none" strike="noStrike" kern="1200" cap="none" spc="0" normalizeH="0" baseline="0" noProof="0">
                <a:ln>
                  <a:noFill/>
                </a:ln>
                <a:solidFill>
                  <a:srgbClr val="000000"/>
                </a:solidFill>
                <a:effectLst/>
                <a:uLnTx/>
                <a:uFillTx/>
                <a:latin typeface="Grandview" panose="020B0502040204020203" pitchFamily="34" charset="0"/>
                <a:ea typeface="+mn-ea"/>
                <a:cs typeface="+mn-cs"/>
              </a:rPr>
              <a:t> a resilient &amp; effective channel for endemic &amp; business news contextual marketing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1" u="none" strike="noStrike" kern="1200" cap="none" spc="0" normalizeH="0" baseline="30000" noProof="0">
              <a:ln>
                <a:noFill/>
              </a:ln>
              <a:solidFill>
                <a:srgbClr val="000000"/>
              </a:solidFill>
              <a:effectLst/>
              <a:uLnTx/>
              <a:uFillTx/>
              <a:latin typeface="Grandview" panose="020B0502040204020203" pitchFamily="34" charset="0"/>
              <a:ea typeface="+mn-ea"/>
              <a:cs typeface="+mn-cs"/>
            </a:endParaRPr>
          </a:p>
        </p:txBody>
      </p:sp>
      <p:sp>
        <p:nvSpPr>
          <p:cNvPr id="25" name="TextBox 24">
            <a:extLst>
              <a:ext uri="{FF2B5EF4-FFF2-40B4-BE49-F238E27FC236}">
                <a16:creationId xmlns:a16="http://schemas.microsoft.com/office/drawing/2014/main" id="{BEE17F24-9078-F0B3-186D-EFF9D6716B63}"/>
              </a:ext>
            </a:extLst>
          </p:cNvPr>
          <p:cNvSpPr txBox="1"/>
          <p:nvPr/>
        </p:nvSpPr>
        <p:spPr>
          <a:xfrm>
            <a:off x="4728070" y="3947682"/>
            <a:ext cx="3009831" cy="169277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A05CE"/>
                </a:solidFill>
                <a:effectLst/>
                <a:uLnTx/>
                <a:uFillTx/>
                <a:latin typeface="Grandview" panose="020B0502040204020203" pitchFamily="34" charset="0"/>
                <a:ea typeface="+mn-ea"/>
                <a:cs typeface="+mn-cs"/>
              </a:rPr>
              <a:t>Programmatic Streaming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rgbClr val="000000"/>
                </a:solidFill>
                <a:latin typeface="Grandview" panose="020B0502040204020203" pitchFamily="34" charset="0"/>
              </a:rPr>
              <a:t>spend grew 2x as brands utilize flexible &amp; efficient channels to reach CTV audiences</a:t>
            </a:r>
            <a:endParaRPr kumimoji="0" lang="en-US" sz="1600" b="0" i="0" u="none" strike="noStrike" kern="1200" cap="none" spc="0" normalizeH="0" baseline="0" noProof="0">
              <a:ln>
                <a:noFill/>
              </a:ln>
              <a:solidFill>
                <a:srgbClr val="000000"/>
              </a:solidFill>
              <a:effectLst/>
              <a:uLnTx/>
              <a:uFillTx/>
              <a:latin typeface="Grandview" panose="020B0502040204020203" pitchFamily="34" charset="0"/>
              <a:ea typeface="+mn-ea"/>
              <a:cs typeface="+mn-cs"/>
            </a:endParaRPr>
          </a:p>
        </p:txBody>
      </p:sp>
      <p:sp>
        <p:nvSpPr>
          <p:cNvPr id="30" name="TextBox 29">
            <a:extLst>
              <a:ext uri="{FF2B5EF4-FFF2-40B4-BE49-F238E27FC236}">
                <a16:creationId xmlns:a16="http://schemas.microsoft.com/office/drawing/2014/main" id="{56CAA64B-20AF-9E9E-0A11-DDE10995EE32}"/>
              </a:ext>
            </a:extLst>
          </p:cNvPr>
          <p:cNvSpPr txBox="1"/>
          <p:nvPr/>
        </p:nvSpPr>
        <p:spPr>
          <a:xfrm>
            <a:off x="8213110" y="1056030"/>
            <a:ext cx="2879031"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A05CE"/>
                </a:solidFill>
                <a:effectLst/>
                <a:uLnTx/>
                <a:uFillTx/>
                <a:latin typeface="Grandview" panose="020B0502040204020203" pitchFamily="34" charset="0"/>
                <a:ea typeface="+mn-ea"/>
                <a:cs typeface="+mn-cs"/>
              </a:rPr>
              <a:t>Cross-Platform Sports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rgbClr val="000000"/>
                </a:solidFill>
                <a:latin typeface="Grandview" panose="020B0502040204020203" pitchFamily="34" charset="0"/>
              </a:rPr>
              <a:t>investment</a:t>
            </a:r>
            <a:r>
              <a:rPr kumimoji="0" lang="en-US" sz="1600" b="0" i="0" u="none" strike="noStrike" kern="1200" cap="none" spc="0" normalizeH="0" baseline="0" noProof="0">
                <a:ln>
                  <a:noFill/>
                </a:ln>
                <a:solidFill>
                  <a:srgbClr val="000000"/>
                </a:solidFill>
                <a:effectLst/>
                <a:uLnTx/>
                <a:uFillTx/>
                <a:latin typeface="Grandview" panose="020B0502040204020203" pitchFamily="34" charset="0"/>
                <a:ea typeface="+mn-ea"/>
                <a:cs typeface="+mn-cs"/>
              </a:rPr>
              <a:t> grew as advertisers leverage the fan-favorite genre across CTV </a:t>
            </a:r>
          </a:p>
        </p:txBody>
      </p:sp>
      <p:sp>
        <p:nvSpPr>
          <p:cNvPr id="3" name="TextBox 2">
            <a:extLst>
              <a:ext uri="{FF2B5EF4-FFF2-40B4-BE49-F238E27FC236}">
                <a16:creationId xmlns:a16="http://schemas.microsoft.com/office/drawing/2014/main" id="{AF138AE0-C86B-75C2-7113-5F1BBD54713F}"/>
              </a:ext>
            </a:extLst>
          </p:cNvPr>
          <p:cNvSpPr txBox="1"/>
          <p:nvPr/>
        </p:nvSpPr>
        <p:spPr>
          <a:xfrm>
            <a:off x="838200" y="6551712"/>
            <a:ext cx="3959020" cy="20005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700" b="0" i="1" u="none" strike="noStrike" cap="none" spc="0" normalizeH="0" baseline="0">
                <a:ln>
                  <a:noFill/>
                </a:ln>
                <a:effectLst/>
                <a:uLnTx/>
                <a:uFillTx/>
                <a:latin typeface="Aptos" panose="020B0004020202020204" pitchFamily="34" charset="0"/>
                <a:ea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a:ln>
                  <a:noFill/>
                </a:ln>
                <a:solidFill>
                  <a:srgbClr val="000000"/>
                </a:solidFill>
                <a:effectLst/>
                <a:uLnTx/>
                <a:uFillTx/>
                <a:latin typeface="Aptos" panose="020B0004020202020204" pitchFamily="34" charset="0"/>
                <a:cs typeface="Calibri" panose="020F0502020204030204" pitchFamily="34" charset="0"/>
              </a:rPr>
              <a:t>Source: Internal NBCU Spend</a:t>
            </a:r>
            <a:endParaRPr lang="en-US">
              <a:solidFill>
                <a:srgbClr val="000000"/>
              </a:solidFill>
            </a:endParaRPr>
          </a:p>
        </p:txBody>
      </p:sp>
      <p:sp>
        <p:nvSpPr>
          <p:cNvPr id="2" name="Title 38">
            <a:extLst>
              <a:ext uri="{FF2B5EF4-FFF2-40B4-BE49-F238E27FC236}">
                <a16:creationId xmlns:a16="http://schemas.microsoft.com/office/drawing/2014/main" id="{3C2BB2C7-BEB3-1AA7-732B-BAC0558CD157}"/>
              </a:ext>
            </a:extLst>
          </p:cNvPr>
          <p:cNvSpPr>
            <a:spLocks noGrp="1"/>
          </p:cNvSpPr>
          <p:nvPr>
            <p:ph type="title"/>
          </p:nvPr>
        </p:nvSpPr>
        <p:spPr>
          <a:xfrm>
            <a:off x="1290557" y="1184169"/>
            <a:ext cx="2836852" cy="685800"/>
          </a:xfrm>
        </p:spPr>
        <p:txBody>
          <a:bodyPr/>
          <a:lstStyle/>
          <a:p>
            <a:r>
              <a:rPr lang="en-US">
                <a:solidFill>
                  <a:schemeClr val="bg1"/>
                </a:solidFill>
              </a:rPr>
              <a:t>NBCU Tech </a:t>
            </a:r>
            <a:br>
              <a:rPr lang="en-US">
                <a:solidFill>
                  <a:schemeClr val="bg1"/>
                </a:solidFill>
              </a:rPr>
            </a:br>
            <a:r>
              <a:rPr lang="en-US">
                <a:solidFill>
                  <a:schemeClr val="bg1"/>
                </a:solidFill>
              </a:rPr>
              <a:t>B2B Spend </a:t>
            </a:r>
            <a:br>
              <a:rPr lang="en-US">
                <a:solidFill>
                  <a:schemeClr val="bg1"/>
                </a:solidFill>
              </a:rPr>
            </a:br>
            <a:r>
              <a:rPr lang="en-US" b="0">
                <a:solidFill>
                  <a:schemeClr val="accent2">
                    <a:lumMod val="20000"/>
                    <a:lumOff val="80000"/>
                  </a:schemeClr>
                </a:solidFill>
              </a:rPr>
              <a:t>1H’25 v. 1H’24</a:t>
            </a:r>
            <a:br>
              <a:rPr lang="en-US" b="0">
                <a:solidFill>
                  <a:schemeClr val="accent2">
                    <a:lumMod val="20000"/>
                    <a:lumOff val="80000"/>
                  </a:schemeClr>
                </a:solidFill>
              </a:rPr>
            </a:br>
            <a:endParaRPr lang="en-US" b="0">
              <a:solidFill>
                <a:schemeClr val="accent2">
                  <a:lumMod val="20000"/>
                  <a:lumOff val="80000"/>
                </a:schemeClr>
              </a:solidFill>
            </a:endParaRPr>
          </a:p>
        </p:txBody>
      </p:sp>
      <p:sp>
        <p:nvSpPr>
          <p:cNvPr id="4" name="TextBox 3">
            <a:extLst>
              <a:ext uri="{FF2B5EF4-FFF2-40B4-BE49-F238E27FC236}">
                <a16:creationId xmlns:a16="http://schemas.microsoft.com/office/drawing/2014/main" id="{E889141F-5417-C55B-97AF-22AD7BFD996C}"/>
              </a:ext>
            </a:extLst>
          </p:cNvPr>
          <p:cNvSpPr txBox="1"/>
          <p:nvPr/>
        </p:nvSpPr>
        <p:spPr>
          <a:xfrm>
            <a:off x="1242246" y="3092721"/>
            <a:ext cx="2933473" cy="2031325"/>
          </a:xfrm>
          <a:prstGeom prst="rect">
            <a:avLst/>
          </a:prstGeom>
          <a:noFill/>
        </p:spPr>
        <p:txBody>
          <a:bodyPr wrap="square">
            <a:spAutoFit/>
          </a:bodyPr>
          <a:lstStyle/>
          <a:p>
            <a:pPr marL="0" marR="0" lvl="0" indent="0" algn="l" defTabSz="914400" rtl="0" eaLnBrk="1" fontAlgn="auto" latinLnBrk="0" hangingPunct="1">
              <a:spcBef>
                <a:spcPts val="0"/>
              </a:spcBef>
              <a:spcAft>
                <a:spcPts val="0"/>
              </a:spcAft>
              <a:buClrTx/>
              <a:buSzTx/>
              <a:buFontTx/>
              <a:buNone/>
              <a:tabLst/>
              <a:defRPr/>
            </a:pPr>
            <a:r>
              <a:rPr lang="en-US">
                <a:solidFill>
                  <a:schemeClr val="accent2">
                    <a:lumMod val="20000"/>
                    <a:lumOff val="80000"/>
                  </a:schemeClr>
                </a:solidFill>
                <a:latin typeface="Grandview"/>
              </a:rPr>
              <a:t>The subcategory is not only growing spend, but diversifying spend across platforms &amp; genres to </a:t>
            </a:r>
            <a:r>
              <a:rPr kumimoji="0" lang="en-US" sz="1800" b="0" i="0" u="none" strike="noStrike" kern="1200" cap="none" spc="0" normalizeH="0" baseline="0" noProof="0">
                <a:ln>
                  <a:noFill/>
                </a:ln>
                <a:solidFill>
                  <a:schemeClr val="accent2">
                    <a:lumMod val="20000"/>
                    <a:lumOff val="80000"/>
                  </a:schemeClr>
                </a:solidFill>
                <a:effectLst/>
                <a:uLnTx/>
                <a:uFillTx/>
                <a:latin typeface="Grandview"/>
                <a:ea typeface="+mn-ea"/>
                <a:cs typeface="+mn-cs"/>
              </a:rPr>
              <a:t>reach audiences wherever they’re consuming content across our CTV ecosystem </a:t>
            </a:r>
          </a:p>
        </p:txBody>
      </p:sp>
      <p:pic>
        <p:nvPicPr>
          <p:cNvPr id="14" name="Graphic 13">
            <a:extLst>
              <a:ext uri="{FF2B5EF4-FFF2-40B4-BE49-F238E27FC236}">
                <a16:creationId xmlns:a16="http://schemas.microsoft.com/office/drawing/2014/main" id="{FB27F856-A024-5D49-2102-D017C110F0D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186724" y="5543106"/>
            <a:ext cx="945778" cy="945778"/>
          </a:xfrm>
          <a:prstGeom prst="rect">
            <a:avLst/>
          </a:prstGeom>
        </p:spPr>
      </p:pic>
      <p:sp>
        <p:nvSpPr>
          <p:cNvPr id="22" name="TextBox 21">
            <a:extLst>
              <a:ext uri="{FF2B5EF4-FFF2-40B4-BE49-F238E27FC236}">
                <a16:creationId xmlns:a16="http://schemas.microsoft.com/office/drawing/2014/main" id="{CA34ACE3-2FA0-D5C7-341E-92CFEBA612DC}"/>
              </a:ext>
            </a:extLst>
          </p:cNvPr>
          <p:cNvSpPr txBox="1"/>
          <p:nvPr/>
        </p:nvSpPr>
        <p:spPr>
          <a:xfrm>
            <a:off x="4728069" y="5593698"/>
            <a:ext cx="278909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000000"/>
                </a:solidFill>
                <a:effectLst/>
                <a:uLnTx/>
                <a:uFillTx/>
                <a:latin typeface="Grandview" panose="020B0502040204020203" pitchFamily="34" charset="0"/>
                <a:ea typeface="+mn-ea"/>
                <a:cs typeface="+mn-cs"/>
              </a:rPr>
              <a:t>Programmatic share of total spend grew 6pp vs. STLY</a:t>
            </a:r>
          </a:p>
        </p:txBody>
      </p:sp>
      <p:sp>
        <p:nvSpPr>
          <p:cNvPr id="24" name="TextBox 23">
            <a:extLst>
              <a:ext uri="{FF2B5EF4-FFF2-40B4-BE49-F238E27FC236}">
                <a16:creationId xmlns:a16="http://schemas.microsoft.com/office/drawing/2014/main" id="{A7FE8D8F-7969-A8F6-85F2-E788A86D7269}"/>
              </a:ext>
            </a:extLst>
          </p:cNvPr>
          <p:cNvSpPr txBox="1"/>
          <p:nvPr/>
        </p:nvSpPr>
        <p:spPr>
          <a:xfrm>
            <a:off x="4728070" y="2409450"/>
            <a:ext cx="316902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000000"/>
                </a:solidFill>
                <a:effectLst/>
                <a:uLnTx/>
                <a:uFillTx/>
                <a:latin typeface="Grandview" panose="020B0502040204020203" pitchFamily="34" charset="0"/>
                <a:ea typeface="+mn-ea"/>
                <a:cs typeface="+mn-cs"/>
              </a:rPr>
              <a:t>Broadcast Entertainment spend grew 3x vs. STLY </a:t>
            </a:r>
          </a:p>
        </p:txBody>
      </p:sp>
      <p:sp>
        <p:nvSpPr>
          <p:cNvPr id="10" name="TextBox 9">
            <a:extLst>
              <a:ext uri="{FF2B5EF4-FFF2-40B4-BE49-F238E27FC236}">
                <a16:creationId xmlns:a16="http://schemas.microsoft.com/office/drawing/2014/main" id="{2FD197AE-2A8C-ECBC-EF30-3E63C62D7BB6}"/>
              </a:ext>
            </a:extLst>
          </p:cNvPr>
          <p:cNvSpPr txBox="1"/>
          <p:nvPr/>
        </p:nvSpPr>
        <p:spPr>
          <a:xfrm>
            <a:off x="8253519" y="5346251"/>
            <a:ext cx="292313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000000"/>
                </a:solidFill>
                <a:effectLst/>
                <a:uLnTx/>
                <a:uFillTx/>
                <a:latin typeface="Grandview" panose="020B0502040204020203" pitchFamily="34" charset="0"/>
                <a:ea typeface="+mn-ea"/>
                <a:cs typeface="+mn-cs"/>
              </a:rPr>
              <a:t>News accounted for 20% of total spend, up 9pp vs. STLY</a:t>
            </a:r>
          </a:p>
        </p:txBody>
      </p:sp>
      <p:pic>
        <p:nvPicPr>
          <p:cNvPr id="12" name="Graphic 11" descr="Television outline">
            <a:extLst>
              <a:ext uri="{FF2B5EF4-FFF2-40B4-BE49-F238E27FC236}">
                <a16:creationId xmlns:a16="http://schemas.microsoft.com/office/drawing/2014/main" id="{B6131FA0-2FD4-12E5-5E67-FE75D1FDB85A}"/>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179063" y="516804"/>
            <a:ext cx="528277" cy="528277"/>
          </a:xfrm>
          <a:prstGeom prst="rect">
            <a:avLst/>
          </a:prstGeom>
        </p:spPr>
      </p:pic>
      <p:grpSp>
        <p:nvGrpSpPr>
          <p:cNvPr id="28" name="Group 27">
            <a:extLst>
              <a:ext uri="{FF2B5EF4-FFF2-40B4-BE49-F238E27FC236}">
                <a16:creationId xmlns:a16="http://schemas.microsoft.com/office/drawing/2014/main" id="{A017AB1C-CA52-1DDE-ACED-74BEE4037EFF}"/>
              </a:ext>
            </a:extLst>
          </p:cNvPr>
          <p:cNvGrpSpPr/>
          <p:nvPr/>
        </p:nvGrpSpPr>
        <p:grpSpPr>
          <a:xfrm>
            <a:off x="7179059" y="3746601"/>
            <a:ext cx="528285" cy="518143"/>
            <a:chOff x="10387847" y="4247388"/>
            <a:chExt cx="467940" cy="421135"/>
          </a:xfrm>
          <a:solidFill>
            <a:schemeClr val="accent2"/>
          </a:solidFill>
        </p:grpSpPr>
        <p:sp>
          <p:nvSpPr>
            <p:cNvPr id="29" name="Freeform 49">
              <a:extLst>
                <a:ext uri="{FF2B5EF4-FFF2-40B4-BE49-F238E27FC236}">
                  <a16:creationId xmlns:a16="http://schemas.microsoft.com/office/drawing/2014/main" id="{9DED2068-20C9-3816-F574-CAD50782DF35}"/>
                </a:ext>
              </a:extLst>
            </p:cNvPr>
            <p:cNvSpPr/>
            <p:nvPr/>
          </p:nvSpPr>
          <p:spPr>
            <a:xfrm>
              <a:off x="10731126" y="4270787"/>
              <a:ext cx="15369" cy="15598"/>
            </a:xfrm>
            <a:custGeom>
              <a:avLst/>
              <a:gdLst>
                <a:gd name="connsiteX0" fmla="*/ 28787 w 57573"/>
                <a:gd name="connsiteY0" fmla="*/ 58431 h 58430"/>
                <a:gd name="connsiteX1" fmla="*/ 53730 w 57573"/>
                <a:gd name="connsiteY1" fmla="*/ 43702 h 58430"/>
                <a:gd name="connsiteX2" fmla="*/ 53730 w 57573"/>
                <a:gd name="connsiteY2" fmla="*/ 14729 h 58430"/>
                <a:gd name="connsiteX3" fmla="*/ 28787 w 57573"/>
                <a:gd name="connsiteY3" fmla="*/ 0 h 58430"/>
                <a:gd name="connsiteX4" fmla="*/ 3844 w 57573"/>
                <a:gd name="connsiteY4" fmla="*/ 14729 h 58430"/>
                <a:gd name="connsiteX5" fmla="*/ 3844 w 57573"/>
                <a:gd name="connsiteY5" fmla="*/ 43702 h 58430"/>
                <a:gd name="connsiteX6" fmla="*/ 28787 w 57573"/>
                <a:gd name="connsiteY6" fmla="*/ 58431 h 58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73" h="58430">
                  <a:moveTo>
                    <a:pt x="28787" y="58431"/>
                  </a:moveTo>
                  <a:cubicBezTo>
                    <a:pt x="39122" y="58278"/>
                    <a:pt x="48605" y="52673"/>
                    <a:pt x="53730" y="43702"/>
                  </a:cubicBezTo>
                  <a:cubicBezTo>
                    <a:pt x="58854" y="34724"/>
                    <a:pt x="58854" y="23707"/>
                    <a:pt x="53730" y="14729"/>
                  </a:cubicBezTo>
                  <a:cubicBezTo>
                    <a:pt x="48605" y="5757"/>
                    <a:pt x="39122" y="151"/>
                    <a:pt x="28787" y="0"/>
                  </a:cubicBezTo>
                  <a:cubicBezTo>
                    <a:pt x="18451" y="151"/>
                    <a:pt x="8968" y="5757"/>
                    <a:pt x="3844" y="14729"/>
                  </a:cubicBezTo>
                  <a:cubicBezTo>
                    <a:pt x="-1281" y="23707"/>
                    <a:pt x="-1281" y="34724"/>
                    <a:pt x="3844" y="43702"/>
                  </a:cubicBezTo>
                  <a:cubicBezTo>
                    <a:pt x="8968" y="52673"/>
                    <a:pt x="18451" y="58278"/>
                    <a:pt x="28787" y="58431"/>
                  </a:cubicBezTo>
                  <a:close/>
                </a:path>
              </a:pathLst>
            </a:custGeom>
            <a:grpFill/>
            <a:ln w="1556" cap="flat">
              <a:noFill/>
              <a:prstDash val="solid"/>
              <a:miter/>
            </a:ln>
          </p:spPr>
          <p:txBody>
            <a:bodyPr rtlCol="0" anchor="ctr"/>
            <a:lstStyle/>
            <a:p>
              <a:endParaRPr lang="en-US"/>
            </a:p>
          </p:txBody>
        </p:sp>
        <p:sp>
          <p:nvSpPr>
            <p:cNvPr id="31" name="Freeform 50">
              <a:extLst>
                <a:ext uri="{FF2B5EF4-FFF2-40B4-BE49-F238E27FC236}">
                  <a16:creationId xmlns:a16="http://schemas.microsoft.com/office/drawing/2014/main" id="{FB9095B9-2600-6D26-320E-33F6C97BC195}"/>
                </a:ext>
              </a:extLst>
            </p:cNvPr>
            <p:cNvSpPr/>
            <p:nvPr/>
          </p:nvSpPr>
          <p:spPr>
            <a:xfrm>
              <a:off x="10699930" y="4270787"/>
              <a:ext cx="15369" cy="15598"/>
            </a:xfrm>
            <a:custGeom>
              <a:avLst/>
              <a:gdLst>
                <a:gd name="connsiteX0" fmla="*/ 28787 w 57573"/>
                <a:gd name="connsiteY0" fmla="*/ 58431 h 58430"/>
                <a:gd name="connsiteX1" fmla="*/ 53730 w 57573"/>
                <a:gd name="connsiteY1" fmla="*/ 43702 h 58430"/>
                <a:gd name="connsiteX2" fmla="*/ 53730 w 57573"/>
                <a:gd name="connsiteY2" fmla="*/ 14729 h 58430"/>
                <a:gd name="connsiteX3" fmla="*/ 28787 w 57573"/>
                <a:gd name="connsiteY3" fmla="*/ 0 h 58430"/>
                <a:gd name="connsiteX4" fmla="*/ 3844 w 57573"/>
                <a:gd name="connsiteY4" fmla="*/ 14729 h 58430"/>
                <a:gd name="connsiteX5" fmla="*/ 3844 w 57573"/>
                <a:gd name="connsiteY5" fmla="*/ 43702 h 58430"/>
                <a:gd name="connsiteX6" fmla="*/ 28787 w 57573"/>
                <a:gd name="connsiteY6" fmla="*/ 58431 h 58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73" h="58430">
                  <a:moveTo>
                    <a:pt x="28787" y="58431"/>
                  </a:moveTo>
                  <a:cubicBezTo>
                    <a:pt x="39122" y="58278"/>
                    <a:pt x="48605" y="52673"/>
                    <a:pt x="53730" y="43702"/>
                  </a:cubicBezTo>
                  <a:cubicBezTo>
                    <a:pt x="58854" y="34724"/>
                    <a:pt x="58854" y="23707"/>
                    <a:pt x="53730" y="14729"/>
                  </a:cubicBezTo>
                  <a:cubicBezTo>
                    <a:pt x="48605" y="5757"/>
                    <a:pt x="39122" y="151"/>
                    <a:pt x="28787" y="0"/>
                  </a:cubicBezTo>
                  <a:cubicBezTo>
                    <a:pt x="18451" y="151"/>
                    <a:pt x="8968" y="5757"/>
                    <a:pt x="3844" y="14729"/>
                  </a:cubicBezTo>
                  <a:cubicBezTo>
                    <a:pt x="-1281" y="23707"/>
                    <a:pt x="-1281" y="34724"/>
                    <a:pt x="3844" y="43702"/>
                  </a:cubicBezTo>
                  <a:cubicBezTo>
                    <a:pt x="8968" y="52673"/>
                    <a:pt x="18451" y="58278"/>
                    <a:pt x="28787" y="58431"/>
                  </a:cubicBezTo>
                  <a:close/>
                </a:path>
              </a:pathLst>
            </a:custGeom>
            <a:grpFill/>
            <a:ln w="1556" cap="flat">
              <a:noFill/>
              <a:prstDash val="solid"/>
              <a:miter/>
            </a:ln>
          </p:spPr>
          <p:txBody>
            <a:bodyPr rtlCol="0" anchor="ctr"/>
            <a:lstStyle/>
            <a:p>
              <a:endParaRPr lang="en-US"/>
            </a:p>
          </p:txBody>
        </p:sp>
        <p:sp>
          <p:nvSpPr>
            <p:cNvPr id="32" name="Freeform 51">
              <a:extLst>
                <a:ext uri="{FF2B5EF4-FFF2-40B4-BE49-F238E27FC236}">
                  <a16:creationId xmlns:a16="http://schemas.microsoft.com/office/drawing/2014/main" id="{A0169963-332E-4DD0-B6B0-3F02B0260D91}"/>
                </a:ext>
              </a:extLst>
            </p:cNvPr>
            <p:cNvSpPr/>
            <p:nvPr/>
          </p:nvSpPr>
          <p:spPr>
            <a:xfrm>
              <a:off x="10668734" y="4270787"/>
              <a:ext cx="15369" cy="15598"/>
            </a:xfrm>
            <a:custGeom>
              <a:avLst/>
              <a:gdLst>
                <a:gd name="connsiteX0" fmla="*/ 28787 w 57573"/>
                <a:gd name="connsiteY0" fmla="*/ 58431 h 58430"/>
                <a:gd name="connsiteX1" fmla="*/ 53730 w 57573"/>
                <a:gd name="connsiteY1" fmla="*/ 43702 h 58430"/>
                <a:gd name="connsiteX2" fmla="*/ 53730 w 57573"/>
                <a:gd name="connsiteY2" fmla="*/ 14729 h 58430"/>
                <a:gd name="connsiteX3" fmla="*/ 28787 w 57573"/>
                <a:gd name="connsiteY3" fmla="*/ 0 h 58430"/>
                <a:gd name="connsiteX4" fmla="*/ 3844 w 57573"/>
                <a:gd name="connsiteY4" fmla="*/ 14729 h 58430"/>
                <a:gd name="connsiteX5" fmla="*/ 3844 w 57573"/>
                <a:gd name="connsiteY5" fmla="*/ 43702 h 58430"/>
                <a:gd name="connsiteX6" fmla="*/ 28787 w 57573"/>
                <a:gd name="connsiteY6" fmla="*/ 58431 h 58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73" h="58430">
                  <a:moveTo>
                    <a:pt x="28787" y="58431"/>
                  </a:moveTo>
                  <a:cubicBezTo>
                    <a:pt x="39122" y="58278"/>
                    <a:pt x="48605" y="52673"/>
                    <a:pt x="53730" y="43702"/>
                  </a:cubicBezTo>
                  <a:cubicBezTo>
                    <a:pt x="58854" y="34724"/>
                    <a:pt x="58854" y="23707"/>
                    <a:pt x="53730" y="14729"/>
                  </a:cubicBezTo>
                  <a:cubicBezTo>
                    <a:pt x="48605" y="5757"/>
                    <a:pt x="39122" y="151"/>
                    <a:pt x="28787" y="0"/>
                  </a:cubicBezTo>
                  <a:cubicBezTo>
                    <a:pt x="18451" y="151"/>
                    <a:pt x="8968" y="5757"/>
                    <a:pt x="3844" y="14729"/>
                  </a:cubicBezTo>
                  <a:cubicBezTo>
                    <a:pt x="-1281" y="23707"/>
                    <a:pt x="-1281" y="34724"/>
                    <a:pt x="3844" y="43702"/>
                  </a:cubicBezTo>
                  <a:cubicBezTo>
                    <a:pt x="8968" y="52673"/>
                    <a:pt x="18451" y="58278"/>
                    <a:pt x="28787" y="58431"/>
                  </a:cubicBezTo>
                  <a:close/>
                </a:path>
              </a:pathLst>
            </a:custGeom>
            <a:grpFill/>
            <a:ln w="1556" cap="flat">
              <a:noFill/>
              <a:prstDash val="solid"/>
              <a:miter/>
            </a:ln>
          </p:spPr>
          <p:txBody>
            <a:bodyPr rtlCol="0" anchor="ctr"/>
            <a:lstStyle/>
            <a:p>
              <a:endParaRPr lang="en-US"/>
            </a:p>
          </p:txBody>
        </p:sp>
        <p:sp>
          <p:nvSpPr>
            <p:cNvPr id="33" name="Freeform 52">
              <a:extLst>
                <a:ext uri="{FF2B5EF4-FFF2-40B4-BE49-F238E27FC236}">
                  <a16:creationId xmlns:a16="http://schemas.microsoft.com/office/drawing/2014/main" id="{1FBCDCF4-BC8C-80C8-EB95-1C923503BB63}"/>
                </a:ext>
              </a:extLst>
            </p:cNvPr>
            <p:cNvSpPr/>
            <p:nvPr/>
          </p:nvSpPr>
          <p:spPr>
            <a:xfrm>
              <a:off x="10387847" y="4247388"/>
              <a:ext cx="467940" cy="421135"/>
            </a:xfrm>
            <a:custGeom>
              <a:avLst/>
              <a:gdLst>
                <a:gd name="connsiteX0" fmla="*/ 1511134 w 1752928"/>
                <a:gd name="connsiteY0" fmla="*/ 1108588 h 1577593"/>
                <a:gd name="connsiteX1" fmla="*/ 1665859 w 1752928"/>
                <a:gd name="connsiteY1" fmla="*/ 1009614 h 1577593"/>
                <a:gd name="connsiteX2" fmla="*/ 1665859 w 1752928"/>
                <a:gd name="connsiteY2" fmla="*/ 1009620 h 1577593"/>
                <a:gd name="connsiteX3" fmla="*/ 1690852 w 1752928"/>
                <a:gd name="connsiteY3" fmla="*/ 973278 h 1577593"/>
                <a:gd name="connsiteX4" fmla="*/ 1683559 w 1752928"/>
                <a:gd name="connsiteY4" fmla="*/ 929771 h 1577593"/>
                <a:gd name="connsiteX5" fmla="*/ 1648080 w 1752928"/>
                <a:gd name="connsiteY5" fmla="*/ 903569 h 1577593"/>
                <a:gd name="connsiteX6" fmla="*/ 1460776 w 1752928"/>
                <a:gd name="connsiteY6" fmla="*/ 858449 h 1577593"/>
                <a:gd name="connsiteX7" fmla="*/ 1460776 w 1752928"/>
                <a:gd name="connsiteY7" fmla="*/ 80057 h 1577593"/>
                <a:gd name="connsiteX8" fmla="*/ 1438463 w 1752928"/>
                <a:gd name="connsiteY8" fmla="*/ 23963 h 1577593"/>
                <a:gd name="connsiteX9" fmla="*/ 1383056 w 1752928"/>
                <a:gd name="connsiteY9" fmla="*/ 0 h 1577593"/>
                <a:gd name="connsiteX10" fmla="*/ 77726 w 1752928"/>
                <a:gd name="connsiteY10" fmla="*/ 0 h 1577593"/>
                <a:gd name="connsiteX11" fmla="*/ 22320 w 1752928"/>
                <a:gd name="connsiteY11" fmla="*/ 23963 h 1577593"/>
                <a:gd name="connsiteX12" fmla="*/ 7 w 1752928"/>
                <a:gd name="connsiteY12" fmla="*/ 80057 h 1577593"/>
                <a:gd name="connsiteX13" fmla="*/ 7 w 1752928"/>
                <a:gd name="connsiteY13" fmla="*/ 971696 h 1577593"/>
                <a:gd name="connsiteX14" fmla="*/ 22320 w 1752928"/>
                <a:gd name="connsiteY14" fmla="*/ 1027790 h 1577593"/>
                <a:gd name="connsiteX15" fmla="*/ 77726 w 1752928"/>
                <a:gd name="connsiteY15" fmla="*/ 1051753 h 1577593"/>
                <a:gd name="connsiteX16" fmla="*/ 1003037 w 1752928"/>
                <a:gd name="connsiteY16" fmla="*/ 1051753 h 1577593"/>
                <a:gd name="connsiteX17" fmla="*/ 1099528 w 1752928"/>
                <a:gd name="connsiteY17" fmla="*/ 1452115 h 1577593"/>
                <a:gd name="connsiteX18" fmla="*/ 1099522 w 1752928"/>
                <a:gd name="connsiteY18" fmla="*/ 1452115 h 1577593"/>
                <a:gd name="connsiteX19" fmla="*/ 1125717 w 1752928"/>
                <a:gd name="connsiteY19" fmla="*/ 1487610 h 1577593"/>
                <a:gd name="connsiteX20" fmla="*/ 1169231 w 1752928"/>
                <a:gd name="connsiteY20" fmla="*/ 1494902 h 1577593"/>
                <a:gd name="connsiteX21" fmla="*/ 1205567 w 1752928"/>
                <a:gd name="connsiteY21" fmla="*/ 1469893 h 1577593"/>
                <a:gd name="connsiteX22" fmla="*/ 1288417 w 1752928"/>
                <a:gd name="connsiteY22" fmla="*/ 1340336 h 1577593"/>
                <a:gd name="connsiteX23" fmla="*/ 1508563 w 1752928"/>
                <a:gd name="connsiteY23" fmla="*/ 1560500 h 1577593"/>
                <a:gd name="connsiteX24" fmla="*/ 1508578 w 1752928"/>
                <a:gd name="connsiteY24" fmla="*/ 1560500 h 1577593"/>
                <a:gd name="connsiteX25" fmla="*/ 1549901 w 1752928"/>
                <a:gd name="connsiteY25" fmla="*/ 1577593 h 1577593"/>
                <a:gd name="connsiteX26" fmla="*/ 1591223 w 1752928"/>
                <a:gd name="connsiteY26" fmla="*/ 1560500 h 1577593"/>
                <a:gd name="connsiteX27" fmla="*/ 1735820 w 1752928"/>
                <a:gd name="connsiteY27" fmla="*/ 1415903 h 1577593"/>
                <a:gd name="connsiteX28" fmla="*/ 1735820 w 1752928"/>
                <a:gd name="connsiteY28" fmla="*/ 1415903 h 1577593"/>
                <a:gd name="connsiteX29" fmla="*/ 1752928 w 1752928"/>
                <a:gd name="connsiteY29" fmla="*/ 1374584 h 1577593"/>
                <a:gd name="connsiteX30" fmla="*/ 1735820 w 1752928"/>
                <a:gd name="connsiteY30" fmla="*/ 1333262 h 1577593"/>
                <a:gd name="connsiteX31" fmla="*/ 77723 w 1752928"/>
                <a:gd name="connsiteY31" fmla="*/ 58437 h 1577593"/>
                <a:gd name="connsiteX32" fmla="*/ 1383053 w 1752928"/>
                <a:gd name="connsiteY32" fmla="*/ 58437 h 1577593"/>
                <a:gd name="connsiteX33" fmla="*/ 1402342 w 1752928"/>
                <a:gd name="connsiteY33" fmla="*/ 80063 h 1577593"/>
                <a:gd name="connsiteX34" fmla="*/ 1402342 w 1752928"/>
                <a:gd name="connsiteY34" fmla="*/ 175299 h 1577593"/>
                <a:gd name="connsiteX35" fmla="*/ 58431 w 1752928"/>
                <a:gd name="connsiteY35" fmla="*/ 175299 h 1577593"/>
                <a:gd name="connsiteX36" fmla="*/ 58431 w 1752928"/>
                <a:gd name="connsiteY36" fmla="*/ 80063 h 1577593"/>
                <a:gd name="connsiteX37" fmla="*/ 77720 w 1752928"/>
                <a:gd name="connsiteY37" fmla="*/ 58437 h 1577593"/>
                <a:gd name="connsiteX38" fmla="*/ 77723 w 1752928"/>
                <a:gd name="connsiteY38" fmla="*/ 993331 h 1577593"/>
                <a:gd name="connsiteX39" fmla="*/ 58435 w 1752928"/>
                <a:gd name="connsiteY39" fmla="*/ 971706 h 1577593"/>
                <a:gd name="connsiteX40" fmla="*/ 58435 w 1752928"/>
                <a:gd name="connsiteY40" fmla="*/ 233731 h 1577593"/>
                <a:gd name="connsiteX41" fmla="*/ 1402345 w 1752928"/>
                <a:gd name="connsiteY41" fmla="*/ 233731 h 1577593"/>
                <a:gd name="connsiteX42" fmla="*/ 1402345 w 1752928"/>
                <a:gd name="connsiteY42" fmla="*/ 844373 h 1577593"/>
                <a:gd name="connsiteX43" fmla="*/ 1139406 w 1752928"/>
                <a:gd name="connsiteY43" fmla="*/ 780993 h 1577593"/>
                <a:gd name="connsiteX44" fmla="*/ 1139406 w 1752928"/>
                <a:gd name="connsiteY44" fmla="*/ 671965 h 1577593"/>
                <a:gd name="connsiteX45" fmla="*/ 1113709 w 1752928"/>
                <a:gd name="connsiteY45" fmla="*/ 610015 h 1577593"/>
                <a:gd name="connsiteX46" fmla="*/ 1051760 w 1752928"/>
                <a:gd name="connsiteY46" fmla="*/ 584318 h 1577593"/>
                <a:gd name="connsiteX47" fmla="*/ 409020 w 1752928"/>
                <a:gd name="connsiteY47" fmla="*/ 584318 h 1577593"/>
                <a:gd name="connsiteX48" fmla="*/ 347071 w 1752928"/>
                <a:gd name="connsiteY48" fmla="*/ 610015 h 1577593"/>
                <a:gd name="connsiteX49" fmla="*/ 321374 w 1752928"/>
                <a:gd name="connsiteY49" fmla="*/ 671965 h 1577593"/>
                <a:gd name="connsiteX50" fmla="*/ 321374 w 1752928"/>
                <a:gd name="connsiteY50" fmla="*/ 847257 h 1577593"/>
                <a:gd name="connsiteX51" fmla="*/ 347071 w 1752928"/>
                <a:gd name="connsiteY51" fmla="*/ 909206 h 1577593"/>
                <a:gd name="connsiteX52" fmla="*/ 409020 w 1752928"/>
                <a:gd name="connsiteY52" fmla="*/ 934904 h 1577593"/>
                <a:gd name="connsiteX53" fmla="*/ 974864 w 1752928"/>
                <a:gd name="connsiteY53" fmla="*/ 934904 h 1577593"/>
                <a:gd name="connsiteX54" fmla="*/ 988949 w 1752928"/>
                <a:gd name="connsiteY54" fmla="*/ 993334 h 1577593"/>
                <a:gd name="connsiteX55" fmla="*/ 963255 w 1752928"/>
                <a:gd name="connsiteY55" fmla="*/ 767321 h 1577593"/>
                <a:gd name="connsiteX56" fmla="*/ 960783 w 1752928"/>
                <a:gd name="connsiteY56" fmla="*/ 876477 h 1577593"/>
                <a:gd name="connsiteX57" fmla="*/ 409025 w 1752928"/>
                <a:gd name="connsiteY57" fmla="*/ 876477 h 1577593"/>
                <a:gd name="connsiteX58" fmla="*/ 388373 w 1752928"/>
                <a:gd name="connsiteY58" fmla="*/ 867914 h 1577593"/>
                <a:gd name="connsiteX59" fmla="*/ 379809 w 1752928"/>
                <a:gd name="connsiteY59" fmla="*/ 847262 h 1577593"/>
                <a:gd name="connsiteX60" fmla="*/ 379809 w 1752928"/>
                <a:gd name="connsiteY60" fmla="*/ 671969 h 1577593"/>
                <a:gd name="connsiteX61" fmla="*/ 388373 w 1752928"/>
                <a:gd name="connsiteY61" fmla="*/ 651317 h 1577593"/>
                <a:gd name="connsiteX62" fmla="*/ 409025 w 1752928"/>
                <a:gd name="connsiteY62" fmla="*/ 642754 h 1577593"/>
                <a:gd name="connsiteX63" fmla="*/ 1051764 w 1752928"/>
                <a:gd name="connsiteY63" fmla="*/ 642754 h 1577593"/>
                <a:gd name="connsiteX64" fmla="*/ 1072416 w 1752928"/>
                <a:gd name="connsiteY64" fmla="*/ 651317 h 1577593"/>
                <a:gd name="connsiteX65" fmla="*/ 1080980 w 1752928"/>
                <a:gd name="connsiteY65" fmla="*/ 671969 h 1577593"/>
                <a:gd name="connsiteX66" fmla="*/ 1080980 w 1752928"/>
                <a:gd name="connsiteY66" fmla="*/ 766914 h 1577593"/>
                <a:gd name="connsiteX67" fmla="*/ 963259 w 1752928"/>
                <a:gd name="connsiteY67" fmla="*/ 767322 h 1577593"/>
                <a:gd name="connsiteX68" fmla="*/ 1549870 w 1752928"/>
                <a:gd name="connsiteY68" fmla="*/ 1519209 h 1577593"/>
                <a:gd name="connsiteX69" fmla="*/ 1329702 w 1752928"/>
                <a:gd name="connsiteY69" fmla="*/ 1299010 h 1577593"/>
                <a:gd name="connsiteX70" fmla="*/ 1282069 w 1752928"/>
                <a:gd name="connsiteY70" fmla="*/ 1282267 h 1577593"/>
                <a:gd name="connsiteX71" fmla="*/ 1239171 w 1752928"/>
                <a:gd name="connsiteY71" fmla="*/ 1308883 h 1577593"/>
                <a:gd name="connsiteX72" fmla="*/ 1156321 w 1752928"/>
                <a:gd name="connsiteY72" fmla="*/ 1438434 h 1577593"/>
                <a:gd name="connsiteX73" fmla="*/ 1004564 w 1752928"/>
                <a:gd name="connsiteY73" fmla="*/ 808587 h 1577593"/>
                <a:gd name="connsiteX74" fmla="*/ 1634384 w 1752928"/>
                <a:gd name="connsiteY74" fmla="*/ 960367 h 1577593"/>
                <a:gd name="connsiteX75" fmla="*/ 1479667 w 1752928"/>
                <a:gd name="connsiteY75" fmla="*/ 1059341 h 1577593"/>
                <a:gd name="connsiteX76" fmla="*/ 1479661 w 1752928"/>
                <a:gd name="connsiteY76" fmla="*/ 1059347 h 1577593"/>
                <a:gd name="connsiteX77" fmla="*/ 1453038 w 1752928"/>
                <a:gd name="connsiteY77" fmla="*/ 1102257 h 1577593"/>
                <a:gd name="connsiteX78" fmla="*/ 1469788 w 1752928"/>
                <a:gd name="connsiteY78" fmla="*/ 1149903 h 1577593"/>
                <a:gd name="connsiteX79" fmla="*/ 1694498 w 1752928"/>
                <a:gd name="connsiteY79" fmla="*/ 1374604 h 157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52928" h="1577593">
                  <a:moveTo>
                    <a:pt x="1511134" y="1108588"/>
                  </a:moveTo>
                  <a:lnTo>
                    <a:pt x="1665859" y="1009614"/>
                  </a:lnTo>
                  <a:lnTo>
                    <a:pt x="1665859" y="1009620"/>
                  </a:lnTo>
                  <a:cubicBezTo>
                    <a:pt x="1678589" y="1001203"/>
                    <a:pt x="1687548" y="988171"/>
                    <a:pt x="1690852" y="973278"/>
                  </a:cubicBezTo>
                  <a:cubicBezTo>
                    <a:pt x="1694170" y="958377"/>
                    <a:pt x="1691553" y="942779"/>
                    <a:pt x="1683559" y="929771"/>
                  </a:cubicBezTo>
                  <a:cubicBezTo>
                    <a:pt x="1675581" y="916763"/>
                    <a:pt x="1662867" y="907372"/>
                    <a:pt x="1648080" y="903569"/>
                  </a:cubicBezTo>
                  <a:lnTo>
                    <a:pt x="1460776" y="858449"/>
                  </a:lnTo>
                  <a:lnTo>
                    <a:pt x="1460776" y="80057"/>
                  </a:lnTo>
                  <a:cubicBezTo>
                    <a:pt x="1461056" y="59143"/>
                    <a:pt x="1453033" y="38973"/>
                    <a:pt x="1438463" y="23963"/>
                  </a:cubicBezTo>
                  <a:cubicBezTo>
                    <a:pt x="1423897" y="8960"/>
                    <a:pt x="1403970" y="341"/>
                    <a:pt x="1383056" y="0"/>
                  </a:cubicBezTo>
                  <a:lnTo>
                    <a:pt x="77726" y="0"/>
                  </a:lnTo>
                  <a:cubicBezTo>
                    <a:pt x="56813" y="341"/>
                    <a:pt x="36886" y="8959"/>
                    <a:pt x="22320" y="23963"/>
                  </a:cubicBezTo>
                  <a:cubicBezTo>
                    <a:pt x="7749" y="38973"/>
                    <a:pt x="-273" y="59143"/>
                    <a:pt x="7" y="80057"/>
                  </a:cubicBezTo>
                  <a:lnTo>
                    <a:pt x="7" y="971696"/>
                  </a:lnTo>
                  <a:cubicBezTo>
                    <a:pt x="-273" y="992610"/>
                    <a:pt x="7749" y="1012780"/>
                    <a:pt x="22320" y="1027790"/>
                  </a:cubicBezTo>
                  <a:cubicBezTo>
                    <a:pt x="36885" y="1042793"/>
                    <a:pt x="56813" y="1051412"/>
                    <a:pt x="77726" y="1051753"/>
                  </a:cubicBezTo>
                  <a:lnTo>
                    <a:pt x="1003037" y="1051753"/>
                  </a:lnTo>
                  <a:lnTo>
                    <a:pt x="1099528" y="1452115"/>
                  </a:lnTo>
                  <a:lnTo>
                    <a:pt x="1099522" y="1452115"/>
                  </a:lnTo>
                  <a:cubicBezTo>
                    <a:pt x="1103320" y="1466902"/>
                    <a:pt x="1112711" y="1479632"/>
                    <a:pt x="1125717" y="1487610"/>
                  </a:cubicBezTo>
                  <a:cubicBezTo>
                    <a:pt x="1138731" y="1495603"/>
                    <a:pt x="1154330" y="1498205"/>
                    <a:pt x="1169231" y="1494902"/>
                  </a:cubicBezTo>
                  <a:cubicBezTo>
                    <a:pt x="1184131" y="1491599"/>
                    <a:pt x="1197162" y="1482624"/>
                    <a:pt x="1205567" y="1469893"/>
                  </a:cubicBezTo>
                  <a:lnTo>
                    <a:pt x="1288417" y="1340336"/>
                  </a:lnTo>
                  <a:lnTo>
                    <a:pt x="1508563" y="1560500"/>
                  </a:lnTo>
                  <a:lnTo>
                    <a:pt x="1508578" y="1560500"/>
                  </a:lnTo>
                  <a:cubicBezTo>
                    <a:pt x="1519548" y="1571454"/>
                    <a:pt x="1534413" y="1577593"/>
                    <a:pt x="1549901" y="1577593"/>
                  </a:cubicBezTo>
                  <a:cubicBezTo>
                    <a:pt x="1565389" y="1577593"/>
                    <a:pt x="1580254" y="1571454"/>
                    <a:pt x="1591223" y="1560500"/>
                  </a:cubicBezTo>
                  <a:lnTo>
                    <a:pt x="1735820" y="1415903"/>
                  </a:lnTo>
                  <a:lnTo>
                    <a:pt x="1735820" y="1415903"/>
                  </a:lnTo>
                  <a:cubicBezTo>
                    <a:pt x="1746774" y="1404943"/>
                    <a:pt x="1752928" y="1390080"/>
                    <a:pt x="1752928" y="1374584"/>
                  </a:cubicBezTo>
                  <a:cubicBezTo>
                    <a:pt x="1752928" y="1359087"/>
                    <a:pt x="1746774" y="1344225"/>
                    <a:pt x="1735820" y="1333262"/>
                  </a:cubicBezTo>
                  <a:close/>
                  <a:moveTo>
                    <a:pt x="77723" y="58437"/>
                  </a:moveTo>
                  <a:lnTo>
                    <a:pt x="1383053" y="58437"/>
                  </a:lnTo>
                  <a:cubicBezTo>
                    <a:pt x="1394331" y="59131"/>
                    <a:pt x="1402938" y="68785"/>
                    <a:pt x="1402342" y="80063"/>
                  </a:cubicBezTo>
                  <a:lnTo>
                    <a:pt x="1402342" y="175299"/>
                  </a:lnTo>
                  <a:lnTo>
                    <a:pt x="58431" y="175299"/>
                  </a:lnTo>
                  <a:lnTo>
                    <a:pt x="58431" y="80063"/>
                  </a:lnTo>
                  <a:cubicBezTo>
                    <a:pt x="57835" y="68785"/>
                    <a:pt x="66441" y="59131"/>
                    <a:pt x="77720" y="58437"/>
                  </a:cubicBezTo>
                  <a:close/>
                  <a:moveTo>
                    <a:pt x="77723" y="993331"/>
                  </a:moveTo>
                  <a:cubicBezTo>
                    <a:pt x="66445" y="992638"/>
                    <a:pt x="57838" y="982984"/>
                    <a:pt x="58435" y="971706"/>
                  </a:cubicBezTo>
                  <a:lnTo>
                    <a:pt x="58435" y="233731"/>
                  </a:lnTo>
                  <a:lnTo>
                    <a:pt x="1402345" y="233731"/>
                  </a:lnTo>
                  <a:lnTo>
                    <a:pt x="1402345" y="844373"/>
                  </a:lnTo>
                  <a:lnTo>
                    <a:pt x="1139406" y="780993"/>
                  </a:lnTo>
                  <a:lnTo>
                    <a:pt x="1139406" y="671965"/>
                  </a:lnTo>
                  <a:cubicBezTo>
                    <a:pt x="1139381" y="648726"/>
                    <a:pt x="1130136" y="626449"/>
                    <a:pt x="1113709" y="610015"/>
                  </a:cubicBezTo>
                  <a:cubicBezTo>
                    <a:pt x="1097275" y="593588"/>
                    <a:pt x="1074998" y="584342"/>
                    <a:pt x="1051760" y="584318"/>
                  </a:cubicBezTo>
                  <a:lnTo>
                    <a:pt x="409020" y="584318"/>
                  </a:lnTo>
                  <a:cubicBezTo>
                    <a:pt x="385781" y="584343"/>
                    <a:pt x="363504" y="593588"/>
                    <a:pt x="347071" y="610015"/>
                  </a:cubicBezTo>
                  <a:cubicBezTo>
                    <a:pt x="330643" y="626449"/>
                    <a:pt x="321397" y="648726"/>
                    <a:pt x="321374" y="671965"/>
                  </a:cubicBezTo>
                  <a:lnTo>
                    <a:pt x="321374" y="847257"/>
                  </a:lnTo>
                  <a:cubicBezTo>
                    <a:pt x="321398" y="870496"/>
                    <a:pt x="330643" y="892773"/>
                    <a:pt x="347071" y="909206"/>
                  </a:cubicBezTo>
                  <a:cubicBezTo>
                    <a:pt x="363504" y="925634"/>
                    <a:pt x="385781" y="934880"/>
                    <a:pt x="409020" y="934904"/>
                  </a:cubicBezTo>
                  <a:lnTo>
                    <a:pt x="974864" y="934904"/>
                  </a:lnTo>
                  <a:lnTo>
                    <a:pt x="988949" y="993334"/>
                  </a:lnTo>
                  <a:close/>
                  <a:moveTo>
                    <a:pt x="963255" y="767321"/>
                  </a:moveTo>
                  <a:cubicBezTo>
                    <a:pt x="932006" y="794199"/>
                    <a:pt x="953966" y="843840"/>
                    <a:pt x="960783" y="876477"/>
                  </a:cubicBezTo>
                  <a:lnTo>
                    <a:pt x="409025" y="876477"/>
                  </a:lnTo>
                  <a:cubicBezTo>
                    <a:pt x="401276" y="876471"/>
                    <a:pt x="393851" y="873391"/>
                    <a:pt x="388373" y="867914"/>
                  </a:cubicBezTo>
                  <a:cubicBezTo>
                    <a:pt x="382894" y="862435"/>
                    <a:pt x="379815" y="855011"/>
                    <a:pt x="379809" y="847262"/>
                  </a:cubicBezTo>
                  <a:lnTo>
                    <a:pt x="379809" y="671969"/>
                  </a:lnTo>
                  <a:cubicBezTo>
                    <a:pt x="379815" y="664221"/>
                    <a:pt x="382896" y="656796"/>
                    <a:pt x="388373" y="651317"/>
                  </a:cubicBezTo>
                  <a:cubicBezTo>
                    <a:pt x="393851" y="645839"/>
                    <a:pt x="401276" y="642760"/>
                    <a:pt x="409025" y="642754"/>
                  </a:cubicBezTo>
                  <a:lnTo>
                    <a:pt x="1051764" y="642754"/>
                  </a:lnTo>
                  <a:cubicBezTo>
                    <a:pt x="1059513" y="642760"/>
                    <a:pt x="1066937" y="645839"/>
                    <a:pt x="1072416" y="651317"/>
                  </a:cubicBezTo>
                  <a:cubicBezTo>
                    <a:pt x="1077895" y="656794"/>
                    <a:pt x="1080973" y="664221"/>
                    <a:pt x="1080980" y="671969"/>
                  </a:cubicBezTo>
                  <a:lnTo>
                    <a:pt x="1080980" y="766914"/>
                  </a:lnTo>
                  <a:cubicBezTo>
                    <a:pt x="1046068" y="760572"/>
                    <a:pt x="992458" y="734218"/>
                    <a:pt x="963259" y="767322"/>
                  </a:cubicBezTo>
                  <a:close/>
                  <a:moveTo>
                    <a:pt x="1549870" y="1519209"/>
                  </a:moveTo>
                  <a:lnTo>
                    <a:pt x="1329702" y="1299010"/>
                  </a:lnTo>
                  <a:cubicBezTo>
                    <a:pt x="1317176" y="1286503"/>
                    <a:pt x="1299665" y="1280344"/>
                    <a:pt x="1282069" y="1282267"/>
                  </a:cubicBezTo>
                  <a:cubicBezTo>
                    <a:pt x="1264479" y="1284183"/>
                    <a:pt x="1248703" y="1293971"/>
                    <a:pt x="1239171" y="1308883"/>
                  </a:cubicBezTo>
                  <a:lnTo>
                    <a:pt x="1156321" y="1438434"/>
                  </a:lnTo>
                  <a:lnTo>
                    <a:pt x="1004564" y="808587"/>
                  </a:lnTo>
                  <a:lnTo>
                    <a:pt x="1634384" y="960367"/>
                  </a:lnTo>
                  <a:lnTo>
                    <a:pt x="1479667" y="1059341"/>
                  </a:lnTo>
                  <a:lnTo>
                    <a:pt x="1479661" y="1059347"/>
                  </a:lnTo>
                  <a:cubicBezTo>
                    <a:pt x="1464743" y="1068879"/>
                    <a:pt x="1454956" y="1084661"/>
                    <a:pt x="1453038" y="1102257"/>
                  </a:cubicBezTo>
                  <a:cubicBezTo>
                    <a:pt x="1451115" y="1119860"/>
                    <a:pt x="1457281" y="1137377"/>
                    <a:pt x="1469788" y="1149903"/>
                  </a:cubicBezTo>
                  <a:lnTo>
                    <a:pt x="1694498" y="1374604"/>
                  </a:lnTo>
                  <a:close/>
                </a:path>
              </a:pathLst>
            </a:custGeom>
            <a:grpFill/>
            <a:ln w="1556" cap="flat">
              <a:noFill/>
              <a:prstDash val="solid"/>
              <a:miter/>
            </a:ln>
          </p:spPr>
          <p:txBody>
            <a:bodyPr rtlCol="0" anchor="ctr"/>
            <a:lstStyle/>
            <a:p>
              <a:endParaRPr lang="en-US"/>
            </a:p>
          </p:txBody>
        </p:sp>
        <p:sp>
          <p:nvSpPr>
            <p:cNvPr id="34" name="Freeform 53">
              <a:extLst>
                <a:ext uri="{FF2B5EF4-FFF2-40B4-BE49-F238E27FC236}">
                  <a16:creationId xmlns:a16="http://schemas.microsoft.com/office/drawing/2014/main" id="{D1D34FBB-ABAB-479B-F286-EF91D0C022DB}"/>
                </a:ext>
              </a:extLst>
            </p:cNvPr>
            <p:cNvSpPr/>
            <p:nvPr/>
          </p:nvSpPr>
          <p:spPr>
            <a:xfrm>
              <a:off x="10607640" y="4350087"/>
              <a:ext cx="37612" cy="37685"/>
            </a:xfrm>
            <a:custGeom>
              <a:avLst/>
              <a:gdLst>
                <a:gd name="connsiteX0" fmla="*/ 28942 w 140896"/>
                <a:gd name="connsiteY0" fmla="*/ 141171 h 141170"/>
                <a:gd name="connsiteX1" fmla="*/ 49600 w 140896"/>
                <a:gd name="connsiteY1" fmla="*/ 132613 h 141170"/>
                <a:gd name="connsiteX2" fmla="*/ 132224 w 140896"/>
                <a:gd name="connsiteY2" fmla="*/ 49989 h 141170"/>
                <a:gd name="connsiteX3" fmla="*/ 140897 w 140896"/>
                <a:gd name="connsiteY3" fmla="*/ 29295 h 141170"/>
                <a:gd name="connsiteX4" fmla="*/ 132339 w 140896"/>
                <a:gd name="connsiteY4" fmla="*/ 8557 h 141170"/>
                <a:gd name="connsiteX5" fmla="*/ 111602 w 140896"/>
                <a:gd name="connsiteY5" fmla="*/ 0 h 141170"/>
                <a:gd name="connsiteX6" fmla="*/ 90908 w 140896"/>
                <a:gd name="connsiteY6" fmla="*/ 8673 h 141170"/>
                <a:gd name="connsiteX7" fmla="*/ 8284 w 140896"/>
                <a:gd name="connsiteY7" fmla="*/ 91297 h 141170"/>
                <a:gd name="connsiteX8" fmla="*/ 0 w 140896"/>
                <a:gd name="connsiteY8" fmla="*/ 111918 h 141170"/>
                <a:gd name="connsiteX9" fmla="*/ 8503 w 140896"/>
                <a:gd name="connsiteY9" fmla="*/ 132448 h 141170"/>
                <a:gd name="connsiteX10" fmla="*/ 28942 w 140896"/>
                <a:gd name="connsiteY10" fmla="*/ 141171 h 141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0896" h="141170">
                  <a:moveTo>
                    <a:pt x="28942" y="141171"/>
                  </a:moveTo>
                  <a:cubicBezTo>
                    <a:pt x="36690" y="141177"/>
                    <a:pt x="44127" y="138096"/>
                    <a:pt x="49600" y="132613"/>
                  </a:cubicBezTo>
                  <a:lnTo>
                    <a:pt x="132224" y="49989"/>
                  </a:lnTo>
                  <a:cubicBezTo>
                    <a:pt x="137751" y="44523"/>
                    <a:pt x="140873" y="37073"/>
                    <a:pt x="140897" y="29295"/>
                  </a:cubicBezTo>
                  <a:cubicBezTo>
                    <a:pt x="140916" y="21521"/>
                    <a:pt x="137841" y="14055"/>
                    <a:pt x="132339" y="8557"/>
                  </a:cubicBezTo>
                  <a:cubicBezTo>
                    <a:pt x="126844" y="3060"/>
                    <a:pt x="119375" y="-19"/>
                    <a:pt x="111602" y="0"/>
                  </a:cubicBezTo>
                  <a:cubicBezTo>
                    <a:pt x="103824" y="23"/>
                    <a:pt x="96380" y="3146"/>
                    <a:pt x="90908" y="8673"/>
                  </a:cubicBezTo>
                  <a:lnTo>
                    <a:pt x="8284" y="91297"/>
                  </a:lnTo>
                  <a:cubicBezTo>
                    <a:pt x="2934" y="96824"/>
                    <a:pt x="-43" y="104225"/>
                    <a:pt x="0" y="111918"/>
                  </a:cubicBezTo>
                  <a:cubicBezTo>
                    <a:pt x="36" y="119612"/>
                    <a:pt x="3092" y="126982"/>
                    <a:pt x="8503" y="132448"/>
                  </a:cubicBezTo>
                  <a:cubicBezTo>
                    <a:pt x="13915" y="137920"/>
                    <a:pt x="21247" y="141049"/>
                    <a:pt x="28942" y="141171"/>
                  </a:cubicBezTo>
                  <a:close/>
                </a:path>
              </a:pathLst>
            </a:custGeom>
            <a:grpFill/>
            <a:ln w="1556" cap="flat">
              <a:noFill/>
              <a:prstDash val="solid"/>
              <a:miter/>
            </a:ln>
          </p:spPr>
          <p:txBody>
            <a:bodyPr rtlCol="0" anchor="ctr"/>
            <a:lstStyle/>
            <a:p>
              <a:endParaRPr lang="en-US"/>
            </a:p>
          </p:txBody>
        </p:sp>
        <p:sp>
          <p:nvSpPr>
            <p:cNvPr id="35" name="Freeform 54">
              <a:extLst>
                <a:ext uri="{FF2B5EF4-FFF2-40B4-BE49-F238E27FC236}">
                  <a16:creationId xmlns:a16="http://schemas.microsoft.com/office/drawing/2014/main" id="{82D9DB40-D704-0B2D-48D3-D50E7FED4CA4}"/>
                </a:ext>
              </a:extLst>
            </p:cNvPr>
            <p:cNvSpPr/>
            <p:nvPr/>
          </p:nvSpPr>
          <p:spPr>
            <a:xfrm>
              <a:off x="10508405" y="4350226"/>
              <a:ext cx="37446" cy="37438"/>
            </a:xfrm>
            <a:custGeom>
              <a:avLst/>
              <a:gdLst>
                <a:gd name="connsiteX0" fmla="*/ 90811 w 140276"/>
                <a:gd name="connsiteY0" fmla="*/ 132096 h 140246"/>
                <a:gd name="connsiteX1" fmla="*/ 118809 w 140276"/>
                <a:gd name="connsiteY1" fmla="*/ 139199 h 140246"/>
                <a:gd name="connsiteX2" fmla="*/ 139229 w 140276"/>
                <a:gd name="connsiteY2" fmla="*/ 118773 h 140246"/>
                <a:gd name="connsiteX3" fmla="*/ 132121 w 140276"/>
                <a:gd name="connsiteY3" fmla="*/ 90781 h 140246"/>
                <a:gd name="connsiteX4" fmla="*/ 49471 w 140276"/>
                <a:gd name="connsiteY4" fmla="*/ 8157 h 140246"/>
                <a:gd name="connsiteX5" fmla="*/ 21471 w 140276"/>
                <a:gd name="connsiteY5" fmla="*/ 1047 h 140246"/>
                <a:gd name="connsiteX6" fmla="*/ 1047 w 140276"/>
                <a:gd name="connsiteY6" fmla="*/ 21473 h 140246"/>
                <a:gd name="connsiteX7" fmla="*/ 8162 w 140276"/>
                <a:gd name="connsiteY7" fmla="*/ 49471 h 140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276" h="140246">
                  <a:moveTo>
                    <a:pt x="90811" y="132096"/>
                  </a:moveTo>
                  <a:cubicBezTo>
                    <a:pt x="98237" y="139229"/>
                    <a:pt x="108876" y="141932"/>
                    <a:pt x="118809" y="139199"/>
                  </a:cubicBezTo>
                  <a:cubicBezTo>
                    <a:pt x="128736" y="136466"/>
                    <a:pt x="136498" y="128705"/>
                    <a:pt x="139229" y="118773"/>
                  </a:cubicBezTo>
                  <a:cubicBezTo>
                    <a:pt x="141962" y="108846"/>
                    <a:pt x="139260" y="98207"/>
                    <a:pt x="132121" y="90781"/>
                  </a:cubicBezTo>
                  <a:lnTo>
                    <a:pt x="49471" y="8157"/>
                  </a:lnTo>
                  <a:cubicBezTo>
                    <a:pt x="42045" y="1017"/>
                    <a:pt x="31405" y="-1686"/>
                    <a:pt x="21471" y="1047"/>
                  </a:cubicBezTo>
                  <a:cubicBezTo>
                    <a:pt x="11538" y="3780"/>
                    <a:pt x="3780" y="11540"/>
                    <a:pt x="1047" y="21473"/>
                  </a:cubicBezTo>
                  <a:cubicBezTo>
                    <a:pt x="-1686" y="31406"/>
                    <a:pt x="1016" y="42045"/>
                    <a:pt x="8162" y="49471"/>
                  </a:cubicBezTo>
                  <a:close/>
                </a:path>
              </a:pathLst>
            </a:custGeom>
            <a:grpFill/>
            <a:ln w="1556" cap="flat">
              <a:noFill/>
              <a:prstDash val="solid"/>
              <a:miter/>
            </a:ln>
          </p:spPr>
          <p:txBody>
            <a:bodyPr rtlCol="0" anchor="ctr"/>
            <a:lstStyle/>
            <a:p>
              <a:endParaRPr lang="en-US"/>
            </a:p>
          </p:txBody>
        </p:sp>
        <p:sp>
          <p:nvSpPr>
            <p:cNvPr id="36" name="Freeform 55">
              <a:extLst>
                <a:ext uri="{FF2B5EF4-FFF2-40B4-BE49-F238E27FC236}">
                  <a16:creationId xmlns:a16="http://schemas.microsoft.com/office/drawing/2014/main" id="{968F0E5A-F1DA-24CD-23D3-60925CF1257C}"/>
                </a:ext>
              </a:extLst>
            </p:cNvPr>
            <p:cNvSpPr/>
            <p:nvPr/>
          </p:nvSpPr>
          <p:spPr>
            <a:xfrm>
              <a:off x="10568963" y="4324993"/>
              <a:ext cx="15598" cy="46793"/>
            </a:xfrm>
            <a:custGeom>
              <a:avLst/>
              <a:gdLst>
                <a:gd name="connsiteX0" fmla="*/ 29215 w 58430"/>
                <a:gd name="connsiteY0" fmla="*/ 175291 h 175290"/>
                <a:gd name="connsiteX1" fmla="*/ 49880 w 58430"/>
                <a:gd name="connsiteY1" fmla="*/ 166739 h 175290"/>
                <a:gd name="connsiteX2" fmla="*/ 58431 w 58430"/>
                <a:gd name="connsiteY2" fmla="*/ 146075 h 175290"/>
                <a:gd name="connsiteX3" fmla="*/ 58431 w 58430"/>
                <a:gd name="connsiteY3" fmla="*/ 29213 h 175290"/>
                <a:gd name="connsiteX4" fmla="*/ 43823 w 58430"/>
                <a:gd name="connsiteY4" fmla="*/ 3912 h 175290"/>
                <a:gd name="connsiteX5" fmla="*/ 14608 w 58430"/>
                <a:gd name="connsiteY5" fmla="*/ 3912 h 175290"/>
                <a:gd name="connsiteX6" fmla="*/ 0 w 58430"/>
                <a:gd name="connsiteY6" fmla="*/ 29213 h 175290"/>
                <a:gd name="connsiteX7" fmla="*/ 0 w 58430"/>
                <a:gd name="connsiteY7" fmla="*/ 146075 h 175290"/>
                <a:gd name="connsiteX8" fmla="*/ 8553 w 58430"/>
                <a:gd name="connsiteY8" fmla="*/ 166739 h 175290"/>
                <a:gd name="connsiteX9" fmla="*/ 29217 w 58430"/>
                <a:gd name="connsiteY9" fmla="*/ 175291 h 17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430" h="175290">
                  <a:moveTo>
                    <a:pt x="29215" y="175291"/>
                  </a:moveTo>
                  <a:cubicBezTo>
                    <a:pt x="36964" y="175297"/>
                    <a:pt x="44401" y="172216"/>
                    <a:pt x="49880" y="166739"/>
                  </a:cubicBezTo>
                  <a:cubicBezTo>
                    <a:pt x="55358" y="161261"/>
                    <a:pt x="58437" y="153824"/>
                    <a:pt x="58431" y="146075"/>
                  </a:cubicBezTo>
                  <a:lnTo>
                    <a:pt x="58431" y="29213"/>
                  </a:lnTo>
                  <a:cubicBezTo>
                    <a:pt x="58431" y="18775"/>
                    <a:pt x="52862" y="9127"/>
                    <a:pt x="43823" y="3912"/>
                  </a:cubicBezTo>
                  <a:cubicBezTo>
                    <a:pt x="34784" y="-1303"/>
                    <a:pt x="23647" y="-1305"/>
                    <a:pt x="14608" y="3912"/>
                  </a:cubicBezTo>
                  <a:cubicBezTo>
                    <a:pt x="5569" y="9127"/>
                    <a:pt x="0" y="18775"/>
                    <a:pt x="0" y="29213"/>
                  </a:cubicBezTo>
                  <a:lnTo>
                    <a:pt x="0" y="146075"/>
                  </a:lnTo>
                  <a:cubicBezTo>
                    <a:pt x="-6" y="153822"/>
                    <a:pt x="3074" y="161261"/>
                    <a:pt x="8553" y="166739"/>
                  </a:cubicBezTo>
                  <a:cubicBezTo>
                    <a:pt x="14030" y="172218"/>
                    <a:pt x="21468" y="175297"/>
                    <a:pt x="29217" y="175291"/>
                  </a:cubicBezTo>
                  <a:close/>
                </a:path>
              </a:pathLst>
            </a:custGeom>
            <a:grpFill/>
            <a:ln w="1556" cap="flat">
              <a:noFill/>
              <a:prstDash val="solid"/>
              <a:miter/>
            </a:ln>
          </p:spPr>
          <p:txBody>
            <a:bodyPr rtlCol="0" anchor="ctr"/>
            <a:lstStyle/>
            <a:p>
              <a:endParaRPr lang="en-US"/>
            </a:p>
          </p:txBody>
        </p:sp>
      </p:grpSp>
      <p:pic>
        <p:nvPicPr>
          <p:cNvPr id="38" name="Graphic 37">
            <a:extLst>
              <a:ext uri="{FF2B5EF4-FFF2-40B4-BE49-F238E27FC236}">
                <a16:creationId xmlns:a16="http://schemas.microsoft.com/office/drawing/2014/main" id="{7F9BCAEF-301D-868F-DF1B-F39F3B347103}"/>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0737988" y="3746571"/>
            <a:ext cx="475350" cy="402221"/>
          </a:xfrm>
          <a:prstGeom prst="rect">
            <a:avLst/>
          </a:prstGeom>
        </p:spPr>
      </p:pic>
      <p:sp>
        <p:nvSpPr>
          <p:cNvPr id="39" name="TextBox 38">
            <a:extLst>
              <a:ext uri="{FF2B5EF4-FFF2-40B4-BE49-F238E27FC236}">
                <a16:creationId xmlns:a16="http://schemas.microsoft.com/office/drawing/2014/main" id="{41FBEE8D-7E4F-696B-8937-32F21CD5A636}"/>
              </a:ext>
            </a:extLst>
          </p:cNvPr>
          <p:cNvSpPr txBox="1"/>
          <p:nvPr/>
        </p:nvSpPr>
        <p:spPr>
          <a:xfrm>
            <a:off x="8245642" y="7812505"/>
            <a:ext cx="65" cy="215444"/>
          </a:xfrm>
          <a:prstGeom prst="rect">
            <a:avLst/>
          </a:prstGeom>
          <a:noFill/>
        </p:spPr>
        <p:txBody>
          <a:bodyPr wrap="none" lIns="0" tIns="0" rIns="0" bIns="0" rtlCol="0">
            <a:spAutoFit/>
          </a:bodyPr>
          <a:lstStyle/>
          <a:p>
            <a:pPr algn="l"/>
            <a:endParaRPr lang="en-US" sz="1400">
              <a:solidFill>
                <a:srgbClr val="000000"/>
              </a:solidFill>
              <a:latin typeface="Grandview" panose="020B0502040204020203" pitchFamily="34" charset="0"/>
            </a:endParaRPr>
          </a:p>
        </p:txBody>
      </p:sp>
    </p:spTree>
    <p:extLst>
      <p:ext uri="{BB962C8B-B14F-4D97-AF65-F5344CB8AC3E}">
        <p14:creationId xmlns:p14="http://schemas.microsoft.com/office/powerpoint/2010/main" val="108209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7908D1-B307-4F99-5A3C-026CDF88BE3E}"/>
            </a:ext>
          </a:extLst>
        </p:cNvPr>
        <p:cNvGrpSpPr/>
        <p:nvPr/>
      </p:nvGrpSpPr>
      <p:grpSpPr>
        <a:xfrm>
          <a:off x="0" y="0"/>
          <a:ext cx="0" cy="0"/>
          <a:chOff x="0" y="0"/>
          <a:chExt cx="0" cy="0"/>
        </a:xfrm>
      </p:grpSpPr>
      <p:sp>
        <p:nvSpPr>
          <p:cNvPr id="33" name="Slide Number Placeholder 32">
            <a:extLst>
              <a:ext uri="{FF2B5EF4-FFF2-40B4-BE49-F238E27FC236}">
                <a16:creationId xmlns:a16="http://schemas.microsoft.com/office/drawing/2014/main" id="{F3F87BDC-F8A2-AE81-8B5A-D3D5AE3FCDD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F4C2C2-D810-4C4F-B43D-1CC8DBDFC0E5}" type="slidenum">
              <a:rPr kumimoji="0" lang="en-US" sz="700" b="0" i="0" u="none" strike="noStrike" kern="1200" cap="none" spc="0" normalizeH="0" baseline="0" noProof="0" smtClean="0">
                <a:ln>
                  <a:noFill/>
                </a:ln>
                <a:solidFill>
                  <a:schemeClr val="bg1"/>
                </a:solidFill>
                <a:effectLst/>
                <a:uLnTx/>
                <a:uFillTx/>
                <a:latin typeface="Grandview"/>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700" b="0" i="0" u="none" strike="noStrike" kern="1200" cap="none" spc="0" normalizeH="0" baseline="0" noProof="0">
              <a:ln>
                <a:noFill/>
              </a:ln>
              <a:solidFill>
                <a:schemeClr val="bg1"/>
              </a:solidFill>
              <a:effectLst/>
              <a:uLnTx/>
              <a:uFillTx/>
              <a:latin typeface="Grandview"/>
              <a:ea typeface="+mn-ea"/>
              <a:cs typeface="+mn-cs"/>
            </a:endParaRPr>
          </a:p>
        </p:txBody>
      </p:sp>
      <p:pic>
        <p:nvPicPr>
          <p:cNvPr id="15" name="Picture 14">
            <a:extLst>
              <a:ext uri="{FF2B5EF4-FFF2-40B4-BE49-F238E27FC236}">
                <a16:creationId xmlns:a16="http://schemas.microsoft.com/office/drawing/2014/main" id="{48A5A998-98A4-0405-9023-C1F8A6EA5E78}"/>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20" t="22338" r="37824" b="12721"/>
          <a:stretch/>
        </p:blipFill>
        <p:spPr>
          <a:xfrm>
            <a:off x="2324099" y="0"/>
            <a:ext cx="9867901" cy="6858000"/>
          </a:xfrm>
          <a:prstGeom prst="rect">
            <a:avLst/>
          </a:prstGeom>
        </p:spPr>
      </p:pic>
      <p:sp>
        <p:nvSpPr>
          <p:cNvPr id="16" name="Rectangle 15">
            <a:extLst>
              <a:ext uri="{FF2B5EF4-FFF2-40B4-BE49-F238E27FC236}">
                <a16:creationId xmlns:a16="http://schemas.microsoft.com/office/drawing/2014/main" id="{1C568FE1-8B18-0104-A038-3C9E73422B24}"/>
              </a:ext>
            </a:extLst>
          </p:cNvPr>
          <p:cNvSpPr/>
          <p:nvPr/>
        </p:nvSpPr>
        <p:spPr>
          <a:xfrm>
            <a:off x="4991101" y="0"/>
            <a:ext cx="7200899" cy="6858000"/>
          </a:xfrm>
          <a:prstGeom prst="rect">
            <a:avLst/>
          </a:prstGeom>
          <a:gradFill>
            <a:gsLst>
              <a:gs pos="86000">
                <a:srgbClr val="0A05CE">
                  <a:alpha val="50000"/>
                </a:srgbClr>
              </a:gs>
              <a:gs pos="0">
                <a:srgbClr val="4C7FDE"/>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a:lnSpc>
                <a:spcPct val="80000"/>
              </a:lnSpc>
            </a:pPr>
            <a:endParaRPr lang="en-US" sz="2400">
              <a:solidFill>
                <a:srgbClr val="FFFFFF"/>
              </a:solidFill>
              <a:latin typeface="Grandview"/>
            </a:endParaRPr>
          </a:p>
        </p:txBody>
      </p:sp>
      <p:pic>
        <p:nvPicPr>
          <p:cNvPr id="17" name="Picture 16">
            <a:extLst>
              <a:ext uri="{FF2B5EF4-FFF2-40B4-BE49-F238E27FC236}">
                <a16:creationId xmlns:a16="http://schemas.microsoft.com/office/drawing/2014/main" id="{60381184-4D6B-323E-C87E-00BA3EC488BD}"/>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Effect>
                      <a14:brightnessContrast contrast="16000"/>
                    </a14:imgEffect>
                  </a14:imgLayer>
                </a14:imgProps>
              </a:ext>
            </a:extLst>
          </a:blip>
          <a:srcRect l="12083" r="13554" b="12609"/>
          <a:stretch/>
        </p:blipFill>
        <p:spPr>
          <a:xfrm>
            <a:off x="-1757363" y="0"/>
            <a:ext cx="8753476" cy="6858000"/>
          </a:xfrm>
          <a:prstGeom prst="parallelogram">
            <a:avLst/>
          </a:prstGeom>
        </p:spPr>
      </p:pic>
      <p:sp>
        <p:nvSpPr>
          <p:cNvPr id="18" name="Parallelogram 17">
            <a:extLst>
              <a:ext uri="{FF2B5EF4-FFF2-40B4-BE49-F238E27FC236}">
                <a16:creationId xmlns:a16="http://schemas.microsoft.com/office/drawing/2014/main" id="{259BCD08-3A96-442B-EE22-3718ABC6F102}"/>
              </a:ext>
            </a:extLst>
          </p:cNvPr>
          <p:cNvSpPr/>
          <p:nvPr/>
        </p:nvSpPr>
        <p:spPr>
          <a:xfrm>
            <a:off x="-1757363" y="2275"/>
            <a:ext cx="8753476" cy="6858000"/>
          </a:xfrm>
          <a:prstGeom prst="parallelogram">
            <a:avLst/>
          </a:prstGeom>
          <a:gradFill>
            <a:gsLst>
              <a:gs pos="86000">
                <a:srgbClr val="0A05CE">
                  <a:alpha val="30000"/>
                </a:srgbClr>
              </a:gs>
              <a:gs pos="0">
                <a:srgbClr val="4C7FDE"/>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a:lnSpc>
                <a:spcPct val="80000"/>
              </a:lnSpc>
            </a:pPr>
            <a:endParaRPr lang="en-US" sz="2400">
              <a:solidFill>
                <a:srgbClr val="FFFFFF"/>
              </a:solidFill>
              <a:latin typeface="Grandview"/>
            </a:endParaRPr>
          </a:p>
        </p:txBody>
      </p:sp>
      <p:sp>
        <p:nvSpPr>
          <p:cNvPr id="19" name="Rectangle 18">
            <a:extLst>
              <a:ext uri="{FF2B5EF4-FFF2-40B4-BE49-F238E27FC236}">
                <a16:creationId xmlns:a16="http://schemas.microsoft.com/office/drawing/2014/main" id="{7537D93A-29B1-1FBE-F4E5-0F828971C1A1}"/>
              </a:ext>
            </a:extLst>
          </p:cNvPr>
          <p:cNvSpPr/>
          <p:nvPr/>
        </p:nvSpPr>
        <p:spPr>
          <a:xfrm>
            <a:off x="621191" y="1218255"/>
            <a:ext cx="5660370" cy="781752"/>
          </a:xfrm>
          <a:prstGeom prst="rect">
            <a:avLst/>
          </a:prstGeom>
        </p:spPr>
        <p:txBody>
          <a:bodyPr wrap="square">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2800" b="0" i="0" u="none" strike="noStrike" kern="1200" cap="none" spc="-100" normalizeH="0" baseline="0" noProof="0">
                <a:ln>
                  <a:noFill/>
                </a:ln>
                <a:solidFill>
                  <a:srgbClr val="FFFFFF"/>
                </a:solidFill>
                <a:effectLst/>
                <a:uLnTx/>
                <a:uFillTx/>
                <a:latin typeface="Grandview"/>
                <a:ea typeface="+mn-ea"/>
                <a:cs typeface="+mn-cs"/>
              </a:rPr>
              <a:t>believes in reaching your audience when they want to be:</a:t>
            </a:r>
            <a:endParaRPr kumimoji="0" lang="en-US" sz="2800" b="0" i="0" u="none" strike="noStrike" kern="1200" cap="none" spc="-100" normalizeH="0" baseline="0" noProof="0">
              <a:ln>
                <a:noFill/>
              </a:ln>
              <a:solidFill>
                <a:srgbClr val="FFFFFF"/>
              </a:solidFill>
              <a:effectLst/>
              <a:uLnTx/>
              <a:uFillTx/>
              <a:latin typeface="Arial" panose="020B0604020202020204" pitchFamily="34" charset="0"/>
              <a:ea typeface="DIN 2014 Narrow Light" panose="020B0406020202020204" pitchFamily="34" charset="77"/>
              <a:cs typeface="Arial" panose="020B0604020202020204" pitchFamily="34" charset="0"/>
            </a:endParaRPr>
          </a:p>
        </p:txBody>
      </p:sp>
      <p:pic>
        <p:nvPicPr>
          <p:cNvPr id="20" name="Graphic 19">
            <a:extLst>
              <a:ext uri="{FF2B5EF4-FFF2-40B4-BE49-F238E27FC236}">
                <a16:creationId xmlns:a16="http://schemas.microsoft.com/office/drawing/2014/main" id="{20407D33-BEA4-A993-74EA-BE0973C011FD}"/>
              </a:ext>
            </a:extLst>
          </p:cNvPr>
          <p:cNvPicPr>
            <a:picLocks noChangeAspect="1"/>
          </p:cNvPicPr>
          <p:nvPr/>
        </p:nvPicPr>
        <p:blipFill rotWithShape="1">
          <a:blip>
            <a:extLst>
              <a:ext uri="{96DAC541-7B7A-43D3-8B79-37D633B846F1}">
                <asvg:svgBlip xmlns:asvg="http://schemas.microsoft.com/office/drawing/2016/SVG/main" r:embed="rId7"/>
              </a:ext>
            </a:extLst>
          </a:blip>
          <a:srcRect l="-1631" t="32036" r="-2531" b="34160"/>
          <a:stretch/>
        </p:blipFill>
        <p:spPr>
          <a:xfrm>
            <a:off x="652219" y="582092"/>
            <a:ext cx="3587504" cy="582151"/>
          </a:xfrm>
          <a:prstGeom prst="rect">
            <a:avLst/>
          </a:prstGeom>
        </p:spPr>
      </p:pic>
      <p:grpSp>
        <p:nvGrpSpPr>
          <p:cNvPr id="21" name="Group 20">
            <a:extLst>
              <a:ext uri="{FF2B5EF4-FFF2-40B4-BE49-F238E27FC236}">
                <a16:creationId xmlns:a16="http://schemas.microsoft.com/office/drawing/2014/main" id="{539DC82D-B8E4-51A5-52FB-EE4CA33BE28B}"/>
              </a:ext>
            </a:extLst>
          </p:cNvPr>
          <p:cNvGrpSpPr/>
          <p:nvPr/>
        </p:nvGrpSpPr>
        <p:grpSpPr>
          <a:xfrm>
            <a:off x="114571" y="-41223"/>
            <a:ext cx="11475469" cy="7472748"/>
            <a:chOff x="139971" y="-41223"/>
            <a:chExt cx="11475469" cy="7472748"/>
          </a:xfrm>
        </p:grpSpPr>
        <p:sp>
          <p:nvSpPr>
            <p:cNvPr id="22" name="Rectangle 21">
              <a:extLst>
                <a:ext uri="{FF2B5EF4-FFF2-40B4-BE49-F238E27FC236}">
                  <a16:creationId xmlns:a16="http://schemas.microsoft.com/office/drawing/2014/main" id="{13E6A073-E02C-A1BF-C25A-D7AD0A327298}"/>
                </a:ext>
              </a:extLst>
            </p:cNvPr>
            <p:cNvSpPr/>
            <p:nvPr/>
          </p:nvSpPr>
          <p:spPr>
            <a:xfrm>
              <a:off x="139971" y="2269800"/>
              <a:ext cx="4823370" cy="1323439"/>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w="19050">
                    <a:noFill/>
                    <a:prstDash val="solid"/>
                  </a:ln>
                  <a:solidFill>
                    <a:srgbClr val="FFFFFF"/>
                  </a:solidFill>
                  <a:effectLst/>
                  <a:uLnTx/>
                  <a:uFillTx/>
                  <a:latin typeface="Grandview" panose="020B0502040204020203" pitchFamily="34" charset="0"/>
                  <a:ea typeface="+mn-ea"/>
                  <a:cs typeface="Arial" panose="020B0604020202020204" pitchFamily="34" charset="0"/>
                </a:rPr>
                <a:t>Informed</a:t>
              </a:r>
              <a:endParaRPr kumimoji="0" lang="en-US" sz="8000" b="0" i="0" u="none" strike="noStrike" kern="1200" cap="none" spc="0" normalizeH="0" baseline="0" noProof="0">
                <a:ln w="19050">
                  <a:noFill/>
                  <a:prstDash val="solid"/>
                </a:ln>
                <a:solidFill>
                  <a:srgbClr val="FFFFFF"/>
                </a:solidFill>
                <a:effectLst/>
                <a:uLnTx/>
                <a:uFillTx/>
                <a:latin typeface="Grandview" panose="020B0502040204020203" pitchFamily="34" charset="0"/>
                <a:ea typeface="+mn-ea"/>
                <a:cs typeface="+mn-cs"/>
              </a:endParaRPr>
            </a:p>
          </p:txBody>
        </p:sp>
        <p:sp>
          <p:nvSpPr>
            <p:cNvPr id="23" name="Rectangle 22">
              <a:extLst>
                <a:ext uri="{FF2B5EF4-FFF2-40B4-BE49-F238E27FC236}">
                  <a16:creationId xmlns:a16="http://schemas.microsoft.com/office/drawing/2014/main" id="{1A57C66B-35C9-A71A-EA3B-8BD5BBFACFEB}"/>
                </a:ext>
              </a:extLst>
            </p:cNvPr>
            <p:cNvSpPr/>
            <p:nvPr/>
          </p:nvSpPr>
          <p:spPr>
            <a:xfrm>
              <a:off x="5931021" y="4639733"/>
              <a:ext cx="5684419" cy="1323439"/>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w="19050">
                    <a:noFill/>
                    <a:prstDash val="solid"/>
                  </a:ln>
                  <a:solidFill>
                    <a:srgbClr val="FFFFFF"/>
                  </a:solidFill>
                  <a:effectLst/>
                  <a:uLnTx/>
                  <a:uFillTx/>
                  <a:latin typeface="Grandview" panose="020B0502040204020203" pitchFamily="34" charset="0"/>
                  <a:ea typeface="+mn-ea"/>
                  <a:cs typeface="Arial" panose="020B0604020202020204" pitchFamily="34" charset="0"/>
                </a:rPr>
                <a:t>Entertained</a:t>
              </a:r>
            </a:p>
          </p:txBody>
        </p:sp>
        <p:grpSp>
          <p:nvGrpSpPr>
            <p:cNvPr id="24" name="Group 23">
              <a:extLst>
                <a:ext uri="{FF2B5EF4-FFF2-40B4-BE49-F238E27FC236}">
                  <a16:creationId xmlns:a16="http://schemas.microsoft.com/office/drawing/2014/main" id="{079F75C2-FDC9-2DE6-9EC1-C26EE7F6F35F}"/>
                </a:ext>
              </a:extLst>
            </p:cNvPr>
            <p:cNvGrpSpPr/>
            <p:nvPr/>
          </p:nvGrpSpPr>
          <p:grpSpPr>
            <a:xfrm>
              <a:off x="5156044" y="-41223"/>
              <a:ext cx="1856745" cy="7472748"/>
              <a:chOff x="5156044" y="-41223"/>
              <a:chExt cx="1856745" cy="7472748"/>
            </a:xfrm>
          </p:grpSpPr>
          <p:sp>
            <p:nvSpPr>
              <p:cNvPr id="25" name="Rectangle 24">
                <a:extLst>
                  <a:ext uri="{FF2B5EF4-FFF2-40B4-BE49-F238E27FC236}">
                    <a16:creationId xmlns:a16="http://schemas.microsoft.com/office/drawing/2014/main" id="{74398DE6-0C2B-948D-343A-2D2D882235CA}"/>
                  </a:ext>
                </a:extLst>
              </p:cNvPr>
              <p:cNvSpPr/>
              <p:nvPr/>
            </p:nvSpPr>
            <p:spPr>
              <a:xfrm>
                <a:off x="5331655" y="2642001"/>
                <a:ext cx="1580386" cy="240065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0" b="1" i="0" u="none" strike="noStrike" kern="1200" cap="none" spc="-150" normalizeH="0" baseline="0" noProof="0">
                    <a:ln w="19050">
                      <a:noFill/>
                    </a:ln>
                    <a:solidFill>
                      <a:srgbClr val="FFFFFF"/>
                    </a:solidFill>
                    <a:effectLst/>
                    <a:uLnTx/>
                    <a:uFillTx/>
                    <a:latin typeface="Grandview" panose="020B0502040204020203" pitchFamily="34" charset="0"/>
                    <a:ea typeface="+mn-ea"/>
                    <a:cs typeface="Arial" panose="020B0604020202020204" pitchFamily="34" charset="0"/>
                  </a:rPr>
                  <a:t>&amp;</a:t>
                </a:r>
                <a:endParaRPr kumimoji="0" lang="en-US" sz="15000" b="0" i="0" u="none" strike="noStrike" kern="1200" cap="none" spc="0" normalizeH="0" baseline="0" noProof="0">
                  <a:ln w="19050">
                    <a:noFill/>
                  </a:ln>
                  <a:solidFill>
                    <a:srgbClr val="FFFFFF"/>
                  </a:solidFill>
                  <a:effectLst/>
                  <a:uLnTx/>
                  <a:uFillTx/>
                  <a:latin typeface="Grandview" panose="020B0502040204020203" pitchFamily="34" charset="0"/>
                  <a:ea typeface="+mn-ea"/>
                  <a:cs typeface="+mn-cs"/>
                </a:endParaRPr>
              </a:p>
            </p:txBody>
          </p:sp>
          <p:cxnSp>
            <p:nvCxnSpPr>
              <p:cNvPr id="26" name="Straight Connector 25">
                <a:extLst>
                  <a:ext uri="{FF2B5EF4-FFF2-40B4-BE49-F238E27FC236}">
                    <a16:creationId xmlns:a16="http://schemas.microsoft.com/office/drawing/2014/main" id="{83295714-5119-83FE-BB63-3E4CD9406628}"/>
                  </a:ext>
                </a:extLst>
              </p:cNvPr>
              <p:cNvCxnSpPr>
                <a:cxnSpLocks/>
              </p:cNvCxnSpPr>
              <p:nvPr/>
            </p:nvCxnSpPr>
            <p:spPr>
              <a:xfrm flipH="1">
                <a:off x="6210300" y="-41223"/>
                <a:ext cx="802489" cy="3226015"/>
              </a:xfrm>
              <a:prstGeom prst="line">
                <a:avLst/>
              </a:prstGeom>
              <a:ln w="25400">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CBD428C-479C-6A20-CFEE-96926EB34975}"/>
                  </a:ext>
                </a:extLst>
              </p:cNvPr>
              <p:cNvCxnSpPr>
                <a:cxnSpLocks/>
              </p:cNvCxnSpPr>
              <p:nvPr/>
            </p:nvCxnSpPr>
            <p:spPr>
              <a:xfrm flipH="1">
                <a:off x="5156044" y="4469134"/>
                <a:ext cx="736911" cy="2962391"/>
              </a:xfrm>
              <a:prstGeom prst="line">
                <a:avLst/>
              </a:prstGeom>
              <a:ln w="25400">
                <a:solidFill>
                  <a:schemeClr val="bg1"/>
                </a:solidFill>
                <a:prstDash val="solid"/>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819139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E1073F4-0B61-7B75-9AF3-7C09579F5F2E}"/>
            </a:ext>
          </a:extLst>
        </p:cNvPr>
        <p:cNvGrpSpPr/>
        <p:nvPr/>
      </p:nvGrpSpPr>
      <p:grpSpPr>
        <a:xfrm>
          <a:off x="0" y="0"/>
          <a:ext cx="0" cy="0"/>
          <a:chOff x="0" y="0"/>
          <a:chExt cx="0" cy="0"/>
        </a:xfrm>
      </p:grpSpPr>
      <p:sp>
        <p:nvSpPr>
          <p:cNvPr id="2" name="Rounded Rectangle 1">
            <a:extLst>
              <a:ext uri="{FF2B5EF4-FFF2-40B4-BE49-F238E27FC236}">
                <a16:creationId xmlns:a16="http://schemas.microsoft.com/office/drawing/2014/main" id="{423D8B23-7430-D899-34C6-3CE527D49825}"/>
              </a:ext>
            </a:extLst>
          </p:cNvPr>
          <p:cNvSpPr/>
          <p:nvPr/>
        </p:nvSpPr>
        <p:spPr>
          <a:xfrm>
            <a:off x="5685114" y="152399"/>
            <a:ext cx="6354485" cy="1797712"/>
          </a:xfrm>
          <a:prstGeom prst="roundRect">
            <a:avLst>
              <a:gd name="adj" fmla="val 9514"/>
            </a:avLst>
          </a:prstGeom>
          <a:solidFill>
            <a:schemeClr val="accent1">
              <a:lumMod val="40000"/>
              <a:lumOff val="60000"/>
              <a:alpha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ndview"/>
              <a:ea typeface="+mn-ea"/>
              <a:cs typeface="+mn-cs"/>
            </a:endParaRPr>
          </a:p>
        </p:txBody>
      </p:sp>
      <p:sp>
        <p:nvSpPr>
          <p:cNvPr id="4" name="Rounded Rectangle 3">
            <a:extLst>
              <a:ext uri="{FF2B5EF4-FFF2-40B4-BE49-F238E27FC236}">
                <a16:creationId xmlns:a16="http://schemas.microsoft.com/office/drawing/2014/main" id="{1B6AB586-710D-D839-BC77-CF996DC02972}"/>
              </a:ext>
            </a:extLst>
          </p:cNvPr>
          <p:cNvSpPr/>
          <p:nvPr/>
        </p:nvSpPr>
        <p:spPr>
          <a:xfrm>
            <a:off x="5169401" y="2125577"/>
            <a:ext cx="6875935" cy="2147304"/>
          </a:xfrm>
          <a:prstGeom prst="roundRect">
            <a:avLst>
              <a:gd name="adj" fmla="val 6686"/>
            </a:avLst>
          </a:prstGeom>
          <a:solidFill>
            <a:schemeClr val="accent1">
              <a:lumMod val="40000"/>
              <a:lumOff val="60000"/>
              <a:alpha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ndview"/>
              <a:ea typeface="+mn-ea"/>
              <a:cs typeface="+mn-cs"/>
            </a:endParaRPr>
          </a:p>
        </p:txBody>
      </p:sp>
      <p:sp>
        <p:nvSpPr>
          <p:cNvPr id="8" name="Rounded Rectangle 7">
            <a:extLst>
              <a:ext uri="{FF2B5EF4-FFF2-40B4-BE49-F238E27FC236}">
                <a16:creationId xmlns:a16="http://schemas.microsoft.com/office/drawing/2014/main" id="{3ABD21F6-66F5-EF55-279A-7928E96EE0E8}"/>
              </a:ext>
            </a:extLst>
          </p:cNvPr>
          <p:cNvSpPr/>
          <p:nvPr/>
        </p:nvSpPr>
        <p:spPr>
          <a:xfrm>
            <a:off x="4819650" y="4426121"/>
            <a:ext cx="7232600" cy="2279479"/>
          </a:xfrm>
          <a:prstGeom prst="roundRect">
            <a:avLst>
              <a:gd name="adj" fmla="val 5840"/>
            </a:avLst>
          </a:prstGeom>
          <a:solidFill>
            <a:schemeClr val="accent1">
              <a:lumMod val="40000"/>
              <a:lumOff val="60000"/>
              <a:alpha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ndview"/>
              <a:ea typeface="+mn-ea"/>
              <a:cs typeface="+mn-cs"/>
            </a:endParaRPr>
          </a:p>
        </p:txBody>
      </p:sp>
      <p:pic>
        <p:nvPicPr>
          <p:cNvPr id="13" name="Picture 12">
            <a:extLst>
              <a:ext uri="{FF2B5EF4-FFF2-40B4-BE49-F238E27FC236}">
                <a16:creationId xmlns:a16="http://schemas.microsoft.com/office/drawing/2014/main" id="{BFE62773-4458-FC7E-7AC8-1EAF1036A659}"/>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Effect>
                      <a14:brightnessContrast contrast="16000"/>
                    </a14:imgEffect>
                  </a14:imgLayer>
                </a14:imgProps>
              </a:ext>
            </a:extLst>
          </a:blip>
          <a:srcRect l="12083" r="13554" b="12609"/>
          <a:stretch/>
        </p:blipFill>
        <p:spPr>
          <a:xfrm>
            <a:off x="-1757363" y="0"/>
            <a:ext cx="8753476" cy="6858000"/>
          </a:xfrm>
          <a:prstGeom prst="parallelogram">
            <a:avLst/>
          </a:prstGeom>
        </p:spPr>
      </p:pic>
      <p:sp>
        <p:nvSpPr>
          <p:cNvPr id="16" name="Parallelogram 15">
            <a:extLst>
              <a:ext uri="{FF2B5EF4-FFF2-40B4-BE49-F238E27FC236}">
                <a16:creationId xmlns:a16="http://schemas.microsoft.com/office/drawing/2014/main" id="{F1D82AED-36F8-46B2-43FB-A4A94025EA65}"/>
              </a:ext>
            </a:extLst>
          </p:cNvPr>
          <p:cNvSpPr/>
          <p:nvPr/>
        </p:nvSpPr>
        <p:spPr>
          <a:xfrm>
            <a:off x="-1757363" y="2275"/>
            <a:ext cx="8753476" cy="6858000"/>
          </a:xfrm>
          <a:prstGeom prst="parallelogram">
            <a:avLst/>
          </a:prstGeom>
          <a:gradFill>
            <a:gsLst>
              <a:gs pos="86000">
                <a:srgbClr val="0A05CE">
                  <a:alpha val="30000"/>
                </a:srgbClr>
              </a:gs>
              <a:gs pos="0">
                <a:srgbClr val="4C7FDE"/>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a:lnSpc>
                <a:spcPct val="80000"/>
              </a:lnSpc>
            </a:pPr>
            <a:endParaRPr lang="en-US" sz="2400">
              <a:solidFill>
                <a:srgbClr val="FFFFFF"/>
              </a:solidFill>
              <a:latin typeface="Grandview"/>
            </a:endParaRPr>
          </a:p>
        </p:txBody>
      </p:sp>
      <p:sp>
        <p:nvSpPr>
          <p:cNvPr id="22" name="Rectangle 21">
            <a:extLst>
              <a:ext uri="{FF2B5EF4-FFF2-40B4-BE49-F238E27FC236}">
                <a16:creationId xmlns:a16="http://schemas.microsoft.com/office/drawing/2014/main" id="{B51F8D90-AD1C-92C3-8B2F-FEDDF77F156A}"/>
              </a:ext>
            </a:extLst>
          </p:cNvPr>
          <p:cNvSpPr/>
          <p:nvPr/>
        </p:nvSpPr>
        <p:spPr>
          <a:xfrm>
            <a:off x="643803" y="5148430"/>
            <a:ext cx="4823370" cy="13234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w="19050">
                  <a:solidFill>
                    <a:srgbClr val="FFFFFF"/>
                  </a:solidFill>
                  <a:prstDash val="solid"/>
                </a:ln>
                <a:solidFill>
                  <a:srgbClr val="FFFFFF"/>
                </a:solidFill>
                <a:effectLst/>
                <a:uLnTx/>
                <a:uFillTx/>
                <a:latin typeface="Grandview" panose="020B0502040204020203" pitchFamily="34" charset="0"/>
                <a:ea typeface="+mn-ea"/>
                <a:cs typeface="Arial" panose="020B0604020202020204" pitchFamily="34" charset="0"/>
              </a:rPr>
              <a:t>Informed</a:t>
            </a:r>
            <a:endParaRPr kumimoji="0" lang="en-US" sz="8000" b="0" i="0" u="none" strike="noStrike" kern="1200" cap="none" spc="0" normalizeH="0" baseline="0" noProof="0">
              <a:ln w="19050">
                <a:solidFill>
                  <a:srgbClr val="FFFFFF"/>
                </a:solidFill>
                <a:prstDash val="solid"/>
              </a:ln>
              <a:solidFill>
                <a:srgbClr val="FFFFFF"/>
              </a:solidFill>
              <a:effectLst/>
              <a:uLnTx/>
              <a:uFillTx/>
              <a:latin typeface="Grandview" panose="020B0502040204020203" pitchFamily="34" charset="0"/>
              <a:ea typeface="+mn-ea"/>
              <a:cs typeface="+mn-cs"/>
            </a:endParaRPr>
          </a:p>
        </p:txBody>
      </p:sp>
      <p:pic>
        <p:nvPicPr>
          <p:cNvPr id="10" name="Picture 2">
            <a:extLst>
              <a:ext uri="{FF2B5EF4-FFF2-40B4-BE49-F238E27FC236}">
                <a16:creationId xmlns:a16="http://schemas.microsoft.com/office/drawing/2014/main" id="{A8EADABD-5057-6505-3ADF-902AE925028B}"/>
              </a:ext>
            </a:extLst>
          </p:cNvPr>
          <p:cNvPicPr>
            <a:picLocks noChangeAspect="1" noChangeArrowheads="1"/>
          </p:cNvPicPr>
          <p:nvPr/>
        </p:nvPicPr>
        <p:blipFill>
          <a:blip r:embed="rId5">
            <a:biLevel thresh="75000"/>
            <a:extLst>
              <a:ext uri="{BEBA8EAE-BF5A-486C-A8C5-ECC9F3942E4B}">
                <a14:imgProps xmlns:a14="http://schemas.microsoft.com/office/drawing/2010/main">
                  <a14:imgLayer r:embed="rId6">
                    <a14:imgEffect>
                      <a14:brightnessContrast bright="-73000"/>
                    </a14:imgEffect>
                  </a14:imgLayer>
                </a14:imgProps>
              </a:ext>
              <a:ext uri="{28A0092B-C50C-407E-A947-70E740481C1C}">
                <a14:useLocalDpi xmlns:a14="http://schemas.microsoft.com/office/drawing/2010/main" val="0"/>
              </a:ext>
            </a:extLst>
          </a:blip>
          <a:srcRect/>
          <a:stretch>
            <a:fillRect/>
          </a:stretch>
        </p:blipFill>
        <p:spPr bwMode="auto">
          <a:xfrm>
            <a:off x="10371256" y="2267192"/>
            <a:ext cx="1500475" cy="24457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A group of logos on a black background&#10;&#10;Description automatically generated">
            <a:extLst>
              <a:ext uri="{FF2B5EF4-FFF2-40B4-BE49-F238E27FC236}">
                <a16:creationId xmlns:a16="http://schemas.microsoft.com/office/drawing/2014/main" id="{C046B7C5-5706-5525-9C9B-B0A29BA391B4}"/>
              </a:ext>
            </a:extLst>
          </p:cNvPr>
          <p:cNvPicPr>
            <a:picLocks noChangeAspect="1" noChangeArrowheads="1"/>
          </p:cNvPicPr>
          <p:nvPr/>
        </p:nvPicPr>
        <p:blipFill>
          <a:blip r:embed="rId7">
            <a:biLevel thresh="75000"/>
            <a:extLst>
              <a:ext uri="{BEBA8EAE-BF5A-486C-A8C5-ECC9F3942E4B}">
                <a14:imgProps xmlns:a14="http://schemas.microsoft.com/office/drawing/2010/main">
                  <a14:imgLayer r:embed="rId8">
                    <a14:imgEffect>
                      <a14:brightnessContrast bright="-80000"/>
                    </a14:imgEffect>
                  </a14:imgLayer>
                </a14:imgProps>
              </a:ext>
              <a:ext uri="{28A0092B-C50C-407E-A947-70E740481C1C}">
                <a14:useLocalDpi xmlns:a14="http://schemas.microsoft.com/office/drawing/2010/main" val="0"/>
              </a:ext>
            </a:extLst>
          </a:blip>
          <a:srcRect/>
          <a:stretch>
            <a:fillRect/>
          </a:stretch>
        </p:blipFill>
        <p:spPr bwMode="auto">
          <a:xfrm>
            <a:off x="10597285" y="4521446"/>
            <a:ext cx="1274446" cy="454367"/>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8D8DA04A-EA80-12C1-5B31-3EF09F17CFCC}"/>
              </a:ext>
            </a:extLst>
          </p:cNvPr>
          <p:cNvSpPr txBox="1"/>
          <p:nvPr/>
        </p:nvSpPr>
        <p:spPr>
          <a:xfrm>
            <a:off x="6484909" y="5148430"/>
            <a:ext cx="916295" cy="55399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effectLst/>
                <a:uLnTx/>
                <a:uFillTx/>
                <a:latin typeface="Grandview"/>
                <a:ea typeface="+mn-ea"/>
                <a:cs typeface="Arial" panose="020B0604020202020204" pitchFamily="34" charset="0"/>
              </a:rPr>
              <a:t>59%</a:t>
            </a:r>
            <a:endParaRPr kumimoji="0" lang="en-US" sz="3600" b="0" i="0" u="none" strike="noStrike" kern="1200" cap="none" spc="0" normalizeH="0" baseline="0" noProof="0">
              <a:ln>
                <a:noFill/>
              </a:ln>
              <a:effectLst/>
              <a:uLnTx/>
              <a:uFillTx/>
              <a:latin typeface="Grandview"/>
              <a:ea typeface="+mn-ea"/>
              <a:cs typeface="+mn-cs"/>
            </a:endParaRPr>
          </a:p>
        </p:txBody>
      </p:sp>
      <p:sp>
        <p:nvSpPr>
          <p:cNvPr id="25" name="TextBox 24">
            <a:extLst>
              <a:ext uri="{FF2B5EF4-FFF2-40B4-BE49-F238E27FC236}">
                <a16:creationId xmlns:a16="http://schemas.microsoft.com/office/drawing/2014/main" id="{FF101DA1-E9E2-49F4-AD60-DF28F27DF39A}"/>
              </a:ext>
            </a:extLst>
          </p:cNvPr>
          <p:cNvSpPr txBox="1"/>
          <p:nvPr/>
        </p:nvSpPr>
        <p:spPr>
          <a:xfrm>
            <a:off x="6510772" y="5745660"/>
            <a:ext cx="1449281" cy="738664"/>
          </a:xfrm>
          <a:prstGeom prst="rect">
            <a:avLst/>
          </a:prstGeom>
          <a:noFill/>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Grandview"/>
                <a:ea typeface="+mn-ea"/>
                <a:cs typeface="+mn-cs"/>
              </a:rPr>
              <a:t>Increased brand recall with branded content vs. standard digital ads</a:t>
            </a:r>
          </a:p>
        </p:txBody>
      </p:sp>
      <p:sp>
        <p:nvSpPr>
          <p:cNvPr id="26" name="TextBox 25">
            <a:extLst>
              <a:ext uri="{FF2B5EF4-FFF2-40B4-BE49-F238E27FC236}">
                <a16:creationId xmlns:a16="http://schemas.microsoft.com/office/drawing/2014/main" id="{75352471-FAFE-FA8E-176E-D2A1B61DFDF2}"/>
              </a:ext>
            </a:extLst>
          </p:cNvPr>
          <p:cNvSpPr txBox="1"/>
          <p:nvPr/>
        </p:nvSpPr>
        <p:spPr>
          <a:xfrm>
            <a:off x="8327915" y="5148430"/>
            <a:ext cx="906870" cy="55399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effectLst/>
                <a:uLnTx/>
                <a:uFillTx/>
                <a:latin typeface="Grandview"/>
                <a:ea typeface="+mn-ea"/>
                <a:cs typeface="Arial" panose="020B0604020202020204" pitchFamily="34" charset="0"/>
              </a:rPr>
              <a:t>22x</a:t>
            </a:r>
            <a:endParaRPr kumimoji="0" lang="en-US" sz="3600" b="0" i="0" u="none" strike="noStrike" kern="1200" cap="none" spc="0" normalizeH="0" baseline="0" noProof="0">
              <a:ln>
                <a:noFill/>
              </a:ln>
              <a:effectLst/>
              <a:uLnTx/>
              <a:uFillTx/>
              <a:latin typeface="Grandview"/>
              <a:ea typeface="+mn-ea"/>
              <a:cs typeface="+mn-cs"/>
            </a:endParaRPr>
          </a:p>
        </p:txBody>
      </p:sp>
      <p:sp>
        <p:nvSpPr>
          <p:cNvPr id="29" name="TextBox 28">
            <a:extLst>
              <a:ext uri="{FF2B5EF4-FFF2-40B4-BE49-F238E27FC236}">
                <a16:creationId xmlns:a16="http://schemas.microsoft.com/office/drawing/2014/main" id="{05D2E71F-6DE2-0613-6753-E6B034075610}"/>
              </a:ext>
            </a:extLst>
          </p:cNvPr>
          <p:cNvSpPr txBox="1"/>
          <p:nvPr/>
        </p:nvSpPr>
        <p:spPr>
          <a:xfrm>
            <a:off x="8345386" y="5769471"/>
            <a:ext cx="1084030" cy="757509"/>
          </a:xfrm>
          <a:prstGeom prst="rect">
            <a:avLst/>
          </a:prstGeom>
          <a:noFill/>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Grandview"/>
                <a:ea typeface="+mn-ea"/>
                <a:cs typeface="+mn-cs"/>
              </a:rPr>
              <a:t>Branded content is more engaging vs. display ads</a:t>
            </a:r>
          </a:p>
        </p:txBody>
      </p:sp>
      <p:sp>
        <p:nvSpPr>
          <p:cNvPr id="30" name="TextBox 29">
            <a:extLst>
              <a:ext uri="{FF2B5EF4-FFF2-40B4-BE49-F238E27FC236}">
                <a16:creationId xmlns:a16="http://schemas.microsoft.com/office/drawing/2014/main" id="{F99596E6-A46D-849D-5606-3631D1D65374}"/>
              </a:ext>
            </a:extLst>
          </p:cNvPr>
          <p:cNvSpPr txBox="1"/>
          <p:nvPr/>
        </p:nvSpPr>
        <p:spPr>
          <a:xfrm>
            <a:off x="9792734" y="5148430"/>
            <a:ext cx="869303" cy="55399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effectLst/>
                <a:uLnTx/>
                <a:uFillTx/>
                <a:latin typeface="Grandview"/>
                <a:ea typeface="+mn-ea"/>
                <a:cs typeface="Arial" panose="020B0604020202020204" pitchFamily="34" charset="0"/>
              </a:rPr>
              <a:t>50%</a:t>
            </a:r>
            <a:endParaRPr kumimoji="0" lang="en-US" sz="3600" b="0" i="0" u="none" strike="noStrike" kern="1200" cap="none" spc="0" normalizeH="0" baseline="0" noProof="0">
              <a:ln>
                <a:noFill/>
              </a:ln>
              <a:effectLst/>
              <a:uLnTx/>
              <a:uFillTx/>
              <a:latin typeface="Grandview"/>
              <a:ea typeface="+mn-ea"/>
              <a:cs typeface="+mn-cs"/>
            </a:endParaRPr>
          </a:p>
        </p:txBody>
      </p:sp>
      <p:sp>
        <p:nvSpPr>
          <p:cNvPr id="31" name="TextBox 30">
            <a:extLst>
              <a:ext uri="{FF2B5EF4-FFF2-40B4-BE49-F238E27FC236}">
                <a16:creationId xmlns:a16="http://schemas.microsoft.com/office/drawing/2014/main" id="{C871C891-0EF9-35D2-5602-6A6CE9F5631E}"/>
              </a:ext>
            </a:extLst>
          </p:cNvPr>
          <p:cNvSpPr txBox="1"/>
          <p:nvPr/>
        </p:nvSpPr>
        <p:spPr>
          <a:xfrm>
            <a:off x="9792734" y="5770769"/>
            <a:ext cx="1417092" cy="738664"/>
          </a:xfrm>
          <a:prstGeom prst="rect">
            <a:avLst/>
          </a:prstGeom>
          <a:noFill/>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Grandview"/>
                <a:ea typeface="+mn-ea"/>
                <a:cs typeface="+mn-cs"/>
              </a:rPr>
              <a:t>Brand lift for branded content distributed through premium publishers</a:t>
            </a:r>
          </a:p>
        </p:txBody>
      </p:sp>
      <p:sp>
        <p:nvSpPr>
          <p:cNvPr id="45" name="TextBox 44">
            <a:extLst>
              <a:ext uri="{FF2B5EF4-FFF2-40B4-BE49-F238E27FC236}">
                <a16:creationId xmlns:a16="http://schemas.microsoft.com/office/drawing/2014/main" id="{910AF78F-87D5-FBC3-DA10-7747B4F3A9AD}"/>
              </a:ext>
            </a:extLst>
          </p:cNvPr>
          <p:cNvSpPr txBox="1"/>
          <p:nvPr/>
        </p:nvSpPr>
        <p:spPr>
          <a:xfrm>
            <a:off x="7103572" y="487226"/>
            <a:ext cx="658600" cy="55399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300" normalizeH="0" baseline="0" noProof="0" dirty="0">
                <a:ln>
                  <a:noFill/>
                </a:ln>
                <a:effectLst/>
                <a:uLnTx/>
                <a:uFillTx/>
                <a:latin typeface="Grandview"/>
                <a:ea typeface="+mn-ea"/>
                <a:cs typeface="Arial" panose="020B0604020202020204" pitchFamily="34" charset="0"/>
              </a:rPr>
              <a:t>#1</a:t>
            </a:r>
            <a:endParaRPr kumimoji="0" lang="en-US" sz="3600" b="0" i="0" u="none" strike="noStrike" kern="1200" cap="none" spc="-300" normalizeH="0" baseline="0" noProof="0" dirty="0">
              <a:ln>
                <a:noFill/>
              </a:ln>
              <a:effectLst/>
              <a:uLnTx/>
              <a:uFillTx/>
              <a:latin typeface="Grandview"/>
              <a:ea typeface="+mn-ea"/>
              <a:cs typeface="+mn-cs"/>
            </a:endParaRPr>
          </a:p>
        </p:txBody>
      </p:sp>
      <p:sp>
        <p:nvSpPr>
          <p:cNvPr id="46" name="TextBox 45">
            <a:extLst>
              <a:ext uri="{FF2B5EF4-FFF2-40B4-BE49-F238E27FC236}">
                <a16:creationId xmlns:a16="http://schemas.microsoft.com/office/drawing/2014/main" id="{AFB1424B-0D2A-5E2C-6039-F9C8F901BE25}"/>
              </a:ext>
            </a:extLst>
          </p:cNvPr>
          <p:cNvSpPr txBox="1"/>
          <p:nvPr/>
        </p:nvSpPr>
        <p:spPr>
          <a:xfrm>
            <a:off x="7134478" y="1213963"/>
            <a:ext cx="2133542" cy="553998"/>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Grandview"/>
                <a:ea typeface="+mn-ea"/>
                <a:cs typeface="+mn-cs"/>
              </a:rPr>
              <a:t>Business Network </a:t>
            </a:r>
            <a:r>
              <a:rPr kumimoji="0" lang="en-CA" sz="1200" b="0" i="1" u="none" strike="noStrike" kern="1200" cap="none" spc="0" normalizeH="0" baseline="0" noProof="0">
                <a:ln>
                  <a:noFill/>
                </a:ln>
                <a:solidFill>
                  <a:srgbClr val="000000"/>
                </a:solidFill>
                <a:effectLst/>
                <a:uLnTx/>
                <a:uFillTx/>
                <a:latin typeface="Grandview"/>
                <a:ea typeface="+mn-ea"/>
                <a:cs typeface="+mn-cs"/>
              </a:rPr>
              <a:t>for monthly cross-platform reach (2.4X higher than Bloomberg)</a:t>
            </a:r>
            <a:endParaRPr kumimoji="0" lang="en-US" sz="1200" b="0" i="1" u="none" strike="noStrike" kern="1200" cap="none" spc="0" normalizeH="0" baseline="0" noProof="0">
              <a:ln>
                <a:noFill/>
              </a:ln>
              <a:solidFill>
                <a:srgbClr val="000000"/>
              </a:solidFill>
              <a:effectLst/>
              <a:uLnTx/>
              <a:uFillTx/>
              <a:latin typeface="Grandview"/>
              <a:ea typeface="+mn-ea"/>
              <a:cs typeface="+mn-cs"/>
            </a:endParaRPr>
          </a:p>
        </p:txBody>
      </p:sp>
      <p:pic>
        <p:nvPicPr>
          <p:cNvPr id="47" name="Picture 46">
            <a:extLst>
              <a:ext uri="{FF2B5EF4-FFF2-40B4-BE49-F238E27FC236}">
                <a16:creationId xmlns:a16="http://schemas.microsoft.com/office/drawing/2014/main" id="{F40B2C1D-34C1-D7B3-125B-24FAF0C63A49}"/>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86000"/>
                    </a14:imgEffect>
                  </a14:imgLayer>
                </a14:imgProps>
              </a:ext>
            </a:extLst>
          </a:blip>
          <a:srcRect/>
          <a:stretch/>
        </p:blipFill>
        <p:spPr>
          <a:xfrm>
            <a:off x="10553700" y="301650"/>
            <a:ext cx="1318031" cy="353963"/>
          </a:xfrm>
          <a:prstGeom prst="rect">
            <a:avLst/>
          </a:prstGeom>
        </p:spPr>
      </p:pic>
      <p:sp>
        <p:nvSpPr>
          <p:cNvPr id="49" name="TextBox 48">
            <a:extLst>
              <a:ext uri="{FF2B5EF4-FFF2-40B4-BE49-F238E27FC236}">
                <a16:creationId xmlns:a16="http://schemas.microsoft.com/office/drawing/2014/main" id="{EF8248FE-8855-C877-E39C-027506B812D5}"/>
              </a:ext>
            </a:extLst>
          </p:cNvPr>
          <p:cNvSpPr txBox="1"/>
          <p:nvPr/>
        </p:nvSpPr>
        <p:spPr>
          <a:xfrm>
            <a:off x="9792734" y="1213963"/>
            <a:ext cx="1927369" cy="553998"/>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Grandview"/>
                <a:ea typeface="+mn-ea"/>
                <a:cs typeface="+mn-cs"/>
              </a:rPr>
              <a:t>Business News site </a:t>
            </a:r>
            <a:r>
              <a:rPr kumimoji="0" lang="en-US" sz="1200" b="0" i="1" u="none" strike="noStrike" kern="1200" cap="none" spc="0" normalizeH="0" baseline="0" noProof="0">
                <a:ln>
                  <a:noFill/>
                </a:ln>
                <a:solidFill>
                  <a:srgbClr val="000000"/>
                </a:solidFill>
                <a:effectLst/>
                <a:uLnTx/>
                <a:uFillTx/>
                <a:latin typeface="Grandview"/>
                <a:ea typeface="+mn-ea"/>
                <a:cs typeface="+mn-cs"/>
              </a:rPr>
              <a:t>for Time Spent Watching Video (+54% vs. #2 Property) </a:t>
            </a:r>
            <a:endParaRPr kumimoji="0" lang="en-CA" sz="1200" b="0" i="1" u="none" strike="noStrike" kern="1200" cap="none" spc="0" normalizeH="0" baseline="0" noProof="0">
              <a:ln>
                <a:noFill/>
              </a:ln>
              <a:solidFill>
                <a:srgbClr val="000000"/>
              </a:solidFill>
              <a:effectLst/>
              <a:uLnTx/>
              <a:uFillTx/>
              <a:latin typeface="Grandview"/>
              <a:ea typeface="+mn-ea"/>
              <a:cs typeface="+mn-cs"/>
            </a:endParaRPr>
          </a:p>
        </p:txBody>
      </p:sp>
      <p:sp>
        <p:nvSpPr>
          <p:cNvPr id="50" name="TextBox 49">
            <a:extLst>
              <a:ext uri="{FF2B5EF4-FFF2-40B4-BE49-F238E27FC236}">
                <a16:creationId xmlns:a16="http://schemas.microsoft.com/office/drawing/2014/main" id="{BA05F917-7025-7AF0-EF0C-00D1D84C9D75}"/>
              </a:ext>
            </a:extLst>
          </p:cNvPr>
          <p:cNvSpPr txBox="1"/>
          <p:nvPr/>
        </p:nvSpPr>
        <p:spPr>
          <a:xfrm>
            <a:off x="7103572" y="2774435"/>
            <a:ext cx="846956" cy="408141"/>
          </a:xfrm>
          <a:prstGeom prst="rect">
            <a:avLst/>
          </a:prstGeom>
          <a:noFill/>
        </p:spPr>
        <p:txBody>
          <a:bodyPr wrap="square" lIns="0" tIns="0" rIns="0" bIns="0" rtlCol="0">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3600" b="0" i="0" u="none" strike="noStrike" kern="1200" cap="none" spc="0" normalizeH="0" baseline="0" noProof="0">
                <a:ln>
                  <a:noFill/>
                </a:ln>
                <a:effectLst/>
                <a:uLnTx/>
                <a:uFillTx/>
                <a:latin typeface="Grandview"/>
                <a:ea typeface="+mn-ea"/>
                <a:cs typeface="+mn-cs"/>
              </a:rPr>
              <a:t>60+</a:t>
            </a:r>
          </a:p>
        </p:txBody>
      </p:sp>
      <p:sp>
        <p:nvSpPr>
          <p:cNvPr id="51" name="TextBox 50">
            <a:extLst>
              <a:ext uri="{FF2B5EF4-FFF2-40B4-BE49-F238E27FC236}">
                <a16:creationId xmlns:a16="http://schemas.microsoft.com/office/drawing/2014/main" id="{5537B085-253C-382B-79B6-6FA7FAB5CEE7}"/>
              </a:ext>
            </a:extLst>
          </p:cNvPr>
          <p:cNvSpPr txBox="1"/>
          <p:nvPr/>
        </p:nvSpPr>
        <p:spPr>
          <a:xfrm>
            <a:off x="7103572" y="3315921"/>
            <a:ext cx="2448687" cy="790519"/>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Grandview"/>
                <a:ea typeface="+mn-ea"/>
                <a:cs typeface="+mn-cs"/>
              </a:rPr>
              <a:t>Events each year convening core business audiences Including </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Grandview"/>
                <a:ea typeface="+mn-ea"/>
                <a:cs typeface="+mn-cs"/>
              </a:rPr>
              <a:t>C-suite executives, business decision makers, financial advisors, investors, opinion leaders &amp; more</a:t>
            </a:r>
          </a:p>
        </p:txBody>
      </p:sp>
      <p:sp>
        <p:nvSpPr>
          <p:cNvPr id="53" name="TextBox 52">
            <a:extLst>
              <a:ext uri="{FF2B5EF4-FFF2-40B4-BE49-F238E27FC236}">
                <a16:creationId xmlns:a16="http://schemas.microsoft.com/office/drawing/2014/main" id="{7C8E3B3C-6149-8110-25A5-931D723E3219}"/>
              </a:ext>
            </a:extLst>
          </p:cNvPr>
          <p:cNvSpPr txBox="1"/>
          <p:nvPr/>
        </p:nvSpPr>
        <p:spPr>
          <a:xfrm>
            <a:off x="9792734" y="2789633"/>
            <a:ext cx="1126894" cy="439980"/>
          </a:xfrm>
          <a:prstGeom prst="rect">
            <a:avLst/>
          </a:prstGeom>
          <a:noFill/>
        </p:spPr>
        <p:txBody>
          <a:bodyPr wrap="square" lIns="0" tIns="0" rIns="0" bIns="0" rtlCol="0" anchor="t">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3600" b="0" i="0" u="none" strike="noStrike" kern="1200" cap="none" spc="0" normalizeH="0" baseline="0" noProof="0">
                <a:ln>
                  <a:noFill/>
                </a:ln>
                <a:effectLst/>
                <a:uLnTx/>
                <a:uFillTx/>
                <a:latin typeface="Grandview"/>
                <a:ea typeface="+mn-ea"/>
                <a:cs typeface="+mn-cs"/>
              </a:rPr>
              <a:t>10k+</a:t>
            </a:r>
          </a:p>
        </p:txBody>
      </p:sp>
      <p:sp>
        <p:nvSpPr>
          <p:cNvPr id="54" name="TextBox 53">
            <a:extLst>
              <a:ext uri="{FF2B5EF4-FFF2-40B4-BE49-F238E27FC236}">
                <a16:creationId xmlns:a16="http://schemas.microsoft.com/office/drawing/2014/main" id="{3C994D4C-D9FA-CAA8-E04B-98F736D09073}"/>
              </a:ext>
            </a:extLst>
          </p:cNvPr>
          <p:cNvSpPr txBox="1"/>
          <p:nvPr/>
        </p:nvSpPr>
        <p:spPr>
          <a:xfrm>
            <a:off x="9792734" y="3315921"/>
            <a:ext cx="1972242" cy="429768"/>
          </a:xfrm>
          <a:prstGeom prst="rect">
            <a:avLst/>
          </a:prstGeom>
          <a:noFill/>
        </p:spPr>
        <p:txBody>
          <a:bodyPr wrap="square" lIns="0" tIns="0" rIns="0" bIns="0" rtlCol="0" anchor="t">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Grandview"/>
                <a:ea typeface="+mn-ea"/>
                <a:cs typeface="+mn-cs"/>
              </a:rPr>
              <a:t>Total Attendees Across CNBC Events &amp; CNBC Council Events in 2023</a:t>
            </a:r>
          </a:p>
        </p:txBody>
      </p:sp>
    </p:spTree>
    <p:extLst>
      <p:ext uri="{BB962C8B-B14F-4D97-AF65-F5344CB8AC3E}">
        <p14:creationId xmlns:p14="http://schemas.microsoft.com/office/powerpoint/2010/main" val="1875329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7F66C4-0727-5FB1-0799-DA9A63C7FA0C}"/>
            </a:ext>
          </a:extLst>
        </p:cNvPr>
        <p:cNvGrpSpPr/>
        <p:nvPr/>
      </p:nvGrpSpPr>
      <p:grpSpPr>
        <a:xfrm>
          <a:off x="0" y="0"/>
          <a:ext cx="0" cy="0"/>
          <a:chOff x="0" y="0"/>
          <a:chExt cx="0" cy="0"/>
        </a:xfrm>
      </p:grpSpPr>
      <p:sp>
        <p:nvSpPr>
          <p:cNvPr id="8" name="Text Placeholder 1">
            <a:extLst>
              <a:ext uri="{FF2B5EF4-FFF2-40B4-BE49-F238E27FC236}">
                <a16:creationId xmlns:a16="http://schemas.microsoft.com/office/drawing/2014/main" id="{59239DF0-EB40-F710-DEE9-FD12B104A5F8}"/>
              </a:ext>
            </a:extLst>
          </p:cNvPr>
          <p:cNvSpPr txBox="1">
            <a:spLocks/>
          </p:cNvSpPr>
          <p:nvPr/>
        </p:nvSpPr>
        <p:spPr>
          <a:xfrm>
            <a:off x="723900" y="685574"/>
            <a:ext cx="11186726" cy="809755"/>
          </a:xfrm>
          <a:prstGeom prst="rect">
            <a:avLst/>
          </a:prstGeom>
        </p:spPr>
        <p:txBody>
          <a:bodyPr lIns="91440" tIns="45720" rIns="91440" bIns="45720" anchor="t"/>
          <a:lstStyle>
            <a:lvl1pPr marL="0" marR="0" indent="-228600" algn="l" defTabSz="914400" rtl="0" eaLnBrk="1" fontAlgn="auto" latinLnBrk="0" hangingPunct="1">
              <a:lnSpc>
                <a:spcPct val="80000"/>
              </a:lnSpc>
              <a:spcBef>
                <a:spcPts val="0"/>
              </a:spcBef>
              <a:spcAft>
                <a:spcPts val="0"/>
              </a:spcAft>
              <a:buClrTx/>
              <a:buSzTx/>
              <a:buFont typeface="Arial" panose="020B0604020202020204" pitchFamily="34" charset="0"/>
              <a:buNone/>
              <a:tabLst/>
              <a:defRPr sz="2800" b="1" kern="1200" spc="-15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80000"/>
              </a:lnSpc>
              <a:spcBef>
                <a:spcPts val="500"/>
              </a:spcBef>
              <a:buFont typeface="Arial" panose="020B0604020202020204" pitchFamily="34" charset="0"/>
              <a:buChar char="•"/>
              <a:defRPr sz="2400" b="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80000"/>
              </a:lnSpc>
              <a:spcBef>
                <a:spcPts val="500"/>
              </a:spcBef>
              <a:buFont typeface="Arial" panose="020B0604020202020204" pitchFamily="34" charset="0"/>
              <a:buChar char="•"/>
              <a:defRPr sz="2000" b="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80000"/>
              </a:lnSpc>
              <a:spcBef>
                <a:spcPts val="500"/>
              </a:spcBef>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80000"/>
              </a:lnSpc>
              <a:spcBef>
                <a:spcPts val="500"/>
              </a:spcBef>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228600" algn="l" defTabSz="914400" rtl="0" eaLnBrk="1" fontAlgn="auto" latinLnBrk="0" hangingPunct="1">
              <a:lnSpc>
                <a:spcPct val="80000"/>
              </a:lnSpc>
              <a:spcBef>
                <a:spcPts val="0"/>
              </a:spcBef>
              <a:spcAft>
                <a:spcPts val="0"/>
              </a:spcAft>
              <a:buClrTx/>
              <a:buSzTx/>
              <a:buFont typeface="Arial" panose="020B0604020202020204" pitchFamily="34" charset="0"/>
              <a:buNone/>
              <a:tabLst/>
              <a:defRPr/>
            </a:pPr>
            <a:r>
              <a:rPr lang="en-GB" sz="3200" b="0" dirty="0">
                <a:solidFill>
                  <a:srgbClr val="FFFFFF"/>
                </a:solidFill>
                <a:latin typeface="Grandview"/>
              </a:rPr>
              <a:t>Connecting when BDMs are informed is integral,</a:t>
            </a:r>
            <a:br>
              <a:rPr lang="en-GB" sz="3200" b="0" dirty="0">
                <a:solidFill>
                  <a:srgbClr val="FFFFFF"/>
                </a:solidFill>
                <a:latin typeface="Grandview"/>
              </a:rPr>
            </a:br>
            <a:r>
              <a:rPr kumimoji="0" lang="en-GB" sz="3200" b="0" i="0" u="none" strike="noStrike" kern="1200" cap="none" spc="-150" normalizeH="0" baseline="0" noProof="0" dirty="0">
                <a:ln>
                  <a:noFill/>
                </a:ln>
                <a:solidFill>
                  <a:srgbClr val="FFFFFF"/>
                </a:solidFill>
                <a:effectLst/>
                <a:uLnTx/>
                <a:uFillTx/>
                <a:latin typeface="Grandview"/>
                <a:ea typeface="+mn-ea"/>
                <a:cs typeface="Arial" panose="020B0604020202020204" pitchFamily="34" charset="0"/>
              </a:rPr>
              <a:t>but advertisers can further differentiate with </a:t>
            </a:r>
            <a:r>
              <a:rPr kumimoji="0" lang="en-GB" sz="3200" b="1" i="0" u="none" strike="noStrike" kern="1200" cap="none" spc="-150" normalizeH="0" baseline="0" noProof="0" dirty="0">
                <a:ln>
                  <a:noFill/>
                </a:ln>
                <a:solidFill>
                  <a:srgbClr val="FFFFFF"/>
                </a:solidFill>
                <a:effectLst/>
                <a:uLnTx/>
                <a:uFillTx/>
                <a:latin typeface="Grandview"/>
                <a:ea typeface="+mn-ea"/>
                <a:cs typeface="Arial" panose="020B0604020202020204" pitchFamily="34" charset="0"/>
              </a:rPr>
              <a:t>emotion-driven content &amp; entertainment</a:t>
            </a:r>
            <a:endParaRPr kumimoji="0" lang="en-US" sz="3200" b="1" i="0" u="none" strike="noStrike" kern="1200" cap="none" spc="-150" normalizeH="0" baseline="0" noProof="0" dirty="0">
              <a:ln>
                <a:noFill/>
              </a:ln>
              <a:solidFill>
                <a:srgbClr val="FFFFFF"/>
              </a:solidFill>
              <a:effectLst/>
              <a:uLnTx/>
              <a:uFillTx/>
              <a:latin typeface="Grandview"/>
              <a:ea typeface="+mn-ea"/>
              <a:cs typeface="Arial"/>
            </a:endParaRPr>
          </a:p>
        </p:txBody>
      </p:sp>
      <p:sp>
        <p:nvSpPr>
          <p:cNvPr id="10" name="TextBox 9">
            <a:extLst>
              <a:ext uri="{FF2B5EF4-FFF2-40B4-BE49-F238E27FC236}">
                <a16:creationId xmlns:a16="http://schemas.microsoft.com/office/drawing/2014/main" id="{ACB5BD9D-EE0B-5A3C-F686-877AE256DB80}"/>
              </a:ext>
            </a:extLst>
          </p:cNvPr>
          <p:cNvSpPr txBox="1"/>
          <p:nvPr/>
        </p:nvSpPr>
        <p:spPr>
          <a:xfrm>
            <a:off x="834319" y="4500797"/>
            <a:ext cx="3034773" cy="840230"/>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Grandview"/>
                <a:ea typeface="+mn-ea"/>
                <a:cs typeface="+mn-cs"/>
              </a:rPr>
              <a:t>of the business decision-maker choice comes down to </a:t>
            </a:r>
            <a:r>
              <a:rPr kumimoji="0" lang="en-US" sz="1800" b="1" i="0" u="none" strike="noStrike" kern="1200" cap="none" spc="0" normalizeH="0" baseline="0" noProof="0">
                <a:ln>
                  <a:noFill/>
                </a:ln>
                <a:solidFill>
                  <a:srgbClr val="FFFFFF"/>
                </a:solidFill>
                <a:effectLst/>
                <a:uLnTx/>
                <a:uFillTx/>
                <a:latin typeface="Grandview"/>
                <a:ea typeface="+mn-ea"/>
                <a:cs typeface="+mn-cs"/>
              </a:rPr>
              <a:t>emotional factors</a:t>
            </a:r>
          </a:p>
        </p:txBody>
      </p:sp>
      <p:sp>
        <p:nvSpPr>
          <p:cNvPr id="11" name="TextBox 10">
            <a:extLst>
              <a:ext uri="{FF2B5EF4-FFF2-40B4-BE49-F238E27FC236}">
                <a16:creationId xmlns:a16="http://schemas.microsoft.com/office/drawing/2014/main" id="{6AC2393C-90C0-B0B3-6F6B-F7E45B826A54}"/>
              </a:ext>
            </a:extLst>
          </p:cNvPr>
          <p:cNvSpPr txBox="1"/>
          <p:nvPr/>
        </p:nvSpPr>
        <p:spPr>
          <a:xfrm>
            <a:off x="834319" y="2527469"/>
            <a:ext cx="3507146" cy="186204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dirty="0">
                <a:ln w="28575">
                  <a:solidFill>
                    <a:srgbClr val="FFFFFF"/>
                  </a:solidFill>
                </a:ln>
                <a:noFill/>
                <a:effectLst/>
                <a:uLnTx/>
                <a:uFillTx/>
                <a:latin typeface="Grandview"/>
                <a:ea typeface="+mn-ea"/>
                <a:cs typeface="+mn-cs"/>
              </a:rPr>
              <a:t>56</a:t>
            </a:r>
            <a:r>
              <a:rPr kumimoji="0" lang="en-US" sz="9600" b="1" i="0" u="none" strike="noStrike" kern="1200" cap="none" spc="-300" normalizeH="0" baseline="0" noProof="0" dirty="0">
                <a:ln w="28575">
                  <a:solidFill>
                    <a:srgbClr val="FFFFFF"/>
                  </a:solidFill>
                </a:ln>
                <a:noFill/>
                <a:effectLst/>
                <a:uLnTx/>
                <a:uFillTx/>
                <a:latin typeface="Grandview"/>
                <a:ea typeface="+mn-ea"/>
                <a:cs typeface="+mn-cs"/>
              </a:rPr>
              <a:t>%</a:t>
            </a:r>
          </a:p>
        </p:txBody>
      </p:sp>
      <p:sp>
        <p:nvSpPr>
          <p:cNvPr id="12" name="TextBox 11">
            <a:extLst>
              <a:ext uri="{FF2B5EF4-FFF2-40B4-BE49-F238E27FC236}">
                <a16:creationId xmlns:a16="http://schemas.microsoft.com/office/drawing/2014/main" id="{25A40568-E715-B25F-2396-F45D7D0B5400}"/>
              </a:ext>
            </a:extLst>
          </p:cNvPr>
          <p:cNvSpPr txBox="1"/>
          <p:nvPr/>
        </p:nvSpPr>
        <p:spPr>
          <a:xfrm>
            <a:off x="4247580" y="4472126"/>
            <a:ext cx="3327473" cy="1200329"/>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Grandview"/>
                <a:ea typeface="+mn-ea"/>
                <a:cs typeface="+mn-cs"/>
              </a:rPr>
              <a:t>of business leaders are more likely take note of advertising from B2B brands that </a:t>
            </a:r>
            <a:r>
              <a:rPr kumimoji="0" lang="en-US" sz="1800" b="1" i="0" u="none" strike="noStrike" kern="1200" cap="none" spc="0" normalizeH="0" baseline="0" noProof="0">
                <a:ln>
                  <a:noFill/>
                </a:ln>
                <a:solidFill>
                  <a:srgbClr val="FFFFFF"/>
                </a:solidFill>
                <a:effectLst/>
                <a:uLnTx/>
                <a:uFillTx/>
                <a:latin typeface="Grandview"/>
                <a:ea typeface="+mn-ea"/>
                <a:cs typeface="+mn-cs"/>
              </a:rPr>
              <a:t>speak to their passions and interests</a:t>
            </a:r>
            <a:endParaRPr kumimoji="0" lang="en-US" sz="1800" b="0" i="0" u="none" strike="noStrike" kern="1200" cap="none" spc="0" normalizeH="0" baseline="0" noProof="0">
              <a:ln>
                <a:noFill/>
              </a:ln>
              <a:solidFill>
                <a:srgbClr val="FFFFFF"/>
              </a:solidFill>
              <a:effectLst/>
              <a:uLnTx/>
              <a:uFillTx/>
              <a:latin typeface="Grandview"/>
              <a:ea typeface="+mn-ea"/>
              <a:cs typeface="+mn-cs"/>
            </a:endParaRPr>
          </a:p>
        </p:txBody>
      </p:sp>
      <p:sp>
        <p:nvSpPr>
          <p:cNvPr id="13" name="TextBox 12">
            <a:extLst>
              <a:ext uri="{FF2B5EF4-FFF2-40B4-BE49-F238E27FC236}">
                <a16:creationId xmlns:a16="http://schemas.microsoft.com/office/drawing/2014/main" id="{143441B7-63A3-27D0-1B21-3CD5073B5379}"/>
              </a:ext>
            </a:extLst>
          </p:cNvPr>
          <p:cNvSpPr txBox="1"/>
          <p:nvPr/>
        </p:nvSpPr>
        <p:spPr>
          <a:xfrm>
            <a:off x="4300479" y="2534468"/>
            <a:ext cx="3025207" cy="1862048"/>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w="28575">
                  <a:solidFill>
                    <a:srgbClr val="FFFFFF"/>
                  </a:solidFill>
                </a:ln>
                <a:noFill/>
                <a:effectLst/>
                <a:uLnTx/>
                <a:uFillTx/>
                <a:latin typeface="Grandview"/>
                <a:ea typeface="+mn-ea"/>
                <a:cs typeface="Arial" panose="020B0604020202020204" pitchFamily="34" charset="0"/>
              </a:rPr>
              <a:t>88</a:t>
            </a:r>
            <a:r>
              <a:rPr kumimoji="0" lang="en-US" sz="9600" b="1" i="0" u="none" strike="noStrike" kern="1200" cap="none" spc="-300" normalizeH="0" baseline="0" noProof="0">
                <a:ln w="28575">
                  <a:solidFill>
                    <a:srgbClr val="FFFFFF"/>
                  </a:solidFill>
                </a:ln>
                <a:noFill/>
                <a:effectLst/>
                <a:uLnTx/>
                <a:uFillTx/>
                <a:latin typeface="Grandview"/>
                <a:ea typeface="+mn-ea"/>
                <a:cs typeface="Arial" panose="020B0604020202020204" pitchFamily="34" charset="0"/>
              </a:rPr>
              <a:t>%</a:t>
            </a:r>
          </a:p>
        </p:txBody>
      </p:sp>
      <p:sp>
        <p:nvSpPr>
          <p:cNvPr id="14" name="TextBox 13">
            <a:extLst>
              <a:ext uri="{FF2B5EF4-FFF2-40B4-BE49-F238E27FC236}">
                <a16:creationId xmlns:a16="http://schemas.microsoft.com/office/drawing/2014/main" id="{62679C84-3E35-CD29-DA42-FDAB665127DF}"/>
              </a:ext>
            </a:extLst>
          </p:cNvPr>
          <p:cNvSpPr txBox="1"/>
          <p:nvPr/>
        </p:nvSpPr>
        <p:spPr>
          <a:xfrm>
            <a:off x="7900289" y="4436211"/>
            <a:ext cx="3126271" cy="1754326"/>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Grandview"/>
                <a:ea typeface="+mn-ea"/>
                <a:cs typeface="+mn-cs"/>
              </a:rPr>
              <a:t>B2B video ads that incorporate emotional content see </a:t>
            </a:r>
            <a:r>
              <a:rPr kumimoji="0" lang="en-US" sz="1800" b="1" i="0" u="none" strike="noStrike" kern="1200" cap="none" spc="0" normalizeH="0" baseline="0" noProof="0">
                <a:ln>
                  <a:noFill/>
                </a:ln>
                <a:solidFill>
                  <a:srgbClr val="FFFFFF"/>
                </a:solidFill>
                <a:effectLst/>
                <a:uLnTx/>
                <a:uFillTx/>
                <a:latin typeface="Grandview"/>
                <a:ea typeface="+mn-ea"/>
                <a:cs typeface="+mn-cs"/>
              </a:rPr>
              <a:t>2x the web visitation </a:t>
            </a:r>
            <a:r>
              <a:rPr kumimoji="0" lang="en-US" sz="1800" b="0" i="0" u="none" strike="noStrike" kern="1200" cap="none" spc="0" normalizeH="0" baseline="0" noProof="0">
                <a:ln>
                  <a:noFill/>
                </a:ln>
                <a:solidFill>
                  <a:srgbClr val="FFFFFF"/>
                </a:solidFill>
                <a:effectLst/>
                <a:uLnTx/>
                <a:uFillTx/>
                <a:latin typeface="Grandview"/>
                <a:ea typeface="+mn-ea"/>
                <a:cs typeface="+mn-cs"/>
              </a:rPr>
              <a:t>vs those that only incorporate rational content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ndview"/>
              <a:ea typeface="+mn-ea"/>
              <a:cs typeface="+mn-cs"/>
            </a:endParaRPr>
          </a:p>
        </p:txBody>
      </p:sp>
      <p:sp>
        <p:nvSpPr>
          <p:cNvPr id="15" name="TextBox 14">
            <a:extLst>
              <a:ext uri="{FF2B5EF4-FFF2-40B4-BE49-F238E27FC236}">
                <a16:creationId xmlns:a16="http://schemas.microsoft.com/office/drawing/2014/main" id="{E78F4CE7-879D-B499-200F-44D4FCCFB517}"/>
              </a:ext>
            </a:extLst>
          </p:cNvPr>
          <p:cNvSpPr txBox="1"/>
          <p:nvPr/>
        </p:nvSpPr>
        <p:spPr>
          <a:xfrm>
            <a:off x="8001353" y="2526076"/>
            <a:ext cx="3025207" cy="1862048"/>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w="28575">
                  <a:solidFill>
                    <a:srgbClr val="FFFFFF"/>
                  </a:solidFill>
                </a:ln>
                <a:noFill/>
                <a:effectLst/>
                <a:uLnTx/>
                <a:uFillTx/>
                <a:latin typeface="Grandview"/>
                <a:ea typeface="+mn-ea"/>
                <a:cs typeface="Arial" panose="020B0604020202020204" pitchFamily="34" charset="0"/>
              </a:rPr>
              <a:t>2x</a:t>
            </a:r>
          </a:p>
        </p:txBody>
      </p:sp>
      <p:sp>
        <p:nvSpPr>
          <p:cNvPr id="29" name="Footer Placeholder 9">
            <a:extLst>
              <a:ext uri="{FF2B5EF4-FFF2-40B4-BE49-F238E27FC236}">
                <a16:creationId xmlns:a16="http://schemas.microsoft.com/office/drawing/2014/main" id="{705FE010-7E8A-1D1D-7FC0-A289630422E4}"/>
              </a:ext>
            </a:extLst>
          </p:cNvPr>
          <p:cNvSpPr txBox="1">
            <a:spLocks/>
          </p:cNvSpPr>
          <p:nvPr/>
        </p:nvSpPr>
        <p:spPr>
          <a:xfrm>
            <a:off x="723900" y="6488884"/>
            <a:ext cx="9469464" cy="228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a:ln>
                  <a:noFill/>
                </a:ln>
                <a:solidFill>
                  <a:srgbClr val="FFFFFF"/>
                </a:solidFill>
                <a:effectLst/>
                <a:uLnTx/>
                <a:uFillTx/>
                <a:latin typeface="Grandview"/>
                <a:ea typeface="+mn-ea"/>
                <a:cs typeface="+mn-cs"/>
              </a:rPr>
              <a:t>Source: NBCU Proprietary Global BDM Research; </a:t>
            </a:r>
            <a:r>
              <a:rPr kumimoji="0" lang="en-US" sz="700" b="0" i="1" u="none" strike="noStrike" kern="1200" cap="none" spc="0" normalizeH="0" baseline="0" noProof="0" err="1">
                <a:ln>
                  <a:noFill/>
                </a:ln>
                <a:solidFill>
                  <a:srgbClr val="FFFFFF"/>
                </a:solidFill>
                <a:effectLst/>
                <a:uLnTx/>
                <a:uFillTx/>
                <a:latin typeface="Grandview"/>
                <a:ea typeface="+mn-ea"/>
                <a:cs typeface="+mn-cs"/>
              </a:rPr>
              <a:t>Hubspot</a:t>
            </a:r>
            <a:r>
              <a:rPr kumimoji="0" lang="en-US" sz="700" b="0" i="1" u="none" strike="noStrike" kern="1200" cap="none" spc="0" normalizeH="0" baseline="0" noProof="0">
                <a:ln>
                  <a:noFill/>
                </a:ln>
                <a:solidFill>
                  <a:srgbClr val="FFFFFF"/>
                </a:solidFill>
                <a:effectLst/>
                <a:uLnTx/>
                <a:uFillTx/>
                <a:latin typeface="Grandview"/>
                <a:ea typeface="+mn-ea"/>
                <a:cs typeface="+mn-cs"/>
              </a:rPr>
              <a:t>, </a:t>
            </a:r>
            <a:r>
              <a:rPr kumimoji="0" lang="en-US" sz="700" b="0" i="1" u="none" strike="noStrike" kern="1200" cap="none" spc="0" normalizeH="0" baseline="0" noProof="0" err="1">
                <a:ln>
                  <a:noFill/>
                </a:ln>
                <a:solidFill>
                  <a:srgbClr val="FFFFFF"/>
                </a:solidFill>
                <a:effectLst/>
                <a:uLnTx/>
                <a:uFillTx/>
                <a:latin typeface="Grandview"/>
                <a:ea typeface="+mn-ea"/>
                <a:cs typeface="+mn-cs"/>
              </a:rPr>
              <a:t>AdAge</a:t>
            </a:r>
            <a:r>
              <a:rPr kumimoji="0" lang="en-US" sz="700" b="0" i="1" u="none" strike="noStrike" kern="1200" cap="none" spc="0" normalizeH="0" baseline="0" noProof="0">
                <a:ln>
                  <a:noFill/>
                </a:ln>
                <a:solidFill>
                  <a:srgbClr val="FFFFFF"/>
                </a:solidFill>
                <a:effectLst/>
                <a:uLnTx/>
                <a:uFillTx/>
                <a:latin typeface="Grandview"/>
                <a:ea typeface="+mn-ea"/>
                <a:cs typeface="+mn-cs"/>
              </a:rPr>
              <a:t>, Merkle </a:t>
            </a:r>
          </a:p>
        </p:txBody>
      </p:sp>
    </p:spTree>
    <p:extLst>
      <p:ext uri="{BB962C8B-B14F-4D97-AF65-F5344CB8AC3E}">
        <p14:creationId xmlns:p14="http://schemas.microsoft.com/office/powerpoint/2010/main" val="328088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B3A194-41E6-CBFA-028E-EF7C849BCCC8}"/>
            </a:ext>
          </a:extLst>
        </p:cNvPr>
        <p:cNvGrpSpPr/>
        <p:nvPr/>
      </p:nvGrpSpPr>
      <p:grpSpPr>
        <a:xfrm>
          <a:off x="0" y="0"/>
          <a:ext cx="0" cy="0"/>
          <a:chOff x="0" y="0"/>
          <a:chExt cx="0" cy="0"/>
        </a:xfrm>
      </p:grpSpPr>
      <p:sp>
        <p:nvSpPr>
          <p:cNvPr id="4" name="Rounded Rectangle 3">
            <a:extLst>
              <a:ext uri="{FF2B5EF4-FFF2-40B4-BE49-F238E27FC236}">
                <a16:creationId xmlns:a16="http://schemas.microsoft.com/office/drawing/2014/main" id="{C5282767-EDE7-8A1E-91EC-0375F5AD5E23}"/>
              </a:ext>
            </a:extLst>
          </p:cNvPr>
          <p:cNvSpPr/>
          <p:nvPr/>
        </p:nvSpPr>
        <p:spPr>
          <a:xfrm>
            <a:off x="723900" y="2833093"/>
            <a:ext cx="7192433" cy="3339107"/>
          </a:xfrm>
          <a:prstGeom prst="roundRect">
            <a:avLst>
              <a:gd name="adj" fmla="val 6479"/>
            </a:avLst>
          </a:prstGeom>
          <a:solidFill>
            <a:schemeClr val="accent1">
              <a:lumMod val="40000"/>
              <a:lumOff val="60000"/>
              <a:alpha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lumMod val="85000"/>
                    <a:lumOff val="15000"/>
                  </a:schemeClr>
                </a:solidFill>
                <a:effectLst/>
                <a:uLnTx/>
                <a:uFillTx/>
                <a:latin typeface="Grandview"/>
                <a:ea typeface="+mn-ea"/>
                <a:cs typeface="+mn-cs"/>
              </a:rPr>
              <a:t>Select top programs amongst BDMs @ NBCU</a:t>
            </a:r>
            <a:endParaRPr kumimoji="0" lang="en-US" sz="1800" b="0" i="1" u="none" strike="noStrike" kern="1200" cap="none" spc="0" normalizeH="0" baseline="0" noProof="0" dirty="0">
              <a:ln>
                <a:noFill/>
              </a:ln>
              <a:solidFill>
                <a:schemeClr val="tx1">
                  <a:lumMod val="85000"/>
                  <a:lumOff val="15000"/>
                </a:schemeClr>
              </a:solidFill>
              <a:effectLst/>
              <a:uLnTx/>
              <a:uFillTx/>
              <a:latin typeface="Grandview"/>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randview"/>
              <a:ea typeface="+mn-ea"/>
              <a:cs typeface="+mn-cs"/>
            </a:endParaRPr>
          </a:p>
        </p:txBody>
      </p:sp>
      <p:sp>
        <p:nvSpPr>
          <p:cNvPr id="30" name="Rounded Rectangle 29">
            <a:extLst>
              <a:ext uri="{FF2B5EF4-FFF2-40B4-BE49-F238E27FC236}">
                <a16:creationId xmlns:a16="http://schemas.microsoft.com/office/drawing/2014/main" id="{A711D75D-708D-6190-E6D3-43F47E72D33E}"/>
              </a:ext>
            </a:extLst>
          </p:cNvPr>
          <p:cNvSpPr/>
          <p:nvPr/>
        </p:nvSpPr>
        <p:spPr>
          <a:xfrm>
            <a:off x="723900" y="694051"/>
            <a:ext cx="7192433" cy="1899242"/>
          </a:xfrm>
          <a:prstGeom prst="roundRect">
            <a:avLst>
              <a:gd name="adj" fmla="val 6479"/>
            </a:avLst>
          </a:prstGeom>
          <a:solidFill>
            <a:schemeClr val="accent1">
              <a:lumMod val="40000"/>
              <a:lumOff val="60000"/>
              <a:alpha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Grandview"/>
            </a:endParaRPr>
          </a:p>
        </p:txBody>
      </p:sp>
      <p:sp>
        <p:nvSpPr>
          <p:cNvPr id="31" name="TextBox 30">
            <a:extLst>
              <a:ext uri="{FF2B5EF4-FFF2-40B4-BE49-F238E27FC236}">
                <a16:creationId xmlns:a16="http://schemas.microsoft.com/office/drawing/2014/main" id="{0DDE3F29-EF01-9DA1-949A-089428281A16}"/>
              </a:ext>
            </a:extLst>
          </p:cNvPr>
          <p:cNvSpPr txBox="1"/>
          <p:nvPr/>
        </p:nvSpPr>
        <p:spPr>
          <a:xfrm>
            <a:off x="1095448" y="1166901"/>
            <a:ext cx="1228652"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5400" spc="-300">
                <a:solidFill>
                  <a:schemeClr val="tx1">
                    <a:lumMod val="85000"/>
                    <a:lumOff val="15000"/>
                  </a:schemeClr>
                </a:solidFill>
                <a:latin typeface="Grandview"/>
                <a:cs typeface="Arial" panose="020B0604020202020204" pitchFamily="34" charset="0"/>
              </a:rPr>
              <a:t>90%</a:t>
            </a:r>
          </a:p>
        </p:txBody>
      </p:sp>
      <p:sp>
        <p:nvSpPr>
          <p:cNvPr id="32" name="TextBox 31">
            <a:extLst>
              <a:ext uri="{FF2B5EF4-FFF2-40B4-BE49-F238E27FC236}">
                <a16:creationId xmlns:a16="http://schemas.microsoft.com/office/drawing/2014/main" id="{71A95599-4A50-FAE6-771F-0B7EBE0C9A53}"/>
              </a:ext>
            </a:extLst>
          </p:cNvPr>
          <p:cNvSpPr txBox="1"/>
          <p:nvPr/>
        </p:nvSpPr>
        <p:spPr>
          <a:xfrm>
            <a:off x="2770213" y="1076651"/>
            <a:ext cx="3613550" cy="1107996"/>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tx1">
                    <a:lumMod val="85000"/>
                    <a:lumOff val="15000"/>
                  </a:schemeClr>
                </a:solidFill>
                <a:effectLst/>
                <a:uLnTx/>
                <a:uFillTx/>
                <a:latin typeface="Grandview"/>
                <a:ea typeface="+mn-ea"/>
                <a:cs typeface="+mn-cs"/>
              </a:rPr>
              <a:t>of business leaders say a good B2B ad captures their attention if they’re relevant; it doesn’t matter if they run in business content</a:t>
            </a:r>
          </a:p>
        </p:txBody>
      </p:sp>
      <p:pic>
        <p:nvPicPr>
          <p:cNvPr id="15" name="Picture 14">
            <a:extLst>
              <a:ext uri="{FF2B5EF4-FFF2-40B4-BE49-F238E27FC236}">
                <a16:creationId xmlns:a16="http://schemas.microsoft.com/office/drawing/2014/main" id="{388C1128-6E0A-D171-D6C6-9B0CACF55FEB}"/>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8425" t="22338" r="26118" b="12721"/>
          <a:stretch/>
        </p:blipFill>
        <p:spPr>
          <a:xfrm>
            <a:off x="5261695" y="-1138"/>
            <a:ext cx="8784505" cy="6858000"/>
          </a:xfrm>
          <a:prstGeom prst="parallelogram">
            <a:avLst/>
          </a:prstGeom>
        </p:spPr>
      </p:pic>
      <p:sp>
        <p:nvSpPr>
          <p:cNvPr id="16" name="Parallelogram 15">
            <a:extLst>
              <a:ext uri="{FF2B5EF4-FFF2-40B4-BE49-F238E27FC236}">
                <a16:creationId xmlns:a16="http://schemas.microsoft.com/office/drawing/2014/main" id="{1CDB9842-4912-0731-8FB5-C170ED958AF0}"/>
              </a:ext>
            </a:extLst>
          </p:cNvPr>
          <p:cNvSpPr/>
          <p:nvPr/>
        </p:nvSpPr>
        <p:spPr>
          <a:xfrm>
            <a:off x="5261695" y="-2276"/>
            <a:ext cx="8784505" cy="6858000"/>
          </a:xfrm>
          <a:prstGeom prst="parallelogram">
            <a:avLst/>
          </a:prstGeom>
          <a:gradFill>
            <a:gsLst>
              <a:gs pos="86000">
                <a:srgbClr val="0A05CE">
                  <a:alpha val="50000"/>
                </a:srgbClr>
              </a:gs>
              <a:gs pos="0">
                <a:srgbClr val="4C7FDE"/>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a:lnSpc>
                <a:spcPct val="80000"/>
              </a:lnSpc>
            </a:pPr>
            <a:endParaRPr lang="en-US" sz="2400">
              <a:solidFill>
                <a:srgbClr val="FFFFFF"/>
              </a:solidFill>
              <a:latin typeface="Grandview"/>
            </a:endParaRPr>
          </a:p>
        </p:txBody>
      </p:sp>
      <p:sp>
        <p:nvSpPr>
          <p:cNvPr id="23" name="Rectangle 22">
            <a:extLst>
              <a:ext uri="{FF2B5EF4-FFF2-40B4-BE49-F238E27FC236}">
                <a16:creationId xmlns:a16="http://schemas.microsoft.com/office/drawing/2014/main" id="{D58064B2-4D27-6D0D-725B-B594E0EF3FC6}"/>
              </a:ext>
            </a:extLst>
          </p:cNvPr>
          <p:cNvSpPr/>
          <p:nvPr/>
        </p:nvSpPr>
        <p:spPr>
          <a:xfrm>
            <a:off x="5905621" y="4639733"/>
            <a:ext cx="5684419" cy="1323439"/>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w="19050">
                  <a:noFill/>
                  <a:prstDash val="solid"/>
                </a:ln>
                <a:solidFill>
                  <a:srgbClr val="FFFFFF"/>
                </a:solidFill>
                <a:effectLst/>
                <a:uLnTx/>
                <a:uFillTx/>
                <a:latin typeface="Grandview" panose="020B0502040204020203" pitchFamily="34" charset="0"/>
                <a:ea typeface="+mn-ea"/>
                <a:cs typeface="Arial" panose="020B0604020202020204" pitchFamily="34" charset="0"/>
              </a:rPr>
              <a:t>Entertained</a:t>
            </a:r>
          </a:p>
        </p:txBody>
      </p:sp>
      <p:sp>
        <p:nvSpPr>
          <p:cNvPr id="33" name="Slide Number Placeholder 32">
            <a:extLst>
              <a:ext uri="{FF2B5EF4-FFF2-40B4-BE49-F238E27FC236}">
                <a16:creationId xmlns:a16="http://schemas.microsoft.com/office/drawing/2014/main" id="{BDB462F6-67E9-B31F-C48A-6E32E04D527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F4C2C2-D810-4C4F-B43D-1CC8DBDFC0E5}" type="slidenum">
              <a:rPr kumimoji="0" lang="en-US" sz="700" b="0" i="0" u="none" strike="noStrike" kern="1200" cap="none" spc="0" normalizeH="0" baseline="0" noProof="0" smtClean="0">
                <a:ln>
                  <a:noFill/>
                </a:ln>
                <a:solidFill>
                  <a:schemeClr val="bg1"/>
                </a:solidFill>
                <a:effectLst/>
                <a:uLnTx/>
                <a:uFillTx/>
                <a:latin typeface="Grandview"/>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700" b="0" i="0" u="none" strike="noStrike" kern="1200" cap="none" spc="0" normalizeH="0" baseline="0" noProof="0">
              <a:ln>
                <a:noFill/>
              </a:ln>
              <a:solidFill>
                <a:schemeClr val="bg1"/>
              </a:solidFill>
              <a:effectLst/>
              <a:uLnTx/>
              <a:uFillTx/>
              <a:latin typeface="Grandview"/>
              <a:ea typeface="+mn-ea"/>
              <a:cs typeface="+mn-cs"/>
            </a:endParaRPr>
          </a:p>
        </p:txBody>
      </p:sp>
      <p:pic>
        <p:nvPicPr>
          <p:cNvPr id="5" name="Picture 4" descr="A black background with a black square&#10;&#10;Description automatically generated with medium confidence">
            <a:extLst>
              <a:ext uri="{FF2B5EF4-FFF2-40B4-BE49-F238E27FC236}">
                <a16:creationId xmlns:a16="http://schemas.microsoft.com/office/drawing/2014/main" id="{5F58FC54-45FF-05C4-8168-3C6B39984892}"/>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l="5032" t="17797" r="5032" b="17794"/>
          <a:stretch/>
        </p:blipFill>
        <p:spPr>
          <a:xfrm>
            <a:off x="1018496" y="3634599"/>
            <a:ext cx="1266576" cy="243094"/>
          </a:xfrm>
          <a:prstGeom prst="rect">
            <a:avLst/>
          </a:prstGeom>
        </p:spPr>
      </p:pic>
      <p:pic>
        <p:nvPicPr>
          <p:cNvPr id="17" name="Picture 2">
            <a:extLst>
              <a:ext uri="{FF2B5EF4-FFF2-40B4-BE49-F238E27FC236}">
                <a16:creationId xmlns:a16="http://schemas.microsoft.com/office/drawing/2014/main" id="{ADD8E715-63C1-F2FE-BBE4-BF7B643478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4747" y="3616694"/>
            <a:ext cx="733049" cy="27890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4" descr="The Today Show (aka Today ) (NBC) Logo PNG Vector (EPS) Free Download">
            <a:extLst>
              <a:ext uri="{FF2B5EF4-FFF2-40B4-BE49-F238E27FC236}">
                <a16:creationId xmlns:a16="http://schemas.microsoft.com/office/drawing/2014/main" id="{C1A39C81-6EAB-D17F-E915-7576AC862F2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92397" y="5137328"/>
            <a:ext cx="612346" cy="46742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2">
            <a:extLst>
              <a:ext uri="{FF2B5EF4-FFF2-40B4-BE49-F238E27FC236}">
                <a16:creationId xmlns:a16="http://schemas.microsoft.com/office/drawing/2014/main" id="{5B0C8248-BFEC-598D-863B-E8930B6BF25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22462" y="5155663"/>
            <a:ext cx="939361" cy="535436"/>
          </a:xfrm>
          <a:prstGeom prst="rect">
            <a:avLst/>
          </a:prstGeom>
          <a:noFill/>
          <a:extLst>
            <a:ext uri="{909E8E84-426E-40DD-AFC4-6F175D3DCCD1}">
              <a14:hiddenFill xmlns:a14="http://schemas.microsoft.com/office/drawing/2010/main">
                <a:solidFill>
                  <a:srgbClr val="FFFFFF"/>
                </a:solidFill>
              </a14:hiddenFill>
            </a:ext>
          </a:extLst>
        </p:spPr>
      </p:pic>
      <p:pic>
        <p:nvPicPr>
          <p:cNvPr id="20" name="Graphic 19">
            <a:extLst>
              <a:ext uri="{FF2B5EF4-FFF2-40B4-BE49-F238E27FC236}">
                <a16:creationId xmlns:a16="http://schemas.microsoft.com/office/drawing/2014/main" id="{D21D24DE-8E0F-23D0-2709-42A12D8CDEA9}"/>
              </a:ext>
            </a:extLst>
          </p:cNvPr>
          <p:cNvPicPr>
            <a:picLocks noChangeAspect="1"/>
          </p:cNvPicPr>
          <p:nvPr/>
        </p:nvPicPr>
        <p:blipFill rotWithShape="1">
          <a:blip cstate="hqprint">
            <a:extLst>
              <a:ext uri="{28A0092B-C50C-407E-A947-70E740481C1C}">
                <a14:useLocalDpi xmlns:a14="http://schemas.microsoft.com/office/drawing/2010/main"/>
              </a:ext>
              <a:ext uri="{96DAC541-7B7A-43D3-8B79-37D633B846F1}">
                <asvg:svgBlip xmlns:asvg="http://schemas.microsoft.com/office/drawing/2016/SVG/main" r:embed="rId9"/>
              </a:ext>
            </a:extLst>
          </a:blip>
          <a:srcRect l="41520" t="43735" r="43733" b="44082"/>
          <a:stretch/>
        </p:blipFill>
        <p:spPr>
          <a:xfrm>
            <a:off x="3798022" y="5240309"/>
            <a:ext cx="811594" cy="377132"/>
          </a:xfrm>
          <a:prstGeom prst="rect">
            <a:avLst/>
          </a:prstGeom>
        </p:spPr>
      </p:pic>
      <p:pic>
        <p:nvPicPr>
          <p:cNvPr id="21" name="Picture 20">
            <a:extLst>
              <a:ext uri="{FF2B5EF4-FFF2-40B4-BE49-F238E27FC236}">
                <a16:creationId xmlns:a16="http://schemas.microsoft.com/office/drawing/2014/main" id="{DE563589-9367-DABD-B83A-44ADF7D69AA8}"/>
              </a:ext>
            </a:extLst>
          </p:cNvPr>
          <p:cNvPicPr>
            <a:picLocks noChangeAspect="1"/>
          </p:cNvPicPr>
          <p:nvPr/>
        </p:nvPicPr>
        <p:blipFill>
          <a:blip r:embed="rId10"/>
          <a:stretch>
            <a:fillRect/>
          </a:stretch>
        </p:blipFill>
        <p:spPr>
          <a:xfrm>
            <a:off x="1128378" y="4434239"/>
            <a:ext cx="1184008" cy="243094"/>
          </a:xfrm>
          <a:prstGeom prst="rect">
            <a:avLst/>
          </a:prstGeom>
        </p:spPr>
      </p:pic>
      <p:pic>
        <p:nvPicPr>
          <p:cNvPr id="22" name="Picture 21">
            <a:extLst>
              <a:ext uri="{FF2B5EF4-FFF2-40B4-BE49-F238E27FC236}">
                <a16:creationId xmlns:a16="http://schemas.microsoft.com/office/drawing/2014/main" id="{658A11EC-86FF-28C9-6C96-9371F846FC87}"/>
              </a:ext>
            </a:extLst>
          </p:cNvPr>
          <p:cNvPicPr>
            <a:picLocks noChangeAspect="1"/>
          </p:cNvPicPr>
          <p:nvPr/>
        </p:nvPicPr>
        <p:blipFill>
          <a:blip r:embed="rId11"/>
          <a:stretch>
            <a:fillRect/>
          </a:stretch>
        </p:blipFill>
        <p:spPr>
          <a:xfrm>
            <a:off x="2828444" y="3575311"/>
            <a:ext cx="1157892" cy="356630"/>
          </a:xfrm>
          <a:prstGeom prst="rect">
            <a:avLst/>
          </a:prstGeom>
        </p:spPr>
      </p:pic>
      <p:pic>
        <p:nvPicPr>
          <p:cNvPr id="24" name="Picture 4" descr="Olympic symbols - Wikipedia">
            <a:extLst>
              <a:ext uri="{FF2B5EF4-FFF2-40B4-BE49-F238E27FC236}">
                <a16:creationId xmlns:a16="http://schemas.microsoft.com/office/drawing/2014/main" id="{FB387723-EDF8-0D7D-755D-8AE1A89E817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98022" y="4337414"/>
            <a:ext cx="962685" cy="44524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descr="A logo with a rainbow colored bird&#10;&#10;AI-generated content may be incorrect.">
            <a:extLst>
              <a:ext uri="{FF2B5EF4-FFF2-40B4-BE49-F238E27FC236}">
                <a16:creationId xmlns:a16="http://schemas.microsoft.com/office/drawing/2014/main" id="{2746F3BA-0FF5-F542-74B5-B92B1DB944A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732241" y="4258789"/>
            <a:ext cx="577131" cy="455059"/>
          </a:xfrm>
          <a:prstGeom prst="rect">
            <a:avLst/>
          </a:prstGeom>
        </p:spPr>
      </p:pic>
    </p:spTree>
    <p:extLst>
      <p:ext uri="{BB962C8B-B14F-4D97-AF65-F5344CB8AC3E}">
        <p14:creationId xmlns:p14="http://schemas.microsoft.com/office/powerpoint/2010/main" val="1917355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E9EF6C-A3D1-B8CF-A0B6-E4A31B0FA762}"/>
            </a:ext>
          </a:extLst>
        </p:cNvPr>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E53DFEA8-06A0-19A0-CAA6-DF0C79B657FE}"/>
              </a:ext>
              <a:ext uri="{C183D7F6-B498-43B3-948B-1728B52AA6E4}">
                <adec:decorative xmlns:adec="http://schemas.microsoft.com/office/drawing/2017/decorative" val="1"/>
              </a:ext>
            </a:extLst>
          </p:cNvPr>
          <p:cNvPicPr>
            <a:picLocks noGrp="1" noChangeAspect="1"/>
          </p:cNvPicPr>
          <p:nvPr>
            <p:ph type="pic" sz="quarter" idx="12"/>
          </p:nvPr>
        </p:nvPicPr>
        <p:blipFill>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0" y="0"/>
            <a:ext cx="12192000" cy="6858000"/>
          </a:xfrm>
        </p:spPr>
      </p:pic>
      <p:sp>
        <p:nvSpPr>
          <p:cNvPr id="11" name="Title 10">
            <a:extLst>
              <a:ext uri="{FF2B5EF4-FFF2-40B4-BE49-F238E27FC236}">
                <a16:creationId xmlns:a16="http://schemas.microsoft.com/office/drawing/2014/main" id="{3F343C2C-BD14-9E64-B1EE-F5D02160DAC6}"/>
              </a:ext>
            </a:extLst>
          </p:cNvPr>
          <p:cNvSpPr>
            <a:spLocks noGrp="1"/>
          </p:cNvSpPr>
          <p:nvPr>
            <p:ph type="title"/>
          </p:nvPr>
        </p:nvSpPr>
        <p:spPr>
          <a:xfrm>
            <a:off x="2911998" y="4025592"/>
            <a:ext cx="8293883" cy="2234773"/>
          </a:xfrm>
        </p:spPr>
        <p:txBody>
          <a:bodyPr/>
          <a:lstStyle/>
          <a:p>
            <a:pPr>
              <a:lnSpc>
                <a:spcPct val="80000"/>
              </a:lnSpc>
            </a:pPr>
            <a:r>
              <a:rPr lang="en-US" sz="7500" b="1" dirty="0">
                <a:solidFill>
                  <a:schemeClr val="bg1"/>
                </a:solidFill>
                <a:latin typeface="Grandview" panose="020B0502040204020203" pitchFamily="34" charset="0"/>
              </a:rPr>
              <a:t>The Power </a:t>
            </a:r>
            <a:br>
              <a:rPr lang="en-US" sz="7500" b="1" dirty="0">
                <a:solidFill>
                  <a:schemeClr val="bg1"/>
                </a:solidFill>
                <a:latin typeface="Grandview" panose="020B0502040204020203" pitchFamily="34" charset="0"/>
              </a:rPr>
            </a:br>
            <a:r>
              <a:rPr lang="en-US" sz="7500" b="1" dirty="0">
                <a:solidFill>
                  <a:schemeClr val="bg1"/>
                </a:solidFill>
                <a:latin typeface="Grandview" panose="020B0502040204020203" pitchFamily="34" charset="0"/>
              </a:rPr>
              <a:t>of Premium </a:t>
            </a:r>
            <a:br>
              <a:rPr lang="en-US" sz="7500" b="1" dirty="0">
                <a:solidFill>
                  <a:schemeClr val="bg1"/>
                </a:solidFill>
                <a:latin typeface="Grandview" panose="020B0502040204020203" pitchFamily="34" charset="0"/>
              </a:rPr>
            </a:br>
            <a:r>
              <a:rPr lang="en-US" sz="7500" b="1" dirty="0">
                <a:solidFill>
                  <a:schemeClr val="bg1"/>
                </a:solidFill>
                <a:latin typeface="Grandview" panose="020B0502040204020203" pitchFamily="34" charset="0"/>
              </a:rPr>
              <a:t>(Live + Sports)</a:t>
            </a:r>
            <a:endParaRPr lang="en-US" dirty="0"/>
          </a:p>
        </p:txBody>
      </p:sp>
      <p:grpSp>
        <p:nvGrpSpPr>
          <p:cNvPr id="2" name="Graphic 5">
            <a:extLst>
              <a:ext uri="{FF2B5EF4-FFF2-40B4-BE49-F238E27FC236}">
                <a16:creationId xmlns:a16="http://schemas.microsoft.com/office/drawing/2014/main" id="{31A717C0-C59C-4DEE-0DB3-19ADE5EC920B}"/>
              </a:ext>
              <a:ext uri="{C183D7F6-B498-43B3-948B-1728B52AA6E4}">
                <adec:decorative xmlns:adec="http://schemas.microsoft.com/office/drawing/2017/decorative" val="1"/>
              </a:ext>
            </a:extLst>
          </p:cNvPr>
          <p:cNvGrpSpPr/>
          <p:nvPr/>
        </p:nvGrpSpPr>
        <p:grpSpPr>
          <a:xfrm>
            <a:off x="838200" y="3102927"/>
            <a:ext cx="1638040" cy="2908498"/>
            <a:chOff x="889843" y="3102927"/>
            <a:chExt cx="1638040" cy="2908498"/>
          </a:xfrm>
          <a:solidFill>
            <a:schemeClr val="bg1"/>
          </a:solidFill>
        </p:grpSpPr>
        <p:sp>
          <p:nvSpPr>
            <p:cNvPr id="4" name="Freeform 3">
              <a:extLst>
                <a:ext uri="{FF2B5EF4-FFF2-40B4-BE49-F238E27FC236}">
                  <a16:creationId xmlns:a16="http://schemas.microsoft.com/office/drawing/2014/main" id="{292C5A26-FD74-3C36-594A-22F61CB1E882}"/>
                </a:ext>
              </a:extLst>
            </p:cNvPr>
            <p:cNvSpPr/>
            <p:nvPr/>
          </p:nvSpPr>
          <p:spPr>
            <a:xfrm>
              <a:off x="889843" y="4352586"/>
              <a:ext cx="1445744" cy="1658839"/>
            </a:xfrm>
            <a:custGeom>
              <a:avLst/>
              <a:gdLst>
                <a:gd name="connsiteX0" fmla="*/ 1445745 w 1445744"/>
                <a:gd name="connsiteY0" fmla="*/ 1658840 h 1658839"/>
                <a:gd name="connsiteX1" fmla="*/ 38258 w 1445744"/>
                <a:gd name="connsiteY1" fmla="*/ 1658840 h 1658839"/>
                <a:gd name="connsiteX2" fmla="*/ 0 w 1445744"/>
                <a:gd name="connsiteY2" fmla="*/ 1620636 h 1658839"/>
                <a:gd name="connsiteX3" fmla="*/ 0 w 1445744"/>
                <a:gd name="connsiteY3" fmla="*/ 0 h 1658839"/>
                <a:gd name="connsiteX4" fmla="*/ 70475 w 1445744"/>
                <a:gd name="connsiteY4" fmla="*/ 106568 h 1658839"/>
                <a:gd name="connsiteX5" fmla="*/ 1445745 w 1445744"/>
                <a:gd name="connsiteY5" fmla="*/ 1658840 h 165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5744" h="1658839">
                  <a:moveTo>
                    <a:pt x="1445745" y="1658840"/>
                  </a:moveTo>
                  <a:lnTo>
                    <a:pt x="38258" y="1658840"/>
                  </a:lnTo>
                  <a:cubicBezTo>
                    <a:pt x="17115" y="1658840"/>
                    <a:pt x="0" y="1641749"/>
                    <a:pt x="0" y="1620636"/>
                  </a:cubicBezTo>
                  <a:lnTo>
                    <a:pt x="0" y="0"/>
                  </a:lnTo>
                  <a:cubicBezTo>
                    <a:pt x="21143" y="38204"/>
                    <a:pt x="44299" y="73391"/>
                    <a:pt x="70475" y="106568"/>
                  </a:cubicBezTo>
                  <a:lnTo>
                    <a:pt x="1445745" y="1658840"/>
                  </a:lnTo>
                  <a:close/>
                </a:path>
              </a:pathLst>
            </a:custGeom>
            <a:solidFill>
              <a:schemeClr val="bg1"/>
            </a:solidFill>
            <a:ln w="100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randview"/>
                <a:ea typeface="+mn-ea"/>
                <a:cs typeface="+mn-cs"/>
              </a:endParaRPr>
            </a:p>
          </p:txBody>
        </p:sp>
        <p:sp>
          <p:nvSpPr>
            <p:cNvPr id="5" name="Freeform 4">
              <a:extLst>
                <a:ext uri="{FF2B5EF4-FFF2-40B4-BE49-F238E27FC236}">
                  <a16:creationId xmlns:a16="http://schemas.microsoft.com/office/drawing/2014/main" id="{C03EA9E1-D04A-F785-7D5A-D2D8C3825A7A}"/>
                </a:ext>
              </a:extLst>
            </p:cNvPr>
            <p:cNvSpPr/>
            <p:nvPr/>
          </p:nvSpPr>
          <p:spPr>
            <a:xfrm>
              <a:off x="889843" y="3102927"/>
              <a:ext cx="1638040" cy="2090138"/>
            </a:xfrm>
            <a:custGeom>
              <a:avLst/>
              <a:gdLst>
                <a:gd name="connsiteX0" fmla="*/ 346334 w 1638040"/>
                <a:gd name="connsiteY0" fmla="*/ 186996 h 2090138"/>
                <a:gd name="connsiteX1" fmla="*/ 1367215 w 1638040"/>
                <a:gd name="connsiteY1" fmla="*/ 553952 h 2090138"/>
                <a:gd name="connsiteX2" fmla="*/ 1423595 w 1638040"/>
                <a:gd name="connsiteY2" fmla="*/ 720841 h 2090138"/>
                <a:gd name="connsiteX3" fmla="*/ 1638041 w 1638040"/>
                <a:gd name="connsiteY3" fmla="*/ 2090138 h 2090138"/>
                <a:gd name="connsiteX4" fmla="*/ 1638041 w 1638040"/>
                <a:gd name="connsiteY4" fmla="*/ 38204 h 2090138"/>
                <a:gd name="connsiteX5" fmla="*/ 1599783 w 1638040"/>
                <a:gd name="connsiteY5" fmla="*/ 0 h 2090138"/>
                <a:gd name="connsiteX6" fmla="*/ 38258 w 1638040"/>
                <a:gd name="connsiteY6" fmla="*/ 0 h 2090138"/>
                <a:gd name="connsiteX7" fmla="*/ 0 w 1638040"/>
                <a:gd name="connsiteY7" fmla="*/ 38204 h 2090138"/>
                <a:gd name="connsiteX8" fmla="*/ 0 w 1638040"/>
                <a:gd name="connsiteY8" fmla="*/ 510722 h 2090138"/>
                <a:gd name="connsiteX9" fmla="*/ 346334 w 1638040"/>
                <a:gd name="connsiteY9" fmla="*/ 186996 h 2090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8040" h="2090138">
                  <a:moveTo>
                    <a:pt x="346334" y="186996"/>
                  </a:moveTo>
                  <a:cubicBezTo>
                    <a:pt x="729920" y="7038"/>
                    <a:pt x="1187001" y="170911"/>
                    <a:pt x="1367215" y="553952"/>
                  </a:cubicBezTo>
                  <a:cubicBezTo>
                    <a:pt x="1393392" y="608241"/>
                    <a:pt x="1411514" y="664541"/>
                    <a:pt x="1423595" y="720841"/>
                  </a:cubicBezTo>
                  <a:lnTo>
                    <a:pt x="1638041" y="2090138"/>
                  </a:lnTo>
                  <a:lnTo>
                    <a:pt x="1638041" y="38204"/>
                  </a:lnTo>
                  <a:cubicBezTo>
                    <a:pt x="1638041" y="17091"/>
                    <a:pt x="1620925" y="0"/>
                    <a:pt x="1599783" y="0"/>
                  </a:cubicBezTo>
                  <a:lnTo>
                    <a:pt x="38258" y="0"/>
                  </a:lnTo>
                  <a:cubicBezTo>
                    <a:pt x="17115" y="0"/>
                    <a:pt x="0" y="17091"/>
                    <a:pt x="0" y="38204"/>
                  </a:cubicBezTo>
                  <a:lnTo>
                    <a:pt x="0" y="510722"/>
                  </a:lnTo>
                  <a:cubicBezTo>
                    <a:pt x="75509" y="373993"/>
                    <a:pt x="193303" y="258377"/>
                    <a:pt x="346334" y="186996"/>
                  </a:cubicBezTo>
                  <a:close/>
                </a:path>
              </a:pathLst>
            </a:custGeom>
            <a:solidFill>
              <a:schemeClr val="bg1"/>
            </a:solidFill>
            <a:ln w="100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randview"/>
                <a:ea typeface="+mn-ea"/>
                <a:cs typeface="+mn-cs"/>
              </a:endParaRPr>
            </a:p>
          </p:txBody>
        </p:sp>
      </p:grpSp>
      <p:sp>
        <p:nvSpPr>
          <p:cNvPr id="3" name="Rectangle 2">
            <a:extLst>
              <a:ext uri="{FF2B5EF4-FFF2-40B4-BE49-F238E27FC236}">
                <a16:creationId xmlns:a16="http://schemas.microsoft.com/office/drawing/2014/main" id="{099FC466-EABB-FCD5-CC69-DCB3C07B47D8}"/>
              </a:ext>
            </a:extLst>
          </p:cNvPr>
          <p:cNvSpPr/>
          <p:nvPr/>
        </p:nvSpPr>
        <p:spPr>
          <a:xfrm>
            <a:off x="0" y="-17416"/>
            <a:ext cx="2710542" cy="45719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a:t>Pull relevant slides from latest </a:t>
            </a:r>
            <a:r>
              <a:rPr lang="en-US" sz="1200">
                <a:hlinkClick r:id="rId4"/>
              </a:rPr>
              <a:t>25/26 </a:t>
            </a:r>
            <a:r>
              <a:rPr lang="en-US" sz="1200">
                <a:solidFill>
                  <a:schemeClr val="bg1"/>
                </a:solidFill>
                <a:hlinkClick r:id="rId4"/>
              </a:rPr>
              <a:t>GTM Deck</a:t>
            </a:r>
            <a:endParaRPr lang="en-US" sz="1200">
              <a:solidFill>
                <a:schemeClr val="bg1"/>
              </a:solidFill>
            </a:endParaRPr>
          </a:p>
        </p:txBody>
      </p:sp>
    </p:spTree>
    <p:extLst>
      <p:ext uri="{BB962C8B-B14F-4D97-AF65-F5344CB8AC3E}">
        <p14:creationId xmlns:p14="http://schemas.microsoft.com/office/powerpoint/2010/main" val="4146645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9A11377-4451-0A8A-1859-635F4AC54F5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F4C2C2-D810-4C4F-B43D-1CC8DBDFC0E5}" type="slidenum">
              <a:rPr kumimoji="0" lang="en-US" sz="700" b="0" i="0" u="none" strike="noStrike" kern="1200" cap="none" spc="0" normalizeH="0" baseline="0" noProof="0" smtClean="0">
                <a:ln>
                  <a:noFill/>
                </a:ln>
                <a:solidFill>
                  <a:srgbClr val="FFFFFF"/>
                </a:solidFill>
                <a:effectLst/>
                <a:uLnTx/>
                <a:uFillTx/>
                <a:latin typeface="Grandview"/>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700" b="0" i="0" u="none" strike="noStrike" kern="1200" cap="none" spc="0" normalizeH="0" baseline="0" noProof="0">
              <a:ln>
                <a:noFill/>
              </a:ln>
              <a:solidFill>
                <a:srgbClr val="FFFFFF"/>
              </a:solidFill>
              <a:effectLst/>
              <a:uLnTx/>
              <a:uFillTx/>
              <a:latin typeface="Grandview"/>
              <a:ea typeface="+mn-ea"/>
              <a:cs typeface="+mn-cs"/>
            </a:endParaRPr>
          </a:p>
        </p:txBody>
      </p:sp>
      <p:sp>
        <p:nvSpPr>
          <p:cNvPr id="6" name="Title 4">
            <a:extLst>
              <a:ext uri="{FF2B5EF4-FFF2-40B4-BE49-F238E27FC236}">
                <a16:creationId xmlns:a16="http://schemas.microsoft.com/office/drawing/2014/main" id="{80775385-FB7B-58FB-6490-DBD91848E854}"/>
              </a:ext>
            </a:extLst>
          </p:cNvPr>
          <p:cNvSpPr txBox="1">
            <a:spLocks noGrp="1"/>
          </p:cNvSpPr>
          <p:nvPr>
            <p:ph type="title"/>
          </p:nvPr>
        </p:nvSpPr>
        <p:spPr>
          <a:xfrm>
            <a:off x="723900" y="653739"/>
            <a:ext cx="10744200" cy="971062"/>
          </a:xfrm>
        </p:spPr>
        <p:txBody>
          <a:bodyPr/>
          <a:lstStyle/>
          <a:p>
            <a:pPr lvl="0"/>
            <a:r>
              <a:rPr lang="en-US" sz="4400" noProof="0"/>
              <a:t>NBCU’s B2B Toolkit</a:t>
            </a:r>
          </a:p>
        </p:txBody>
      </p:sp>
      <p:sp>
        <p:nvSpPr>
          <p:cNvPr id="7" name="Rectangle 6">
            <a:extLst>
              <a:ext uri="{FF2B5EF4-FFF2-40B4-BE49-F238E27FC236}">
                <a16:creationId xmlns:a16="http://schemas.microsoft.com/office/drawing/2014/main" id="{416039B0-5016-883A-1AC3-B19DFB562BB7}"/>
              </a:ext>
            </a:extLst>
          </p:cNvPr>
          <p:cNvSpPr/>
          <p:nvPr/>
        </p:nvSpPr>
        <p:spPr>
          <a:xfrm>
            <a:off x="1" y="4292875"/>
            <a:ext cx="12191999" cy="775354"/>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ndview" panose="020B0502040204020203" pitchFamily="34" charset="0"/>
              <a:ea typeface="+mn-ea"/>
              <a:cs typeface="+mn-cs"/>
            </a:endParaRPr>
          </a:p>
        </p:txBody>
      </p:sp>
      <p:sp>
        <p:nvSpPr>
          <p:cNvPr id="8" name="Rectangle 7">
            <a:extLst>
              <a:ext uri="{FF2B5EF4-FFF2-40B4-BE49-F238E27FC236}">
                <a16:creationId xmlns:a16="http://schemas.microsoft.com/office/drawing/2014/main" id="{B4441005-B5F9-104A-AB51-7A22095D9F23}"/>
              </a:ext>
            </a:extLst>
          </p:cNvPr>
          <p:cNvSpPr/>
          <p:nvPr/>
        </p:nvSpPr>
        <p:spPr>
          <a:xfrm>
            <a:off x="0" y="1849062"/>
            <a:ext cx="12191999" cy="775354"/>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ndview" panose="020B0502040204020203" pitchFamily="34" charset="0"/>
              <a:ea typeface="+mn-ea"/>
              <a:cs typeface="+mn-cs"/>
            </a:endParaRPr>
          </a:p>
        </p:txBody>
      </p:sp>
      <p:sp>
        <p:nvSpPr>
          <p:cNvPr id="9" name="Rectangle 8">
            <a:hlinkClick r:id="rId3" action="ppaction://hlinksldjump"/>
            <a:extLst>
              <a:ext uri="{FF2B5EF4-FFF2-40B4-BE49-F238E27FC236}">
                <a16:creationId xmlns:a16="http://schemas.microsoft.com/office/drawing/2014/main" id="{AD142AC9-98F8-C10F-9505-98D39F49F89E}"/>
              </a:ext>
            </a:extLst>
          </p:cNvPr>
          <p:cNvSpPr/>
          <p:nvPr/>
        </p:nvSpPr>
        <p:spPr>
          <a:xfrm>
            <a:off x="415637" y="5353482"/>
            <a:ext cx="1876056"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FFFFFF"/>
                </a:solidFill>
                <a:latin typeface="Grandview" panose="020B0502040204020203" pitchFamily="34" charset="0"/>
                <a:cs typeface="Arial" panose="020B0604020202020204" pitchFamily="34" charset="0"/>
              </a:rPr>
              <a:t>Streaming </a:t>
            </a:r>
            <a:br>
              <a:rPr lang="en-US" b="1" dirty="0">
                <a:solidFill>
                  <a:srgbClr val="FFFFFF"/>
                </a:solidFill>
                <a:latin typeface="Grandview" panose="020B0502040204020203" pitchFamily="34" charset="0"/>
                <a:cs typeface="Arial" panose="020B0604020202020204" pitchFamily="34" charset="0"/>
              </a:rPr>
            </a:br>
            <a:r>
              <a:rPr lang="en-US" b="1" dirty="0">
                <a:solidFill>
                  <a:srgbClr val="FFFFFF"/>
                </a:solidFill>
                <a:latin typeface="Grandview" panose="020B0502040204020203" pitchFamily="34" charset="0"/>
                <a:cs typeface="Arial" panose="020B0604020202020204" pitchFamily="34" charset="0"/>
              </a:rPr>
              <a:t>Opportunities </a:t>
            </a:r>
            <a:endParaRPr kumimoji="0" lang="en-US" sz="1800" b="1" i="0" u="none" strike="noStrike" kern="1200" cap="none" spc="0" normalizeH="0" baseline="0" noProof="0" dirty="0">
              <a:ln>
                <a:noFill/>
              </a:ln>
              <a:solidFill>
                <a:srgbClr val="FFFFFF"/>
              </a:solidFill>
              <a:effectLst/>
              <a:uLnTx/>
              <a:uFillTx/>
              <a:latin typeface="Grandview" panose="020B0502040204020203" pitchFamily="34" charset="0"/>
              <a:ea typeface="+mn-ea"/>
              <a:cs typeface="Arial" panose="020B0604020202020204" pitchFamily="34" charset="0"/>
            </a:endParaRPr>
          </a:p>
        </p:txBody>
      </p:sp>
      <p:sp>
        <p:nvSpPr>
          <p:cNvPr id="10" name="Oval 9">
            <a:hlinkClick r:id="rId3" action="ppaction://hlinksldjump"/>
            <a:extLst>
              <a:ext uri="{FF2B5EF4-FFF2-40B4-BE49-F238E27FC236}">
                <a16:creationId xmlns:a16="http://schemas.microsoft.com/office/drawing/2014/main" id="{A96DD69A-73F5-4066-E281-5BDDF5CA39D3}"/>
              </a:ext>
            </a:extLst>
          </p:cNvPr>
          <p:cNvSpPr/>
          <p:nvPr/>
        </p:nvSpPr>
        <p:spPr>
          <a:xfrm>
            <a:off x="719636" y="4022211"/>
            <a:ext cx="1298448" cy="1301305"/>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ndview" panose="020B0502040204020203" pitchFamily="34" charset="0"/>
              <a:ea typeface="+mn-ea"/>
              <a:cs typeface="+mn-cs"/>
            </a:endParaRPr>
          </a:p>
        </p:txBody>
      </p:sp>
      <p:sp>
        <p:nvSpPr>
          <p:cNvPr id="12" name="Rectangle 11">
            <a:hlinkClick r:id="rId4" action="ppaction://hlinksldjump"/>
            <a:extLst>
              <a:ext uri="{FF2B5EF4-FFF2-40B4-BE49-F238E27FC236}">
                <a16:creationId xmlns:a16="http://schemas.microsoft.com/office/drawing/2014/main" id="{F9746E1B-295B-FBCD-211E-E7E8BD02D88D}"/>
              </a:ext>
            </a:extLst>
          </p:cNvPr>
          <p:cNvSpPr/>
          <p:nvPr/>
        </p:nvSpPr>
        <p:spPr>
          <a:xfrm>
            <a:off x="5833106" y="5418457"/>
            <a:ext cx="2514262"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Grandview" panose="020B0502040204020203" pitchFamily="34" charset="0"/>
                <a:ea typeface="+mn-ea"/>
                <a:cs typeface="Arial" panose="020B0604020202020204" pitchFamily="34" charset="0"/>
              </a:rPr>
              <a:t>Branded Storytelling &amp; Custom Content</a:t>
            </a:r>
          </a:p>
        </p:txBody>
      </p:sp>
      <p:sp>
        <p:nvSpPr>
          <p:cNvPr id="20" name="Oval 19">
            <a:hlinkClick r:id="rId4" action="ppaction://hlinksldjump"/>
            <a:extLst>
              <a:ext uri="{FF2B5EF4-FFF2-40B4-BE49-F238E27FC236}">
                <a16:creationId xmlns:a16="http://schemas.microsoft.com/office/drawing/2014/main" id="{F38EA7EA-1E4D-5647-5043-6BF99763B68E}"/>
              </a:ext>
            </a:extLst>
          </p:cNvPr>
          <p:cNvSpPr/>
          <p:nvPr/>
        </p:nvSpPr>
        <p:spPr>
          <a:xfrm>
            <a:off x="6382947" y="4045071"/>
            <a:ext cx="1298448" cy="1301305"/>
          </a:xfrm>
          <a:prstGeom prst="ellipse">
            <a:avLst/>
          </a:prstGeom>
          <a:solidFill>
            <a:srgbClr val="FFF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ndview" panose="020B0502040204020203" pitchFamily="34" charset="0"/>
              <a:ea typeface="+mn-ea"/>
              <a:cs typeface="+mn-cs"/>
            </a:endParaRPr>
          </a:p>
        </p:txBody>
      </p:sp>
      <p:sp>
        <p:nvSpPr>
          <p:cNvPr id="28" name="Rectangle 27">
            <a:hlinkClick r:id="rId5" action="ppaction://hlinksldjump"/>
            <a:extLst>
              <a:ext uri="{FF2B5EF4-FFF2-40B4-BE49-F238E27FC236}">
                <a16:creationId xmlns:a16="http://schemas.microsoft.com/office/drawing/2014/main" id="{EC2DF419-E129-9B70-C12D-73887FE82591}"/>
              </a:ext>
            </a:extLst>
          </p:cNvPr>
          <p:cNvSpPr/>
          <p:nvPr/>
        </p:nvSpPr>
        <p:spPr>
          <a:xfrm>
            <a:off x="3313412" y="5418457"/>
            <a:ext cx="1715786" cy="646331"/>
          </a:xfrm>
          <a:prstGeom prst="rect">
            <a:avLst/>
          </a:prstGeom>
        </p:spPr>
        <p:txBody>
          <a:bodyPr wrap="square"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FFFFFF"/>
                </a:solidFill>
                <a:latin typeface="Grandview" panose="020B0502040204020203" pitchFamily="34" charset="0"/>
                <a:cs typeface="Arial" panose="020B0604020202020204" pitchFamily="34" charset="0"/>
              </a:rPr>
              <a:t>Endemic Programming</a:t>
            </a:r>
            <a:endParaRPr kumimoji="0" lang="en-US" sz="1800" b="1" i="0" u="none" strike="noStrike" kern="1200" cap="none" spc="0" normalizeH="0" baseline="0" noProof="0" dirty="0">
              <a:ln>
                <a:noFill/>
              </a:ln>
              <a:solidFill>
                <a:srgbClr val="FFFFFF"/>
              </a:solidFill>
              <a:effectLst/>
              <a:uLnTx/>
              <a:uFillTx/>
              <a:latin typeface="Grandview" panose="020B0502040204020203" pitchFamily="34" charset="0"/>
              <a:ea typeface="+mn-ea"/>
              <a:cs typeface="Arial" panose="020B0604020202020204" pitchFamily="34" charset="0"/>
            </a:endParaRPr>
          </a:p>
        </p:txBody>
      </p:sp>
      <p:sp>
        <p:nvSpPr>
          <p:cNvPr id="31" name="Oval 30">
            <a:hlinkClick r:id="rId5" action="ppaction://hlinksldjump"/>
            <a:extLst>
              <a:ext uri="{FF2B5EF4-FFF2-40B4-BE49-F238E27FC236}">
                <a16:creationId xmlns:a16="http://schemas.microsoft.com/office/drawing/2014/main" id="{48570294-31C1-F35B-6310-8ABAF6C49AD3}"/>
              </a:ext>
            </a:extLst>
          </p:cNvPr>
          <p:cNvSpPr/>
          <p:nvPr/>
        </p:nvSpPr>
        <p:spPr>
          <a:xfrm>
            <a:off x="3498212" y="4045071"/>
            <a:ext cx="1298448" cy="1301305"/>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ndview" panose="020B0502040204020203" pitchFamily="34" charset="0"/>
              <a:ea typeface="+mn-ea"/>
              <a:cs typeface="+mn-cs"/>
            </a:endParaRPr>
          </a:p>
        </p:txBody>
      </p:sp>
      <p:sp>
        <p:nvSpPr>
          <p:cNvPr id="34" name="Oval 33">
            <a:hlinkClick r:id="rId6" action="ppaction://hlinksldjump"/>
            <a:extLst>
              <a:ext uri="{FF2B5EF4-FFF2-40B4-BE49-F238E27FC236}">
                <a16:creationId xmlns:a16="http://schemas.microsoft.com/office/drawing/2014/main" id="{CBC292AD-35AB-B521-55BB-E4556E2EEEAB}"/>
              </a:ext>
            </a:extLst>
          </p:cNvPr>
          <p:cNvSpPr/>
          <p:nvPr/>
        </p:nvSpPr>
        <p:spPr>
          <a:xfrm>
            <a:off x="6388108" y="1603144"/>
            <a:ext cx="1298448" cy="1301305"/>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ndview" panose="020B0502040204020203" pitchFamily="34" charset="0"/>
              <a:ea typeface="+mn-ea"/>
              <a:cs typeface="+mn-cs"/>
            </a:endParaRPr>
          </a:p>
        </p:txBody>
      </p:sp>
      <p:sp>
        <p:nvSpPr>
          <p:cNvPr id="36" name="Rectangle 35">
            <a:hlinkClick r:id="rId7" action="ppaction://hlinksldjump"/>
            <a:extLst>
              <a:ext uri="{FF2B5EF4-FFF2-40B4-BE49-F238E27FC236}">
                <a16:creationId xmlns:a16="http://schemas.microsoft.com/office/drawing/2014/main" id="{85B06E74-524C-D49B-A23E-498D1CC8037A}"/>
              </a:ext>
            </a:extLst>
          </p:cNvPr>
          <p:cNvSpPr/>
          <p:nvPr/>
        </p:nvSpPr>
        <p:spPr>
          <a:xfrm>
            <a:off x="3449780" y="2934415"/>
            <a:ext cx="1460297" cy="646331"/>
          </a:xfrm>
          <a:prstGeom prst="rect">
            <a:avLst/>
          </a:prstGeom>
        </p:spPr>
        <p:txBody>
          <a:bodyPr wrap="square"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FFFFFF"/>
                </a:solidFill>
                <a:latin typeface="Grandview" panose="020B0502040204020203" pitchFamily="34" charset="0"/>
                <a:cs typeface="Arial" panose="020B0604020202020204" pitchFamily="34" charset="0"/>
              </a:rPr>
              <a:t>Strategic</a:t>
            </a:r>
            <a:br>
              <a:rPr lang="en-US" b="1" dirty="0">
                <a:solidFill>
                  <a:srgbClr val="FFFFFF"/>
                </a:solidFill>
                <a:latin typeface="Grandview" panose="020B0502040204020203" pitchFamily="34" charset="0"/>
                <a:cs typeface="Arial" panose="020B0604020202020204" pitchFamily="34" charset="0"/>
              </a:rPr>
            </a:br>
            <a:r>
              <a:rPr lang="en-US" b="1" dirty="0">
                <a:solidFill>
                  <a:srgbClr val="FFFFFF"/>
                </a:solidFill>
                <a:latin typeface="Grandview" panose="020B0502040204020203" pitchFamily="34" charset="0"/>
                <a:cs typeface="Arial" panose="020B0604020202020204" pitchFamily="34" charset="0"/>
              </a:rPr>
              <a:t>Audiences</a:t>
            </a:r>
            <a:endParaRPr kumimoji="0" lang="en-US" sz="1800" b="1" i="0" u="none" strike="noStrike" kern="1200" cap="none" spc="0" normalizeH="0" baseline="0" noProof="0" dirty="0">
              <a:ln>
                <a:noFill/>
              </a:ln>
              <a:solidFill>
                <a:srgbClr val="FFFFFF"/>
              </a:solidFill>
              <a:effectLst/>
              <a:uLnTx/>
              <a:uFillTx/>
              <a:latin typeface="Grandview" panose="020B0502040204020203" pitchFamily="34" charset="0"/>
              <a:ea typeface="+mn-ea"/>
              <a:cs typeface="Arial" panose="020B0604020202020204" pitchFamily="34" charset="0"/>
            </a:endParaRPr>
          </a:p>
        </p:txBody>
      </p:sp>
      <p:sp>
        <p:nvSpPr>
          <p:cNvPr id="37" name="Oval 36">
            <a:hlinkClick r:id="rId7" action="ppaction://hlinksldjump"/>
            <a:extLst>
              <a:ext uri="{FF2B5EF4-FFF2-40B4-BE49-F238E27FC236}">
                <a16:creationId xmlns:a16="http://schemas.microsoft.com/office/drawing/2014/main" id="{94DB3331-0E64-50DB-5150-B344940AF471}"/>
              </a:ext>
            </a:extLst>
          </p:cNvPr>
          <p:cNvSpPr/>
          <p:nvPr/>
        </p:nvSpPr>
        <p:spPr>
          <a:xfrm>
            <a:off x="3498212" y="1603144"/>
            <a:ext cx="1298448" cy="1301305"/>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ndview" panose="020B0502040204020203" pitchFamily="34" charset="0"/>
              <a:ea typeface="+mn-ea"/>
              <a:cs typeface="+mn-cs"/>
            </a:endParaRPr>
          </a:p>
        </p:txBody>
      </p:sp>
      <p:pic>
        <p:nvPicPr>
          <p:cNvPr id="40" name="Graphic 39" descr="Target Audience outline">
            <a:extLst>
              <a:ext uri="{FF2B5EF4-FFF2-40B4-BE49-F238E27FC236}">
                <a16:creationId xmlns:a16="http://schemas.microsoft.com/office/drawing/2014/main" id="{7A22A0E1-AB50-CE9B-8BD3-30CA1650A53F}"/>
              </a:ext>
            </a:extLst>
          </p:cNvPr>
          <p:cNvPicPr>
            <a:picLocks noChangeAspect="1"/>
          </p:cNvPicPr>
          <p:nvPr/>
        </p:nvPicPr>
        <p:blipFill rotWithShape="1">
          <a:blip>
            <a:extLst>
              <a:ext uri="{28A0092B-C50C-407E-A947-70E740481C1C}">
                <a14:useLocalDpi xmlns:a14="http://schemas.microsoft.com/office/drawing/2010/main" val="0"/>
              </a:ext>
              <a:ext uri="{96DAC541-7B7A-43D3-8B79-37D633B846F1}">
                <asvg:svgBlip xmlns:asvg="http://schemas.microsoft.com/office/drawing/2016/SVG/main" r:embed="rId8"/>
              </a:ext>
            </a:extLst>
          </a:blip>
          <a:srcRect t="8774" b="17256"/>
          <a:stretch/>
        </p:blipFill>
        <p:spPr>
          <a:xfrm>
            <a:off x="3714623" y="1911792"/>
            <a:ext cx="878583" cy="649894"/>
          </a:xfrm>
          <a:prstGeom prst="rect">
            <a:avLst/>
          </a:prstGeom>
        </p:spPr>
      </p:pic>
      <p:pic>
        <p:nvPicPr>
          <p:cNvPr id="43" name="Graphic 42">
            <a:extLst>
              <a:ext uri="{FF2B5EF4-FFF2-40B4-BE49-F238E27FC236}">
                <a16:creationId xmlns:a16="http://schemas.microsoft.com/office/drawing/2014/main" id="{621966AF-0648-12C2-E2BE-DD6AD247E3B1}"/>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6796586" y="4418076"/>
            <a:ext cx="471170" cy="588963"/>
          </a:xfrm>
          <a:prstGeom prst="rect">
            <a:avLst/>
          </a:prstGeom>
        </p:spPr>
      </p:pic>
      <p:pic>
        <p:nvPicPr>
          <p:cNvPr id="44" name="Picture 7" descr="Logo&#10;&#10;Description automatically generated">
            <a:extLst>
              <a:ext uri="{FF2B5EF4-FFF2-40B4-BE49-F238E27FC236}">
                <a16:creationId xmlns:a16="http://schemas.microsoft.com/office/drawing/2014/main" id="{32BEAB53-66DD-BAA4-5E90-F4785AE65264}"/>
              </a:ext>
            </a:extLst>
          </p:cNvPr>
          <p:cNvPicPr>
            <a:picLocks noChangeAspect="1"/>
          </p:cNvPicPr>
          <p:nvPr/>
        </p:nvPicPr>
        <p:blipFill rotWithShape="1">
          <a:blip r:embed="rId10" cstate="hqprint">
            <a:duotone>
              <a:prstClr val="black"/>
              <a:schemeClr val="accent2">
                <a:tint val="45000"/>
                <a:satMod val="400000"/>
              </a:schemeClr>
            </a:duotone>
            <a:extLst>
              <a:ext uri="{BEBA8EAE-BF5A-486C-A8C5-ECC9F3942E4B}">
                <a14:imgProps xmlns:a14="http://schemas.microsoft.com/office/drawing/2010/main">
                  <a14:imgLayer r:embed="rId11">
                    <a14:imgEffect>
                      <a14:colorTemperature colorTemp="4700"/>
                    </a14:imgEffect>
                    <a14:imgEffect>
                      <a14:brightnessContrast bright="-40000" contrast="40000"/>
                    </a14:imgEffect>
                  </a14:imgLayer>
                </a14:imgProps>
              </a:ext>
              <a:ext uri="{28A0092B-C50C-407E-A947-70E740481C1C}">
                <a14:useLocalDpi xmlns:a14="http://schemas.microsoft.com/office/drawing/2010/main"/>
              </a:ext>
            </a:extLst>
          </a:blip>
          <a:srcRect r="43326"/>
          <a:stretch/>
        </p:blipFill>
        <p:spPr>
          <a:xfrm>
            <a:off x="811597" y="4429789"/>
            <a:ext cx="1060352" cy="486148"/>
          </a:xfrm>
          <a:prstGeom prst="rect">
            <a:avLst/>
          </a:prstGeom>
        </p:spPr>
      </p:pic>
      <p:sp>
        <p:nvSpPr>
          <p:cNvPr id="2" name="Rectangle 1">
            <a:hlinkClick r:id="rId12" action="ppaction://hlinksldjump"/>
            <a:extLst>
              <a:ext uri="{FF2B5EF4-FFF2-40B4-BE49-F238E27FC236}">
                <a16:creationId xmlns:a16="http://schemas.microsoft.com/office/drawing/2014/main" id="{F354B94B-AC50-A93B-D329-667C7BCC8059}"/>
              </a:ext>
            </a:extLst>
          </p:cNvPr>
          <p:cNvSpPr/>
          <p:nvPr/>
        </p:nvSpPr>
        <p:spPr>
          <a:xfrm>
            <a:off x="334568" y="2934415"/>
            <a:ext cx="2110758" cy="646331"/>
          </a:xfrm>
          <a:prstGeom prst="rect">
            <a:avLst/>
          </a:prstGeom>
        </p:spPr>
        <p:txBody>
          <a:bodyPr wrap="square"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FFFFFF"/>
                </a:solidFill>
                <a:latin typeface="Grandview" panose="020B0502040204020203" pitchFamily="34" charset="0"/>
                <a:cs typeface="Arial" panose="020B0604020202020204" pitchFamily="34" charset="0"/>
              </a:rPr>
              <a:t>Category Trends &amp; Insights</a:t>
            </a:r>
            <a:endParaRPr kumimoji="0" lang="en-US" sz="1800" b="1" i="0" u="none" strike="noStrike" kern="1200" cap="none" spc="0" normalizeH="0" baseline="0" noProof="0" dirty="0">
              <a:ln>
                <a:noFill/>
              </a:ln>
              <a:solidFill>
                <a:srgbClr val="FFFFFF"/>
              </a:solidFill>
              <a:effectLst/>
              <a:uLnTx/>
              <a:uFillTx/>
              <a:latin typeface="Grandview" panose="020B0502040204020203" pitchFamily="34" charset="0"/>
              <a:ea typeface="+mn-ea"/>
              <a:cs typeface="Arial" panose="020B0604020202020204" pitchFamily="34" charset="0"/>
            </a:endParaRPr>
          </a:p>
        </p:txBody>
      </p:sp>
      <p:sp>
        <p:nvSpPr>
          <p:cNvPr id="4" name="Oval 3">
            <a:hlinkClick r:id="rId12" action="ppaction://hlinksldjump"/>
            <a:extLst>
              <a:ext uri="{FF2B5EF4-FFF2-40B4-BE49-F238E27FC236}">
                <a16:creationId xmlns:a16="http://schemas.microsoft.com/office/drawing/2014/main" id="{C244CFE4-AF6C-F497-B113-93728C46A061}"/>
              </a:ext>
            </a:extLst>
          </p:cNvPr>
          <p:cNvSpPr/>
          <p:nvPr/>
        </p:nvSpPr>
        <p:spPr>
          <a:xfrm>
            <a:off x="719636" y="1603144"/>
            <a:ext cx="1298448" cy="1301305"/>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ndview" panose="020B0502040204020203" pitchFamily="34" charset="0"/>
              <a:ea typeface="+mn-ea"/>
              <a:cs typeface="+mn-cs"/>
            </a:endParaRPr>
          </a:p>
        </p:txBody>
      </p:sp>
      <p:pic>
        <p:nvPicPr>
          <p:cNvPr id="11" name="Graphic 10">
            <a:extLst>
              <a:ext uri="{FF2B5EF4-FFF2-40B4-BE49-F238E27FC236}">
                <a16:creationId xmlns:a16="http://schemas.microsoft.com/office/drawing/2014/main" id="{CE6A137B-D0C6-97FA-E1F3-0E53ED2ED9E9}"/>
              </a:ext>
            </a:extLst>
          </p:cNvPr>
          <p:cNvPicPr>
            <a:picLocks noChangeAspect="1"/>
          </p:cNvPicPr>
          <p:nvPr/>
        </p:nvPicPr>
        <p:blipFill>
          <a:blip>
            <a:extLst>
              <a:ext uri="{96DAC541-7B7A-43D3-8B79-37D633B846F1}">
                <asvg:svgBlip xmlns:asvg="http://schemas.microsoft.com/office/drawing/2016/SVG/main" r:embed="rId13"/>
              </a:ext>
            </a:extLst>
          </a:blip>
          <a:stretch>
            <a:fillRect/>
          </a:stretch>
        </p:blipFill>
        <p:spPr>
          <a:xfrm>
            <a:off x="3871266" y="4364992"/>
            <a:ext cx="586740" cy="614680"/>
          </a:xfrm>
          <a:prstGeom prst="rect">
            <a:avLst/>
          </a:prstGeom>
        </p:spPr>
      </p:pic>
      <p:sp>
        <p:nvSpPr>
          <p:cNvPr id="16" name="TextBox 15">
            <a:extLst>
              <a:ext uri="{FF2B5EF4-FFF2-40B4-BE49-F238E27FC236}">
                <a16:creationId xmlns:a16="http://schemas.microsoft.com/office/drawing/2014/main" id="{B74A1215-F55A-510F-0B2A-E6C22F9A14FB}"/>
              </a:ext>
            </a:extLst>
          </p:cNvPr>
          <p:cNvSpPr txBox="1"/>
          <p:nvPr/>
        </p:nvSpPr>
        <p:spPr>
          <a:xfrm>
            <a:off x="769620" y="1146890"/>
            <a:ext cx="748603" cy="123111"/>
          </a:xfrm>
          <a:prstGeom prst="rect">
            <a:avLst/>
          </a:prstGeom>
          <a:noFill/>
        </p:spPr>
        <p:txBody>
          <a:bodyPr wrap="none" lIns="0" tIns="0" rIns="0" bIns="0" rtlCol="0">
            <a:spAutoFit/>
          </a:bodyPr>
          <a:lstStyle/>
          <a:p>
            <a:pPr algn="l"/>
            <a:r>
              <a:rPr lang="en-US" sz="800" i="1">
                <a:solidFill>
                  <a:schemeClr val="bg1"/>
                </a:solidFill>
                <a:latin typeface="Grandview" panose="020B0502040204020203" pitchFamily="34" charset="0"/>
              </a:rPr>
              <a:t>Click for section</a:t>
            </a:r>
          </a:p>
        </p:txBody>
      </p:sp>
      <p:pic>
        <p:nvPicPr>
          <p:cNvPr id="17" name="Graphic 16" descr="Handshake outline">
            <a:extLst>
              <a:ext uri="{FF2B5EF4-FFF2-40B4-BE49-F238E27FC236}">
                <a16:creationId xmlns:a16="http://schemas.microsoft.com/office/drawing/2014/main" id="{1DD67BBA-2BFE-BDD7-1FB2-6BFD7AA60654}"/>
              </a:ext>
            </a:extLst>
          </p:cNvPr>
          <p:cNvPicPr>
            <a:picLocks noChangeAspect="1"/>
          </p:cNvPicPr>
          <p:nvPr/>
        </p:nvPicPr>
        <p:blipFill>
          <a:blip>
            <a:extLst>
              <a:ext uri="{96DAC541-7B7A-43D3-8B79-37D633B846F1}">
                <asvg:svgBlip xmlns:asvg="http://schemas.microsoft.com/office/drawing/2016/SVG/main" r:embed="rId14"/>
              </a:ext>
            </a:extLst>
          </a:blip>
          <a:stretch>
            <a:fillRect/>
          </a:stretch>
        </p:blipFill>
        <p:spPr>
          <a:xfrm>
            <a:off x="942659" y="1807560"/>
            <a:ext cx="906576" cy="906576"/>
          </a:xfrm>
          <a:prstGeom prst="rect">
            <a:avLst/>
          </a:prstGeom>
        </p:spPr>
      </p:pic>
      <p:sp>
        <p:nvSpPr>
          <p:cNvPr id="18" name="Rectangle 17">
            <a:hlinkClick r:id="rId15" action="ppaction://hlinksldjump"/>
            <a:extLst>
              <a:ext uri="{FF2B5EF4-FFF2-40B4-BE49-F238E27FC236}">
                <a16:creationId xmlns:a16="http://schemas.microsoft.com/office/drawing/2014/main" id="{80DDBEB8-2A14-C78E-74C0-2587CCD4F90F}"/>
              </a:ext>
            </a:extLst>
          </p:cNvPr>
          <p:cNvSpPr/>
          <p:nvPr/>
        </p:nvSpPr>
        <p:spPr>
          <a:xfrm>
            <a:off x="8975196" y="5418457"/>
            <a:ext cx="1968139"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Grandview" panose="020B0502040204020203" pitchFamily="34" charset="0"/>
                <a:ea typeface="+mn-ea"/>
                <a:cs typeface="Arial" panose="020B0604020202020204" pitchFamily="34" charset="0"/>
              </a:rPr>
              <a:t>Case Studies &amp; </a:t>
            </a:r>
            <a:br>
              <a:rPr kumimoji="0" lang="en-US" sz="1800" b="1" i="0" u="none" strike="noStrike" kern="1200" cap="none" spc="0" normalizeH="0" baseline="0" noProof="0" dirty="0">
                <a:ln>
                  <a:noFill/>
                </a:ln>
                <a:solidFill>
                  <a:srgbClr val="FFFFFF"/>
                </a:solidFill>
                <a:effectLst/>
                <a:uLnTx/>
                <a:uFillTx/>
                <a:latin typeface="Grandview" panose="020B0502040204020203" pitchFamily="34" charset="0"/>
                <a:ea typeface="+mn-ea"/>
                <a:cs typeface="Arial" panose="020B0604020202020204" pitchFamily="34" charset="0"/>
              </a:rPr>
            </a:br>
            <a:r>
              <a:rPr kumimoji="0" lang="en-US" sz="1800" b="1" i="0" u="none" strike="noStrike" kern="1200" cap="none" spc="0" normalizeH="0" baseline="0" noProof="0" dirty="0">
                <a:ln>
                  <a:noFill/>
                </a:ln>
                <a:solidFill>
                  <a:srgbClr val="FFFFFF"/>
                </a:solidFill>
                <a:effectLst/>
                <a:uLnTx/>
                <a:uFillTx/>
                <a:latin typeface="Grandview" panose="020B0502040204020203" pitchFamily="34" charset="0"/>
                <a:ea typeface="+mn-ea"/>
                <a:cs typeface="Arial" panose="020B0604020202020204" pitchFamily="34" charset="0"/>
              </a:rPr>
              <a:t>Benchmarks</a:t>
            </a:r>
          </a:p>
        </p:txBody>
      </p:sp>
      <p:sp>
        <p:nvSpPr>
          <p:cNvPr id="19" name="Oval 18">
            <a:hlinkClick r:id="rId15" action="ppaction://hlinksldjump"/>
            <a:extLst>
              <a:ext uri="{FF2B5EF4-FFF2-40B4-BE49-F238E27FC236}">
                <a16:creationId xmlns:a16="http://schemas.microsoft.com/office/drawing/2014/main" id="{6D966F1B-3522-56C7-6628-71EFCEB9D4E5}"/>
              </a:ext>
            </a:extLst>
          </p:cNvPr>
          <p:cNvSpPr/>
          <p:nvPr/>
        </p:nvSpPr>
        <p:spPr>
          <a:xfrm>
            <a:off x="9296555" y="4045071"/>
            <a:ext cx="1298448" cy="1301305"/>
          </a:xfrm>
          <a:prstGeom prst="ellipse">
            <a:avLst/>
          </a:prstGeom>
          <a:solidFill>
            <a:srgbClr val="FFF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ndview" panose="020B0502040204020203" pitchFamily="34" charset="0"/>
              <a:ea typeface="+mn-ea"/>
              <a:cs typeface="+mn-cs"/>
            </a:endParaRPr>
          </a:p>
        </p:txBody>
      </p:sp>
      <p:sp>
        <p:nvSpPr>
          <p:cNvPr id="5" name="Rectangle 4">
            <a:hlinkClick r:id="rId16" action="ppaction://hlinksldjump"/>
            <a:extLst>
              <a:ext uri="{FF2B5EF4-FFF2-40B4-BE49-F238E27FC236}">
                <a16:creationId xmlns:a16="http://schemas.microsoft.com/office/drawing/2014/main" id="{2715ED49-F885-B708-165C-B069256BE1D6}"/>
              </a:ext>
            </a:extLst>
          </p:cNvPr>
          <p:cNvSpPr/>
          <p:nvPr/>
        </p:nvSpPr>
        <p:spPr>
          <a:xfrm>
            <a:off x="8872246" y="2922138"/>
            <a:ext cx="2180974"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FFFFFF"/>
                </a:solidFill>
                <a:latin typeface="Grandview" panose="020B0502040204020203" pitchFamily="34" charset="0"/>
                <a:cs typeface="Arial" panose="020B0604020202020204" pitchFamily="34" charset="0"/>
              </a:rPr>
              <a:t>Power of Premium</a:t>
            </a:r>
            <a:br>
              <a:rPr lang="en-US" b="1" dirty="0">
                <a:solidFill>
                  <a:srgbClr val="FFFFFF"/>
                </a:solidFill>
                <a:latin typeface="Grandview" panose="020B0502040204020203" pitchFamily="34" charset="0"/>
                <a:cs typeface="Arial" panose="020B0604020202020204" pitchFamily="34" charset="0"/>
              </a:rPr>
            </a:br>
            <a:r>
              <a:rPr lang="en-US" b="1" dirty="0">
                <a:solidFill>
                  <a:srgbClr val="FFFFFF"/>
                </a:solidFill>
                <a:latin typeface="Grandview" panose="020B0502040204020203" pitchFamily="34" charset="0"/>
                <a:cs typeface="Arial" panose="020B0604020202020204" pitchFamily="34" charset="0"/>
              </a:rPr>
              <a:t>Live &amp; Sports</a:t>
            </a:r>
            <a:endParaRPr kumimoji="0" lang="en-US" sz="1800" b="1" i="0" u="none" strike="noStrike" kern="1200" cap="none" spc="0" normalizeH="0" baseline="0" noProof="0" dirty="0">
              <a:ln>
                <a:noFill/>
              </a:ln>
              <a:solidFill>
                <a:srgbClr val="FFFFFF"/>
              </a:solidFill>
              <a:effectLst/>
              <a:uLnTx/>
              <a:uFillTx/>
              <a:latin typeface="Grandview" panose="020B0502040204020203" pitchFamily="34" charset="0"/>
              <a:ea typeface="+mn-ea"/>
              <a:cs typeface="Arial" panose="020B0604020202020204" pitchFamily="34" charset="0"/>
            </a:endParaRPr>
          </a:p>
        </p:txBody>
      </p:sp>
      <p:sp>
        <p:nvSpPr>
          <p:cNvPr id="13" name="Oval 12">
            <a:hlinkClick r:id="rId16" action="ppaction://hlinksldjump"/>
            <a:extLst>
              <a:ext uri="{FF2B5EF4-FFF2-40B4-BE49-F238E27FC236}">
                <a16:creationId xmlns:a16="http://schemas.microsoft.com/office/drawing/2014/main" id="{797A9925-A911-1F7D-9E80-2D8B4B5BE984}"/>
              </a:ext>
            </a:extLst>
          </p:cNvPr>
          <p:cNvSpPr/>
          <p:nvPr/>
        </p:nvSpPr>
        <p:spPr>
          <a:xfrm>
            <a:off x="9288637" y="1590867"/>
            <a:ext cx="1298448" cy="1301305"/>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ndview" panose="020B0502040204020203" pitchFamily="34" charset="0"/>
              <a:ea typeface="+mn-ea"/>
              <a:cs typeface="+mn-cs"/>
            </a:endParaRPr>
          </a:p>
        </p:txBody>
      </p:sp>
      <p:pic>
        <p:nvPicPr>
          <p:cNvPr id="35" name="Graphic 34">
            <a:extLst>
              <a:ext uri="{FF2B5EF4-FFF2-40B4-BE49-F238E27FC236}">
                <a16:creationId xmlns:a16="http://schemas.microsoft.com/office/drawing/2014/main" id="{4156D4D3-0323-3DD1-DD5B-BBD80134C881}"/>
              </a:ext>
            </a:extLst>
          </p:cNvPr>
          <p:cNvPicPr>
            <a:picLocks noChangeAspect="1"/>
          </p:cNvPicPr>
          <p:nvPr/>
        </p:nvPicPr>
        <p:blipFill>
          <a:blip>
            <a:extLst>
              <a:ext uri="{96DAC541-7B7A-43D3-8B79-37D633B846F1}">
                <asvg:svgBlip xmlns:asvg="http://schemas.microsoft.com/office/drawing/2016/SVG/main" r:embed="rId17"/>
              </a:ext>
            </a:extLst>
          </a:blip>
          <a:stretch>
            <a:fillRect/>
          </a:stretch>
        </p:blipFill>
        <p:spPr>
          <a:xfrm>
            <a:off x="9497586" y="1950755"/>
            <a:ext cx="876300" cy="647700"/>
          </a:xfrm>
          <a:prstGeom prst="rect">
            <a:avLst/>
          </a:prstGeom>
        </p:spPr>
      </p:pic>
      <p:sp>
        <p:nvSpPr>
          <p:cNvPr id="24" name="Rectangle 23">
            <a:hlinkClick r:id="rId6" action="ppaction://hlinksldjump"/>
            <a:extLst>
              <a:ext uri="{FF2B5EF4-FFF2-40B4-BE49-F238E27FC236}">
                <a16:creationId xmlns:a16="http://schemas.microsoft.com/office/drawing/2014/main" id="{160532E1-99BE-5BA3-4114-E59971A57DFA}"/>
              </a:ext>
            </a:extLst>
          </p:cNvPr>
          <p:cNvSpPr/>
          <p:nvPr/>
        </p:nvSpPr>
        <p:spPr>
          <a:xfrm>
            <a:off x="5735266" y="2922137"/>
            <a:ext cx="2637371" cy="646331"/>
          </a:xfrm>
          <a:prstGeom prst="rect">
            <a:avLst/>
          </a:prstGeom>
        </p:spPr>
        <p:txBody>
          <a:bodyPr wrap="square"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FFFFFF"/>
                </a:solidFill>
                <a:latin typeface="Grandview" panose="020B0502040204020203" pitchFamily="34" charset="0"/>
                <a:cs typeface="Arial" panose="020B0604020202020204" pitchFamily="34" charset="0"/>
              </a:rPr>
              <a:t>Informed &amp; Entertained Framework</a:t>
            </a:r>
            <a:endParaRPr kumimoji="0" lang="en-US" sz="1800" b="1" i="0" u="none" strike="noStrike" kern="1200" cap="none" spc="0" normalizeH="0" baseline="0" noProof="0" dirty="0">
              <a:ln>
                <a:noFill/>
              </a:ln>
              <a:solidFill>
                <a:srgbClr val="FFFFFF"/>
              </a:solidFill>
              <a:effectLst/>
              <a:uLnTx/>
              <a:uFillTx/>
              <a:latin typeface="Grandview" panose="020B0502040204020203" pitchFamily="34" charset="0"/>
              <a:ea typeface="+mn-ea"/>
              <a:cs typeface="Arial" panose="020B0604020202020204" pitchFamily="34" charset="0"/>
            </a:endParaRPr>
          </a:p>
        </p:txBody>
      </p:sp>
      <p:grpSp>
        <p:nvGrpSpPr>
          <p:cNvPr id="14" name="Group 13">
            <a:extLst>
              <a:ext uri="{FF2B5EF4-FFF2-40B4-BE49-F238E27FC236}">
                <a16:creationId xmlns:a16="http://schemas.microsoft.com/office/drawing/2014/main" id="{78283E7D-414F-8782-3DE8-885540D4E1A3}"/>
              </a:ext>
            </a:extLst>
          </p:cNvPr>
          <p:cNvGrpSpPr/>
          <p:nvPr/>
        </p:nvGrpSpPr>
        <p:grpSpPr>
          <a:xfrm>
            <a:off x="9667924" y="4323470"/>
            <a:ext cx="535623" cy="714164"/>
            <a:chOff x="8392473" y="1641632"/>
            <a:chExt cx="342900" cy="457200"/>
          </a:xfrm>
        </p:grpSpPr>
        <p:pic>
          <p:nvPicPr>
            <p:cNvPr id="15" name="Graphic 14">
              <a:extLst>
                <a:ext uri="{FF2B5EF4-FFF2-40B4-BE49-F238E27FC236}">
                  <a16:creationId xmlns:a16="http://schemas.microsoft.com/office/drawing/2014/main" id="{6D8F644C-4EE9-D8D2-4870-1427ADC3E284}"/>
                </a:ext>
              </a:extLst>
            </p:cNvPr>
            <p:cNvPicPr>
              <a:picLocks noChangeAspect="1"/>
            </p:cNvPicPr>
            <p:nvPr/>
          </p:nvPicPr>
          <p:blipFill>
            <a:blip>
              <a:extLst>
                <a:ext uri="{96DAC541-7B7A-43D3-8B79-37D633B846F1}">
                  <asvg:svgBlip xmlns:asvg="http://schemas.microsoft.com/office/drawing/2016/SVG/main" r:embed="rId18"/>
                </a:ext>
              </a:extLst>
            </a:blip>
            <a:stretch>
              <a:fillRect/>
            </a:stretch>
          </p:blipFill>
          <p:spPr>
            <a:xfrm>
              <a:off x="8516750" y="1772108"/>
              <a:ext cx="101600" cy="76200"/>
            </a:xfrm>
            <a:prstGeom prst="rect">
              <a:avLst/>
            </a:prstGeom>
          </p:spPr>
        </p:pic>
        <p:pic>
          <p:nvPicPr>
            <p:cNvPr id="21" name="Graphic 20">
              <a:extLst>
                <a:ext uri="{FF2B5EF4-FFF2-40B4-BE49-F238E27FC236}">
                  <a16:creationId xmlns:a16="http://schemas.microsoft.com/office/drawing/2014/main" id="{5F58C03B-2C8E-5B0B-6683-1AF8125D8714}"/>
                </a:ext>
              </a:extLst>
            </p:cNvPr>
            <p:cNvPicPr>
              <a:picLocks noChangeAspect="1"/>
            </p:cNvPicPr>
            <p:nvPr/>
          </p:nvPicPr>
          <p:blipFill>
            <a:blip>
              <a:extLst>
                <a:ext uri="{96DAC541-7B7A-43D3-8B79-37D633B846F1}">
                  <asvg:svgBlip xmlns:asvg="http://schemas.microsoft.com/office/drawing/2016/SVG/main" r:embed="rId19"/>
                </a:ext>
              </a:extLst>
            </a:blip>
            <a:stretch>
              <a:fillRect/>
            </a:stretch>
          </p:blipFill>
          <p:spPr>
            <a:xfrm>
              <a:off x="8392473" y="1641632"/>
              <a:ext cx="342900" cy="457200"/>
            </a:xfrm>
            <a:prstGeom prst="rect">
              <a:avLst/>
            </a:prstGeom>
          </p:spPr>
        </p:pic>
      </p:grpSp>
      <p:pic>
        <p:nvPicPr>
          <p:cNvPr id="22" name="Graphic 21">
            <a:extLst>
              <a:ext uri="{FF2B5EF4-FFF2-40B4-BE49-F238E27FC236}">
                <a16:creationId xmlns:a16="http://schemas.microsoft.com/office/drawing/2014/main" id="{D884FF21-6F98-AFD6-7389-564817DBF800}"/>
              </a:ext>
            </a:extLst>
          </p:cNvPr>
          <p:cNvPicPr>
            <a:picLocks noChangeAspect="1"/>
          </p:cNvPicPr>
          <p:nvPr/>
        </p:nvPicPr>
        <p:blipFill>
          <a:blip>
            <a:extLst>
              <a:ext uri="{96DAC541-7B7A-43D3-8B79-37D633B846F1}">
                <asvg:svgBlip xmlns:asvg="http://schemas.microsoft.com/office/drawing/2016/SVG/main" r:embed="rId20"/>
              </a:ext>
            </a:extLst>
          </a:blip>
          <a:stretch>
            <a:fillRect/>
          </a:stretch>
        </p:blipFill>
        <p:spPr>
          <a:xfrm>
            <a:off x="6698638" y="1947733"/>
            <a:ext cx="688367" cy="582464"/>
          </a:xfrm>
          <a:prstGeom prst="rect">
            <a:avLst/>
          </a:prstGeom>
        </p:spPr>
      </p:pic>
    </p:spTree>
    <p:extLst>
      <p:ext uri="{BB962C8B-B14F-4D97-AF65-F5344CB8AC3E}">
        <p14:creationId xmlns:p14="http://schemas.microsoft.com/office/powerpoint/2010/main" val="3176595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65479F1-F4A0-661D-8BE3-3076F16AF5E4}"/>
              </a:ext>
            </a:extLst>
          </p:cNvPr>
          <p:cNvSpPr/>
          <p:nvPr/>
        </p:nvSpPr>
        <p:spPr>
          <a:xfrm>
            <a:off x="7843" y="0"/>
            <a:ext cx="1166907" cy="2907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0" name="Picture 6" descr="Two years ago, sports betting became legal in Kansas. It wasn't worth the  risk to some • Missouri Independent">
            <a:extLst>
              <a:ext uri="{FF2B5EF4-FFF2-40B4-BE49-F238E27FC236}">
                <a16:creationId xmlns:a16="http://schemas.microsoft.com/office/drawing/2014/main" id="{186794C6-3363-C4D6-D5D7-FEC937AB5B18}"/>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l="-1" r="-1"/>
          <a:stretch/>
        </p:blipFill>
        <p:spPr bwMode="auto">
          <a:xfrm>
            <a:off x="451964" y="442488"/>
            <a:ext cx="4425624" cy="1872641"/>
          </a:xfrm>
          <a:prstGeom prst="roundRect">
            <a:avLst>
              <a:gd name="adj" fmla="val 8210"/>
            </a:avLst>
          </a:prstGeom>
          <a:noFill/>
          <a:extLst>
            <a:ext uri="{909E8E84-426E-40DD-AFC4-6F175D3DCCD1}">
              <a14:hiddenFill xmlns:a14="http://schemas.microsoft.com/office/drawing/2010/main">
                <a:solidFill>
                  <a:srgbClr val="FFFFFF"/>
                </a:solidFill>
              </a14:hiddenFill>
            </a:ext>
          </a:extLst>
        </p:spPr>
      </p:pic>
      <p:pic>
        <p:nvPicPr>
          <p:cNvPr id="1028" name="Picture 4" descr="The WNBA, capturing excitement around Caitlin Clark, boasts more viewers  than ever - OPB">
            <a:extLst>
              <a:ext uri="{FF2B5EF4-FFF2-40B4-BE49-F238E27FC236}">
                <a16:creationId xmlns:a16="http://schemas.microsoft.com/office/drawing/2014/main" id="{317B84B1-68DF-2A41-701D-A929AA329244}"/>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b="-7"/>
          <a:stretch/>
        </p:blipFill>
        <p:spPr bwMode="auto">
          <a:xfrm>
            <a:off x="9609170" y="4535267"/>
            <a:ext cx="2125631" cy="1865533"/>
          </a:xfrm>
          <a:prstGeom prst="roundRect">
            <a:avLst>
              <a:gd name="adj" fmla="val 6380"/>
            </a:avLst>
          </a:prstGeom>
          <a:noFill/>
          <a:extLst>
            <a:ext uri="{909E8E84-426E-40DD-AFC4-6F175D3DCCD1}">
              <a14:hiddenFill xmlns:a14="http://schemas.microsoft.com/office/drawing/2010/main">
                <a:solidFill>
                  <a:srgbClr val="FFFFFF"/>
                </a:solidFill>
              </a14:hiddenFill>
            </a:ext>
          </a:extLst>
        </p:spPr>
      </p:pic>
      <p:pic>
        <p:nvPicPr>
          <p:cNvPr id="1036" name="Picture 12" descr="Drive to Survive: How Netflix Ignited the Love for Formula 1 in the United  States | by PlumResearch | Medium">
            <a:extLst>
              <a:ext uri="{FF2B5EF4-FFF2-40B4-BE49-F238E27FC236}">
                <a16:creationId xmlns:a16="http://schemas.microsoft.com/office/drawing/2014/main" id="{9BF59A9E-F82F-FD69-7FDE-5C4662E56C92}"/>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b="-162"/>
          <a:stretch/>
        </p:blipFill>
        <p:spPr bwMode="auto">
          <a:xfrm>
            <a:off x="7318437" y="4533662"/>
            <a:ext cx="2136433" cy="1877408"/>
          </a:xfrm>
          <a:prstGeom prst="roundRect">
            <a:avLst>
              <a:gd name="adj" fmla="val 7590"/>
            </a:avLst>
          </a:prstGeom>
          <a:noFill/>
          <a:extLst>
            <a:ext uri="{909E8E84-426E-40DD-AFC4-6F175D3DCCD1}">
              <a14:hiddenFill xmlns:a14="http://schemas.microsoft.com/office/drawing/2010/main">
                <a:solidFill>
                  <a:srgbClr val="FFFFFF"/>
                </a:solidFill>
              </a14:hiddenFill>
            </a:ext>
          </a:extLst>
        </p:spPr>
      </p:pic>
      <p:pic>
        <p:nvPicPr>
          <p:cNvPr id="1034" name="Picture 10" descr="Dodgers fans celebrate a home run hit by Tommy Edman in the second inning of Game 2.">
            <a:extLst>
              <a:ext uri="{FF2B5EF4-FFF2-40B4-BE49-F238E27FC236}">
                <a16:creationId xmlns:a16="http://schemas.microsoft.com/office/drawing/2014/main" id="{8746364F-1F44-4BE3-8A9E-790032AB0241}"/>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p:blipFill>
        <p:spPr bwMode="auto">
          <a:xfrm>
            <a:off x="5035056" y="4533661"/>
            <a:ext cx="2133050" cy="1865533"/>
          </a:xfrm>
          <a:prstGeom prst="roundRect">
            <a:avLst>
              <a:gd name="adj" fmla="val 7590"/>
            </a:avLst>
          </a:prstGeom>
          <a:noFill/>
          <a:extLst>
            <a:ext uri="{909E8E84-426E-40DD-AFC4-6F175D3DCCD1}">
              <a14:hiddenFill xmlns:a14="http://schemas.microsoft.com/office/drawing/2010/main">
                <a:solidFill>
                  <a:srgbClr val="FFFFFF"/>
                </a:solidFill>
              </a14:hiddenFill>
            </a:ext>
          </a:extLst>
        </p:spPr>
      </p:pic>
      <p:pic>
        <p:nvPicPr>
          <p:cNvPr id="1044" name="Picture 20" descr="Olympics 2024: Simone Biles wins stunning gold in women's all-around  gymnastics final | Olympics News | Sky Sports">
            <a:extLst>
              <a:ext uri="{FF2B5EF4-FFF2-40B4-BE49-F238E27FC236}">
                <a16:creationId xmlns:a16="http://schemas.microsoft.com/office/drawing/2014/main" id="{5C4D43DE-5C35-7FF0-1358-CCCF42C26521}"/>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b="-2"/>
          <a:stretch/>
        </p:blipFill>
        <p:spPr bwMode="auto">
          <a:xfrm>
            <a:off x="455133" y="2482591"/>
            <a:ext cx="4425623" cy="3918209"/>
          </a:xfrm>
          <a:prstGeom prst="roundRect">
            <a:avLst>
              <a:gd name="adj" fmla="val 4278"/>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1039EB18-A9DB-FA90-90E1-A6AF3D246F05}"/>
              </a:ext>
            </a:extLst>
          </p:cNvPr>
          <p:cNvSpPr/>
          <p:nvPr/>
        </p:nvSpPr>
        <p:spPr>
          <a:xfrm>
            <a:off x="0" y="6399194"/>
            <a:ext cx="12191999" cy="45880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ounded Rectangle 3">
            <a:extLst>
              <a:ext uri="{FF2B5EF4-FFF2-40B4-BE49-F238E27FC236}">
                <a16:creationId xmlns:a16="http://schemas.microsoft.com/office/drawing/2014/main" id="{AFFE1E89-DCA9-A937-BF27-8BF1FD599B9F}"/>
              </a:ext>
            </a:extLst>
          </p:cNvPr>
          <p:cNvSpPr/>
          <p:nvPr/>
        </p:nvSpPr>
        <p:spPr>
          <a:xfrm>
            <a:off x="7314414" y="453918"/>
            <a:ext cx="4422451" cy="3918209"/>
          </a:xfrm>
          <a:prstGeom prst="roundRect">
            <a:avLst>
              <a:gd name="adj" fmla="val 4278"/>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itle 1">
            <a:extLst>
              <a:ext uri="{FF2B5EF4-FFF2-40B4-BE49-F238E27FC236}">
                <a16:creationId xmlns:a16="http://schemas.microsoft.com/office/drawing/2014/main" id="{CBED11AF-C319-EB79-455E-5AE5E0A39699}"/>
              </a:ext>
            </a:extLst>
          </p:cNvPr>
          <p:cNvSpPr txBox="1">
            <a:spLocks/>
          </p:cNvSpPr>
          <p:nvPr/>
        </p:nvSpPr>
        <p:spPr>
          <a:xfrm>
            <a:off x="7724274" y="902794"/>
            <a:ext cx="3019926" cy="971062"/>
          </a:xfrm>
          <a:prstGeom prst="rect">
            <a:avLst/>
          </a:prstGeom>
        </p:spPr>
        <p:txBody>
          <a:bodyPr vert="horz" lIns="0" tIns="0" rIns="0" bIns="0" rtlCol="0" anchor="t" anchorCtr="0">
            <a:noAutofit/>
          </a:bodyPr>
          <a:lstStyle>
            <a:lvl1pPr algn="l" defTabSz="914400" rtl="0" eaLnBrk="1" latinLnBrk="0" hangingPunct="1">
              <a:lnSpc>
                <a:spcPct val="80000"/>
              </a:lnSpc>
              <a:spcBef>
                <a:spcPct val="0"/>
              </a:spcBef>
              <a:buNone/>
              <a:defRPr sz="2800" b="1" kern="1200" spc="-100" baseline="0">
                <a:solidFill>
                  <a:schemeClr val="tx2"/>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2000" b="0" i="0" u="none" strike="noStrike" kern="1200" cap="none" spc="-100" normalizeH="0" baseline="0" noProof="0">
                <a:ln>
                  <a:noFill/>
                </a:ln>
                <a:solidFill>
                  <a:srgbClr val="499BFC">
                    <a:lumMod val="20000"/>
                    <a:lumOff val="80000"/>
                  </a:srgbClr>
                </a:solidFill>
                <a:effectLst/>
                <a:uLnTx/>
                <a:uFillTx/>
                <a:latin typeface="Grandview"/>
                <a:ea typeface="+mj-ea"/>
                <a:cs typeface="+mj-cs"/>
              </a:rPr>
              <a:t>The Unique Value &amp; Unstoppable Rise of                    </a:t>
            </a:r>
            <a:r>
              <a:rPr kumimoji="0" lang="en-US" sz="6300" b="1" i="0" u="none" strike="noStrike" kern="1200" cap="none" spc="-100" normalizeH="0" baseline="0" noProof="0">
                <a:ln>
                  <a:noFill/>
                </a:ln>
                <a:solidFill>
                  <a:prstClr val="white"/>
                </a:solidFill>
                <a:effectLst/>
                <a:uLnTx/>
                <a:uFillTx/>
                <a:latin typeface="Grandview"/>
                <a:ea typeface="+mj-ea"/>
                <a:cs typeface="+mj-cs"/>
              </a:rPr>
              <a:t>Sports in Media</a:t>
            </a:r>
          </a:p>
        </p:txBody>
      </p:sp>
      <p:pic>
        <p:nvPicPr>
          <p:cNvPr id="10" name="Graphic 9">
            <a:extLst>
              <a:ext uri="{FF2B5EF4-FFF2-40B4-BE49-F238E27FC236}">
                <a16:creationId xmlns:a16="http://schemas.microsoft.com/office/drawing/2014/main" id="{596E3DB2-C110-DEDA-2250-D1244978084C}"/>
              </a:ext>
            </a:extLst>
          </p:cNvPr>
          <p:cNvPicPr>
            <a:picLocks noChangeAspect="1"/>
          </p:cNvPicPr>
          <p:nvPr/>
        </p:nvPicPr>
        <p:blipFill>
          <a:blip cstate="hqprint">
            <a:extLst>
              <a:ext uri="{28A0092B-C50C-407E-A947-70E740481C1C}">
                <a14:useLocalDpi xmlns:a14="http://schemas.microsoft.com/office/drawing/2010/main"/>
              </a:ext>
              <a:ext uri="{96DAC541-7B7A-43D3-8B79-37D633B846F1}">
                <asvg:svgBlip xmlns:asvg="http://schemas.microsoft.com/office/drawing/2016/SVG/main" r:embed="rId8"/>
              </a:ext>
            </a:extLst>
          </a:blip>
          <a:srcRect l="1" r="449"/>
          <a:stretch/>
        </p:blipFill>
        <p:spPr>
          <a:xfrm>
            <a:off x="9728014" y="3798715"/>
            <a:ext cx="1646610" cy="190287"/>
          </a:xfrm>
          <a:prstGeom prst="rect">
            <a:avLst/>
          </a:prstGeom>
        </p:spPr>
      </p:pic>
      <p:pic>
        <p:nvPicPr>
          <p:cNvPr id="11" name="Picture 20" descr="Olympics 2024: Simone Biles wins stunning gold in women's all-around  gymnastics final | Olympics News | Sky Sports">
            <a:extLst>
              <a:ext uri="{FF2B5EF4-FFF2-40B4-BE49-F238E27FC236}">
                <a16:creationId xmlns:a16="http://schemas.microsoft.com/office/drawing/2014/main" id="{A2E28B76-1CD8-6A85-79D9-E7B88CEB5477}"/>
              </a:ext>
            </a:extLst>
          </p:cNvPr>
          <p:cNvPicPr>
            <a:picLocks noChangeAspect="1" noChangeArrowheads="1"/>
          </p:cNvPicPr>
          <p:nvPr/>
        </p:nvPicPr>
        <p:blipFill rotWithShape="1">
          <a:blip r:embed="rId9" cstate="hqprint">
            <a:extLst>
              <a:ext uri="{BEBA8EAE-BF5A-486C-A8C5-ECC9F3942E4B}">
                <a14:imgProps xmlns:a14="http://schemas.microsoft.com/office/drawing/2010/main">
                  <a14:imgLayer r:embed="rId10">
                    <a14:imgEffect>
                      <a14:backgroundRemoval t="9980" b="98403" l="9398" r="100000">
                        <a14:foregroundMark x1="84337" y1="43713" x2="99759" y2="52096"/>
                        <a14:foregroundMark x1="78313" y1="53094" x2="78313" y2="53094"/>
                        <a14:foregroundMark x1="77590" y1="50898" x2="77590" y2="50898"/>
                        <a14:foregroundMark x1="73735" y1="52096" x2="77108" y2="49900"/>
                        <a14:foregroundMark x1="64337" y1="62475" x2="83133" y2="82635"/>
                        <a14:foregroundMark x1="83133" y1="82635" x2="88916" y2="84631"/>
                        <a14:foregroundMark x1="94940" y1="41517" x2="94940" y2="41517"/>
                        <a14:foregroundMark x1="98313" y1="42715" x2="98313" y2="42715"/>
                        <a14:foregroundMark x1="99036" y1="47106" x2="99036" y2="47106"/>
                        <a14:foregroundMark x1="53735" y1="96806" x2="23855" y2="95210"/>
                        <a14:foregroundMark x1="57590" y1="96806" x2="21687" y2="96806"/>
                        <a14:foregroundMark x1="19036" y1="95010" x2="45542" y2="98802"/>
                        <a14:foregroundMark x1="45542" y1="98802" x2="58554" y2="98603"/>
                        <a14:foregroundMark x1="83614" y1="86028" x2="98072" y2="93413"/>
                        <a14:foregroundMark x1="9398" y1="63673" x2="9398" y2="63673"/>
                        <a14:foregroundMark x1="98313" y1="40918" x2="98795" y2="47904"/>
                      </a14:backgroundRemoval>
                    </a14:imgEffect>
                  </a14:imgLayer>
                </a14:imgProps>
              </a:ext>
              <a:ext uri="{28A0092B-C50C-407E-A947-70E740481C1C}">
                <a14:useLocalDpi xmlns:a14="http://schemas.microsoft.com/office/drawing/2010/main"/>
              </a:ext>
            </a:extLst>
          </a:blip>
          <a:srcRect b="-4"/>
          <a:stretch/>
        </p:blipFill>
        <p:spPr bwMode="auto">
          <a:xfrm>
            <a:off x="-753976" y="4218121"/>
            <a:ext cx="1804736" cy="218107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Jalen Hurts indirectly sends epic message with new commercial released just  minutes after Eagles' Super Bowl LIX victory">
            <a:extLst>
              <a:ext uri="{FF2B5EF4-FFF2-40B4-BE49-F238E27FC236}">
                <a16:creationId xmlns:a16="http://schemas.microsoft.com/office/drawing/2014/main" id="{9CFD0FCC-BA13-4B51-1366-DBB92EBCDD15}"/>
              </a:ext>
            </a:extLst>
          </p:cNvPr>
          <p:cNvPicPr>
            <a:picLocks noChangeAspect="1" noChangeArrowheads="1"/>
          </p:cNvPicPr>
          <p:nvPr/>
        </p:nvPicPr>
        <p:blipFill rotWithShape="1">
          <a:blip r:embed="rId11" cstate="hqprint">
            <a:extLst>
              <a:ext uri="{28A0092B-C50C-407E-A947-70E740481C1C}">
                <a14:useLocalDpi xmlns:a14="http://schemas.microsoft.com/office/drawing/2010/main"/>
              </a:ext>
            </a:extLst>
          </a:blip>
          <a:srcRect/>
          <a:stretch/>
        </p:blipFill>
        <p:spPr bwMode="auto">
          <a:xfrm>
            <a:off x="5038322" y="450954"/>
            <a:ext cx="2121315" cy="3923889"/>
          </a:xfrm>
          <a:prstGeom prst="roundRect">
            <a:avLst>
              <a:gd name="adj" fmla="val 7088"/>
            </a:avLst>
          </a:prstGeom>
          <a:noFill/>
          <a:extLst>
            <a:ext uri="{909E8E84-426E-40DD-AFC4-6F175D3DCCD1}">
              <a14:hiddenFill xmlns:a14="http://schemas.microsoft.com/office/drawing/2010/main">
                <a:solidFill>
                  <a:srgbClr val="FFFFFF"/>
                </a:solidFill>
              </a14:hiddenFill>
            </a:ext>
          </a:extLst>
        </p:spPr>
      </p:pic>
      <p:pic>
        <p:nvPicPr>
          <p:cNvPr id="3" name="Picture 2" descr="Jalen Hurts indirectly sends epic message with new commercial released just  minutes after Eagles' Super Bowl LIX victory">
            <a:extLst>
              <a:ext uri="{FF2B5EF4-FFF2-40B4-BE49-F238E27FC236}">
                <a16:creationId xmlns:a16="http://schemas.microsoft.com/office/drawing/2014/main" id="{A5AD9D47-E3CC-DE29-D7D9-8E710BBB916C}"/>
              </a:ext>
            </a:extLst>
          </p:cNvPr>
          <p:cNvPicPr>
            <a:picLocks noChangeAspect="1" noChangeArrowheads="1"/>
          </p:cNvPicPr>
          <p:nvPr/>
        </p:nvPicPr>
        <p:blipFill rotWithShape="1">
          <a:blip r:embed="rId12" cstate="hqprint">
            <a:extLst>
              <a:ext uri="{BEBA8EAE-BF5A-486C-A8C5-ECC9F3942E4B}">
                <a14:imgProps xmlns:a14="http://schemas.microsoft.com/office/drawing/2010/main">
                  <a14:imgLayer r:embed="rId13">
                    <a14:imgEffect>
                      <a14:backgroundRemoval t="10014" b="100000" l="9854" r="89781">
                        <a14:foregroundMark x1="44891" y1="31015" x2="74818" y2="38248"/>
                        <a14:foregroundMark x1="74818" y1="38248" x2="51095" y2="30737"/>
                        <a14:foregroundMark x1="81387" y1="34492" x2="67883" y2="48818"/>
                        <a14:foregroundMark x1="67883" y1="48818" x2="67153" y2="49096"/>
                        <a14:foregroundMark x1="80657" y1="36718" x2="78832" y2="45341"/>
                        <a14:foregroundMark x1="81022" y1="34214" x2="80657" y2="36718"/>
                        <a14:foregroundMark x1="82847" y1="36996" x2="79927" y2="44784"/>
                        <a14:foregroundMark x1="83577" y1="35188" x2="82847" y2="36996"/>
                        <a14:foregroundMark x1="82482" y1="33380" x2="83942" y2="35605"/>
                        <a14:foregroundMark x1="47810" y1="29764" x2="69343" y2="29764"/>
                        <a14:foregroundMark x1="53650" y1="29485" x2="83942" y2="34075"/>
                        <a14:foregroundMark x1="83942" y1="34075" x2="85036" y2="36161"/>
                        <a14:foregroundMark x1="73723" y1="47983" x2="68978" y2="49791"/>
                        <a14:foregroundMark x1="73358" y1="48679" x2="73358" y2="48679"/>
                        <a14:foregroundMark x1="84307" y1="33380" x2="84307" y2="33380"/>
                        <a14:foregroundMark x1="82117" y1="31572" x2="82117" y2="31572"/>
                        <a14:foregroundMark x1="83212" y1="32684" x2="83212" y2="32684"/>
                        <a14:foregroundMark x1="86496" y1="36857" x2="86496" y2="36857"/>
                        <a14:foregroundMark x1="60219" y1="28512" x2="60219" y2="28512"/>
                        <a14:foregroundMark x1="75547" y1="29624" x2="75547" y2="29624"/>
                        <a14:foregroundMark x1="78467" y1="30320" x2="78467" y2="30320"/>
                        <a14:foregroundMark x1="79927" y1="30737" x2="79927" y2="30737"/>
                        <a14:foregroundMark x1="81387" y1="31015" x2="81387" y2="31015"/>
                        <a14:foregroundMark x1="83212" y1="32128" x2="83212" y2="32128"/>
                        <a14:foregroundMark x1="55839" y1="64951" x2="55839" y2="64951"/>
                        <a14:foregroundMark x1="58759" y1="66064" x2="58759" y2="66064"/>
                        <a14:foregroundMark x1="70438" y1="68011" x2="70438" y2="68011"/>
                        <a14:foregroundMark x1="69343" y1="68428" x2="69343" y2="68428"/>
                        <a14:foregroundMark x1="70073" y1="68567" x2="70073" y2="68567"/>
                        <a14:foregroundMark x1="68978" y1="69124" x2="68978" y2="69124"/>
                        <a14:foregroundMark x1="64964" y1="79972" x2="72628" y2="99861"/>
                        <a14:backgroundMark x1="67883" y1="71766" x2="70803" y2="79694"/>
                        <a14:backgroundMark x1="87226" y1="36996" x2="87226" y2="36996"/>
                        <a14:backgroundMark x1="86861" y1="36718" x2="86861" y2="36718"/>
                        <a14:backgroundMark x1="83577" y1="32267" x2="83577" y2="32267"/>
                        <a14:backgroundMark x1="83577" y1="31989" x2="83577" y2="31989"/>
                        <a14:backgroundMark x1="81752" y1="30876" x2="81752" y2="30876"/>
                        <a14:backgroundMark x1="76277" y1="29485" x2="76277" y2="29485"/>
                      </a14:backgroundRemoval>
                    </a14:imgEffect>
                  </a14:imgLayer>
                </a14:imgProps>
              </a:ext>
              <a:ext uri="{28A0092B-C50C-407E-A947-70E740481C1C}">
                <a14:useLocalDpi xmlns:a14="http://schemas.microsoft.com/office/drawing/2010/main"/>
              </a:ext>
            </a:extLst>
          </a:blip>
          <a:srcRect/>
          <a:stretch/>
        </p:blipFill>
        <p:spPr bwMode="auto">
          <a:xfrm>
            <a:off x="6407150" y="457200"/>
            <a:ext cx="1492250" cy="3917643"/>
          </a:xfrm>
          <a:prstGeom prst="roundRect">
            <a:avLst>
              <a:gd name="adj" fmla="val 7088"/>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1E92E491-A1EB-7F4D-47CD-A93642292742}"/>
              </a:ext>
            </a:extLst>
          </p:cNvPr>
          <p:cNvSpPr/>
          <p:nvPr/>
        </p:nvSpPr>
        <p:spPr>
          <a:xfrm>
            <a:off x="1" y="1"/>
            <a:ext cx="2710542" cy="45719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a:t>Pull relevant slides from latest </a:t>
            </a:r>
            <a:br>
              <a:rPr lang="en-US" sz="1200"/>
            </a:br>
            <a:r>
              <a:rPr lang="en-US" sz="1200">
                <a:hlinkClick r:id="rId14"/>
              </a:rPr>
              <a:t>2025 Sports Upfront Deck</a:t>
            </a:r>
            <a:endParaRPr lang="en-US" sz="1200">
              <a:solidFill>
                <a:schemeClr val="bg1"/>
              </a:solidFill>
            </a:endParaRPr>
          </a:p>
        </p:txBody>
      </p:sp>
    </p:spTree>
    <p:extLst>
      <p:ext uri="{BB962C8B-B14F-4D97-AF65-F5344CB8AC3E}">
        <p14:creationId xmlns:p14="http://schemas.microsoft.com/office/powerpoint/2010/main" val="1509436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31FB31-D0D6-0614-7951-6CA063C7C54E}"/>
            </a:ext>
          </a:extLst>
        </p:cNvPr>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95806572-23E2-544A-2150-9975BE31A63A}"/>
              </a:ext>
              <a:ext uri="{C183D7F6-B498-43B3-948B-1728B52AA6E4}">
                <adec:decorative xmlns:adec="http://schemas.microsoft.com/office/drawing/2017/decorative" val="1"/>
              </a:ext>
            </a:extLst>
          </p:cNvPr>
          <p:cNvPicPr>
            <a:picLocks noGrp="1" noChangeAspect="1"/>
          </p:cNvPicPr>
          <p:nvPr>
            <p:ph type="pic" sz="quarter" idx="12"/>
          </p:nvPr>
        </p:nvPicPr>
        <p:blipFill>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0" y="0"/>
            <a:ext cx="12192000" cy="6858000"/>
          </a:xfrm>
        </p:spPr>
      </p:pic>
      <p:sp>
        <p:nvSpPr>
          <p:cNvPr id="11" name="Title 10">
            <a:extLst>
              <a:ext uri="{FF2B5EF4-FFF2-40B4-BE49-F238E27FC236}">
                <a16:creationId xmlns:a16="http://schemas.microsoft.com/office/drawing/2014/main" id="{4A4DF820-5506-8E75-50F7-884416917A13}"/>
              </a:ext>
            </a:extLst>
          </p:cNvPr>
          <p:cNvSpPr>
            <a:spLocks noGrp="1"/>
          </p:cNvSpPr>
          <p:nvPr>
            <p:ph type="title"/>
          </p:nvPr>
        </p:nvSpPr>
        <p:spPr>
          <a:xfrm>
            <a:off x="2911998" y="4025592"/>
            <a:ext cx="8293883" cy="2234773"/>
          </a:xfrm>
        </p:spPr>
        <p:txBody>
          <a:bodyPr/>
          <a:lstStyle/>
          <a:p>
            <a:pPr>
              <a:lnSpc>
                <a:spcPct val="80000"/>
              </a:lnSpc>
            </a:pPr>
            <a:r>
              <a:rPr lang="en-US" sz="7500" b="1">
                <a:solidFill>
                  <a:schemeClr val="bg1"/>
                </a:solidFill>
                <a:latin typeface="Grandview" panose="020B0502040204020203" pitchFamily="34" charset="0"/>
              </a:rPr>
              <a:t>The Power </a:t>
            </a:r>
            <a:br>
              <a:rPr lang="en-US" sz="7500" b="1">
                <a:solidFill>
                  <a:schemeClr val="bg1"/>
                </a:solidFill>
                <a:latin typeface="Grandview" panose="020B0502040204020203" pitchFamily="34" charset="0"/>
              </a:rPr>
            </a:br>
            <a:r>
              <a:rPr lang="en-US" sz="7500" b="1">
                <a:solidFill>
                  <a:schemeClr val="bg1"/>
                </a:solidFill>
                <a:latin typeface="Grandview" panose="020B0502040204020203" pitchFamily="34" charset="0"/>
              </a:rPr>
              <a:t>of Peacock / </a:t>
            </a:r>
            <a:br>
              <a:rPr lang="en-US" sz="7500" b="1">
                <a:solidFill>
                  <a:schemeClr val="bg1"/>
                </a:solidFill>
                <a:latin typeface="Grandview" panose="020B0502040204020203" pitchFamily="34" charset="0"/>
              </a:rPr>
            </a:br>
            <a:r>
              <a:rPr lang="en-US" sz="7500" b="1">
                <a:solidFill>
                  <a:schemeClr val="bg1"/>
                </a:solidFill>
                <a:latin typeface="Grandview" panose="020B0502040204020203" pitchFamily="34" charset="0"/>
              </a:rPr>
              <a:t>NBCU Streaming</a:t>
            </a:r>
            <a:endParaRPr lang="en-US"/>
          </a:p>
        </p:txBody>
      </p:sp>
      <p:grpSp>
        <p:nvGrpSpPr>
          <p:cNvPr id="2" name="Graphic 5">
            <a:extLst>
              <a:ext uri="{FF2B5EF4-FFF2-40B4-BE49-F238E27FC236}">
                <a16:creationId xmlns:a16="http://schemas.microsoft.com/office/drawing/2014/main" id="{773D7EE4-40CA-0A49-50DE-80498C268082}"/>
              </a:ext>
              <a:ext uri="{C183D7F6-B498-43B3-948B-1728B52AA6E4}">
                <adec:decorative xmlns:adec="http://schemas.microsoft.com/office/drawing/2017/decorative" val="1"/>
              </a:ext>
            </a:extLst>
          </p:cNvPr>
          <p:cNvGrpSpPr/>
          <p:nvPr/>
        </p:nvGrpSpPr>
        <p:grpSpPr>
          <a:xfrm>
            <a:off x="838200" y="3102927"/>
            <a:ext cx="1638040" cy="2908498"/>
            <a:chOff x="889843" y="3102927"/>
            <a:chExt cx="1638040" cy="2908498"/>
          </a:xfrm>
          <a:solidFill>
            <a:schemeClr val="bg1"/>
          </a:solidFill>
        </p:grpSpPr>
        <p:sp>
          <p:nvSpPr>
            <p:cNvPr id="4" name="Freeform 3">
              <a:extLst>
                <a:ext uri="{FF2B5EF4-FFF2-40B4-BE49-F238E27FC236}">
                  <a16:creationId xmlns:a16="http://schemas.microsoft.com/office/drawing/2014/main" id="{3C4EF3FE-F333-8DB9-D660-38D8ADF5E217}"/>
                </a:ext>
              </a:extLst>
            </p:cNvPr>
            <p:cNvSpPr/>
            <p:nvPr/>
          </p:nvSpPr>
          <p:spPr>
            <a:xfrm>
              <a:off x="889843" y="4352586"/>
              <a:ext cx="1445744" cy="1658839"/>
            </a:xfrm>
            <a:custGeom>
              <a:avLst/>
              <a:gdLst>
                <a:gd name="connsiteX0" fmla="*/ 1445745 w 1445744"/>
                <a:gd name="connsiteY0" fmla="*/ 1658840 h 1658839"/>
                <a:gd name="connsiteX1" fmla="*/ 38258 w 1445744"/>
                <a:gd name="connsiteY1" fmla="*/ 1658840 h 1658839"/>
                <a:gd name="connsiteX2" fmla="*/ 0 w 1445744"/>
                <a:gd name="connsiteY2" fmla="*/ 1620636 h 1658839"/>
                <a:gd name="connsiteX3" fmla="*/ 0 w 1445744"/>
                <a:gd name="connsiteY3" fmla="*/ 0 h 1658839"/>
                <a:gd name="connsiteX4" fmla="*/ 70475 w 1445744"/>
                <a:gd name="connsiteY4" fmla="*/ 106568 h 1658839"/>
                <a:gd name="connsiteX5" fmla="*/ 1445745 w 1445744"/>
                <a:gd name="connsiteY5" fmla="*/ 1658840 h 165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5744" h="1658839">
                  <a:moveTo>
                    <a:pt x="1445745" y="1658840"/>
                  </a:moveTo>
                  <a:lnTo>
                    <a:pt x="38258" y="1658840"/>
                  </a:lnTo>
                  <a:cubicBezTo>
                    <a:pt x="17115" y="1658840"/>
                    <a:pt x="0" y="1641749"/>
                    <a:pt x="0" y="1620636"/>
                  </a:cubicBezTo>
                  <a:lnTo>
                    <a:pt x="0" y="0"/>
                  </a:lnTo>
                  <a:cubicBezTo>
                    <a:pt x="21143" y="38204"/>
                    <a:pt x="44299" y="73391"/>
                    <a:pt x="70475" y="106568"/>
                  </a:cubicBezTo>
                  <a:lnTo>
                    <a:pt x="1445745" y="1658840"/>
                  </a:lnTo>
                  <a:close/>
                </a:path>
              </a:pathLst>
            </a:custGeom>
            <a:solidFill>
              <a:schemeClr val="bg1"/>
            </a:solidFill>
            <a:ln w="100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randview"/>
                <a:ea typeface="+mn-ea"/>
                <a:cs typeface="+mn-cs"/>
              </a:endParaRPr>
            </a:p>
          </p:txBody>
        </p:sp>
        <p:sp>
          <p:nvSpPr>
            <p:cNvPr id="5" name="Freeform 4">
              <a:extLst>
                <a:ext uri="{FF2B5EF4-FFF2-40B4-BE49-F238E27FC236}">
                  <a16:creationId xmlns:a16="http://schemas.microsoft.com/office/drawing/2014/main" id="{12AD7313-E8F2-45C6-972F-6705D551AB0F}"/>
                </a:ext>
              </a:extLst>
            </p:cNvPr>
            <p:cNvSpPr/>
            <p:nvPr/>
          </p:nvSpPr>
          <p:spPr>
            <a:xfrm>
              <a:off x="889843" y="3102927"/>
              <a:ext cx="1638040" cy="2090138"/>
            </a:xfrm>
            <a:custGeom>
              <a:avLst/>
              <a:gdLst>
                <a:gd name="connsiteX0" fmla="*/ 346334 w 1638040"/>
                <a:gd name="connsiteY0" fmla="*/ 186996 h 2090138"/>
                <a:gd name="connsiteX1" fmla="*/ 1367215 w 1638040"/>
                <a:gd name="connsiteY1" fmla="*/ 553952 h 2090138"/>
                <a:gd name="connsiteX2" fmla="*/ 1423595 w 1638040"/>
                <a:gd name="connsiteY2" fmla="*/ 720841 h 2090138"/>
                <a:gd name="connsiteX3" fmla="*/ 1638041 w 1638040"/>
                <a:gd name="connsiteY3" fmla="*/ 2090138 h 2090138"/>
                <a:gd name="connsiteX4" fmla="*/ 1638041 w 1638040"/>
                <a:gd name="connsiteY4" fmla="*/ 38204 h 2090138"/>
                <a:gd name="connsiteX5" fmla="*/ 1599783 w 1638040"/>
                <a:gd name="connsiteY5" fmla="*/ 0 h 2090138"/>
                <a:gd name="connsiteX6" fmla="*/ 38258 w 1638040"/>
                <a:gd name="connsiteY6" fmla="*/ 0 h 2090138"/>
                <a:gd name="connsiteX7" fmla="*/ 0 w 1638040"/>
                <a:gd name="connsiteY7" fmla="*/ 38204 h 2090138"/>
                <a:gd name="connsiteX8" fmla="*/ 0 w 1638040"/>
                <a:gd name="connsiteY8" fmla="*/ 510722 h 2090138"/>
                <a:gd name="connsiteX9" fmla="*/ 346334 w 1638040"/>
                <a:gd name="connsiteY9" fmla="*/ 186996 h 2090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8040" h="2090138">
                  <a:moveTo>
                    <a:pt x="346334" y="186996"/>
                  </a:moveTo>
                  <a:cubicBezTo>
                    <a:pt x="729920" y="7038"/>
                    <a:pt x="1187001" y="170911"/>
                    <a:pt x="1367215" y="553952"/>
                  </a:cubicBezTo>
                  <a:cubicBezTo>
                    <a:pt x="1393392" y="608241"/>
                    <a:pt x="1411514" y="664541"/>
                    <a:pt x="1423595" y="720841"/>
                  </a:cubicBezTo>
                  <a:lnTo>
                    <a:pt x="1638041" y="2090138"/>
                  </a:lnTo>
                  <a:lnTo>
                    <a:pt x="1638041" y="38204"/>
                  </a:lnTo>
                  <a:cubicBezTo>
                    <a:pt x="1638041" y="17091"/>
                    <a:pt x="1620925" y="0"/>
                    <a:pt x="1599783" y="0"/>
                  </a:cubicBezTo>
                  <a:lnTo>
                    <a:pt x="38258" y="0"/>
                  </a:lnTo>
                  <a:cubicBezTo>
                    <a:pt x="17115" y="0"/>
                    <a:pt x="0" y="17091"/>
                    <a:pt x="0" y="38204"/>
                  </a:cubicBezTo>
                  <a:lnTo>
                    <a:pt x="0" y="510722"/>
                  </a:lnTo>
                  <a:cubicBezTo>
                    <a:pt x="75509" y="373993"/>
                    <a:pt x="193303" y="258377"/>
                    <a:pt x="346334" y="186996"/>
                  </a:cubicBezTo>
                  <a:close/>
                </a:path>
              </a:pathLst>
            </a:custGeom>
            <a:solidFill>
              <a:schemeClr val="bg1"/>
            </a:solidFill>
            <a:ln w="100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randview"/>
                <a:ea typeface="+mn-ea"/>
                <a:cs typeface="+mn-cs"/>
              </a:endParaRPr>
            </a:p>
          </p:txBody>
        </p:sp>
      </p:grpSp>
      <p:sp>
        <p:nvSpPr>
          <p:cNvPr id="3" name="Rectangle 2">
            <a:extLst>
              <a:ext uri="{FF2B5EF4-FFF2-40B4-BE49-F238E27FC236}">
                <a16:creationId xmlns:a16="http://schemas.microsoft.com/office/drawing/2014/main" id="{623407A1-96D1-8780-E7FD-40920FCAD6E1}"/>
              </a:ext>
            </a:extLst>
          </p:cNvPr>
          <p:cNvSpPr/>
          <p:nvPr/>
        </p:nvSpPr>
        <p:spPr>
          <a:xfrm>
            <a:off x="0" y="-17416"/>
            <a:ext cx="2710542" cy="45719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a:t>Pull relevant slides from latest </a:t>
            </a:r>
            <a:r>
              <a:rPr lang="en-US" sz="1200">
                <a:hlinkClick r:id="rId4"/>
              </a:rPr>
              <a:t>25/26 </a:t>
            </a:r>
            <a:r>
              <a:rPr lang="en-US" sz="1200">
                <a:solidFill>
                  <a:schemeClr val="bg1"/>
                </a:solidFill>
                <a:hlinkClick r:id="rId4"/>
              </a:rPr>
              <a:t>GTM Deck</a:t>
            </a:r>
            <a:endParaRPr lang="en-US" sz="1200">
              <a:solidFill>
                <a:schemeClr val="bg1"/>
              </a:solidFill>
            </a:endParaRPr>
          </a:p>
        </p:txBody>
      </p:sp>
    </p:spTree>
    <p:extLst>
      <p:ext uri="{BB962C8B-B14F-4D97-AF65-F5344CB8AC3E}">
        <p14:creationId xmlns:p14="http://schemas.microsoft.com/office/powerpoint/2010/main" val="4030028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sitting at a table&#10;&#10;Description automatically generated">
            <a:extLst>
              <a:ext uri="{FF2B5EF4-FFF2-40B4-BE49-F238E27FC236}">
                <a16:creationId xmlns:a16="http://schemas.microsoft.com/office/drawing/2014/main" id="{C6C12D80-ED5D-9155-6F3B-C6FDA8163E66}"/>
              </a:ext>
            </a:extLst>
          </p:cNvPr>
          <p:cNvPicPr>
            <a:picLocks noChangeAspect="1"/>
          </p:cNvPicPr>
          <p:nvPr/>
        </p:nvPicPr>
        <p:blipFill>
          <a:blip r:embed="rId3">
            <a:extLst>
              <a:ext uri="{28A0092B-C50C-407E-A947-70E740481C1C}">
                <a14:useLocalDpi xmlns:a14="http://schemas.microsoft.com/office/drawing/2010/main" val="0"/>
              </a:ext>
            </a:extLst>
          </a:blip>
          <a:srcRect r="78" b="15691"/>
          <a:stretch/>
        </p:blipFill>
        <p:spPr>
          <a:xfrm>
            <a:off x="0" y="0"/>
            <a:ext cx="12192000" cy="6858000"/>
          </a:xfrm>
          <a:prstGeom prst="rect">
            <a:avLst/>
          </a:prstGeom>
        </p:spPr>
      </p:pic>
      <p:pic>
        <p:nvPicPr>
          <p:cNvPr id="2" name="Picture 1" descr="A person sitting at a desk&#10;&#10;Description automatically generated">
            <a:extLst>
              <a:ext uri="{FF2B5EF4-FFF2-40B4-BE49-F238E27FC236}">
                <a16:creationId xmlns:a16="http://schemas.microsoft.com/office/drawing/2014/main" id="{46609074-B971-00CF-CEF2-8F116CCA9CD9}"/>
              </a:ext>
            </a:extLst>
          </p:cNvPr>
          <p:cNvPicPr>
            <a:picLocks noChangeAspect="1"/>
          </p:cNvPicPr>
          <p:nvPr/>
        </p:nvPicPr>
        <p:blipFill>
          <a:blip r:embed="rId4">
            <a:extLst>
              <a:ext uri="{28A0092B-C50C-407E-A947-70E740481C1C}">
                <a14:useLocalDpi xmlns:a14="http://schemas.microsoft.com/office/drawing/2010/main" val="0"/>
              </a:ext>
            </a:extLst>
          </a:blip>
          <a:srcRect r="2114" b="17308"/>
          <a:stretch/>
        </p:blipFill>
        <p:spPr>
          <a:xfrm>
            <a:off x="0" y="-5599"/>
            <a:ext cx="12192000" cy="6866398"/>
          </a:xfrm>
          <a:prstGeom prst="roundRect">
            <a:avLst>
              <a:gd name="adj" fmla="val 0"/>
            </a:avLst>
          </a:prstGeom>
        </p:spPr>
      </p:pic>
      <p:sp>
        <p:nvSpPr>
          <p:cNvPr id="5" name="Rectangle 4">
            <a:extLst>
              <a:ext uri="{FF2B5EF4-FFF2-40B4-BE49-F238E27FC236}">
                <a16:creationId xmlns:a16="http://schemas.microsoft.com/office/drawing/2014/main" id="{316750F9-76F6-55A1-0FCA-8809293844CC}"/>
              </a:ext>
            </a:extLst>
          </p:cNvPr>
          <p:cNvSpPr/>
          <p:nvPr/>
        </p:nvSpPr>
        <p:spPr>
          <a:xfrm>
            <a:off x="0" y="2799"/>
            <a:ext cx="12192000" cy="6863599"/>
          </a:xfrm>
          <a:prstGeom prst="rect">
            <a:avLst/>
          </a:prstGeom>
          <a:gradFill flip="none" rotWithShape="1">
            <a:gsLst>
              <a:gs pos="100000">
                <a:schemeClr val="tx1">
                  <a:alpha val="0"/>
                </a:schemeClr>
              </a:gs>
              <a:gs pos="20000">
                <a:schemeClr val="tx1">
                  <a:alpha val="50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a:extLst>
              <a:ext uri="{FF2B5EF4-FFF2-40B4-BE49-F238E27FC236}">
                <a16:creationId xmlns:a16="http://schemas.microsoft.com/office/drawing/2014/main" id="{B88509F2-5C88-1006-6B09-EDE3F5771E4D}"/>
              </a:ext>
            </a:extLst>
          </p:cNvPr>
          <p:cNvSpPr>
            <a:spLocks noGrp="1"/>
          </p:cNvSpPr>
          <p:nvPr>
            <p:ph type="body" sz="quarter" idx="10"/>
          </p:nvPr>
        </p:nvSpPr>
        <p:spPr/>
        <p:txBody>
          <a:bodyPr>
            <a:normAutofit fontScale="92500"/>
          </a:bodyPr>
          <a:lstStyle/>
          <a:p>
            <a:r>
              <a:rPr lang="en-US" sz="2000"/>
              <a:t>World Leader in Business News</a:t>
            </a:r>
          </a:p>
        </p:txBody>
      </p:sp>
      <p:pic>
        <p:nvPicPr>
          <p:cNvPr id="4" name="Graphic 3">
            <a:extLst>
              <a:ext uri="{FF2B5EF4-FFF2-40B4-BE49-F238E27FC236}">
                <a16:creationId xmlns:a16="http://schemas.microsoft.com/office/drawing/2014/main" id="{024392DF-1754-3605-5214-AD7E670E6E95}"/>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903217" y="5951920"/>
            <a:ext cx="1828800" cy="210393"/>
          </a:xfrm>
          <a:prstGeom prst="rect">
            <a:avLst/>
          </a:prstGeom>
        </p:spPr>
      </p:pic>
      <p:pic>
        <p:nvPicPr>
          <p:cNvPr id="10" name="Graphic 9">
            <a:extLst>
              <a:ext uri="{FF2B5EF4-FFF2-40B4-BE49-F238E27FC236}">
                <a16:creationId xmlns:a16="http://schemas.microsoft.com/office/drawing/2014/main" id="{C2DDA45A-72A1-7D73-8F51-0ADE9D359D85}"/>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705868" y="2466488"/>
            <a:ext cx="2085458" cy="1876912"/>
          </a:xfrm>
          <a:prstGeom prst="rect">
            <a:avLst/>
          </a:prstGeom>
        </p:spPr>
      </p:pic>
      <p:grpSp>
        <p:nvGrpSpPr>
          <p:cNvPr id="3" name="Graphic 5">
            <a:extLst>
              <a:ext uri="{FF2B5EF4-FFF2-40B4-BE49-F238E27FC236}">
                <a16:creationId xmlns:a16="http://schemas.microsoft.com/office/drawing/2014/main" id="{0D014395-1119-8D3C-8215-44283DF124ED}"/>
              </a:ext>
              <a:ext uri="{C183D7F6-B498-43B3-948B-1728B52AA6E4}">
                <adec:decorative xmlns:adec="http://schemas.microsoft.com/office/drawing/2017/decorative" val="1"/>
              </a:ext>
            </a:extLst>
          </p:cNvPr>
          <p:cNvGrpSpPr/>
          <p:nvPr/>
        </p:nvGrpSpPr>
        <p:grpSpPr>
          <a:xfrm>
            <a:off x="6808169" y="327128"/>
            <a:ext cx="3286325" cy="5835185"/>
            <a:chOff x="8162846" y="1921483"/>
            <a:chExt cx="2601956" cy="4620023"/>
          </a:xfrm>
          <a:solidFill>
            <a:schemeClr val="bg1">
              <a:alpha val="50000"/>
            </a:schemeClr>
          </a:solidFill>
        </p:grpSpPr>
        <p:sp>
          <p:nvSpPr>
            <p:cNvPr id="7" name="Freeform 6">
              <a:extLst>
                <a:ext uri="{FF2B5EF4-FFF2-40B4-BE49-F238E27FC236}">
                  <a16:creationId xmlns:a16="http://schemas.microsoft.com/office/drawing/2014/main" id="{FCCC9882-0185-0F09-3D6F-F94354FB70D6}"/>
                </a:ext>
              </a:extLst>
            </p:cNvPr>
            <p:cNvSpPr/>
            <p:nvPr/>
          </p:nvSpPr>
          <p:spPr>
            <a:xfrm>
              <a:off x="8162846" y="3906512"/>
              <a:ext cx="2296502" cy="2634994"/>
            </a:xfrm>
            <a:custGeom>
              <a:avLst/>
              <a:gdLst>
                <a:gd name="connsiteX0" fmla="*/ 2296503 w 2296502"/>
                <a:gd name="connsiteY0" fmla="*/ 2634995 h 2634994"/>
                <a:gd name="connsiteX1" fmla="*/ 60771 w 2296502"/>
                <a:gd name="connsiteY1" fmla="*/ 2634995 h 2634994"/>
                <a:gd name="connsiteX2" fmla="*/ 0 w 2296502"/>
                <a:gd name="connsiteY2" fmla="*/ 2574311 h 2634994"/>
                <a:gd name="connsiteX3" fmla="*/ 0 w 2296502"/>
                <a:gd name="connsiteY3" fmla="*/ 0 h 2634994"/>
                <a:gd name="connsiteX4" fmla="*/ 111946 w 2296502"/>
                <a:gd name="connsiteY4" fmla="*/ 169278 h 2634994"/>
                <a:gd name="connsiteX5" fmla="*/ 2296503 w 2296502"/>
                <a:gd name="connsiteY5" fmla="*/ 2634995 h 2634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502" h="2634994">
                  <a:moveTo>
                    <a:pt x="2296503" y="2634995"/>
                  </a:moveTo>
                  <a:lnTo>
                    <a:pt x="60771" y="2634995"/>
                  </a:lnTo>
                  <a:cubicBezTo>
                    <a:pt x="27187" y="2634995"/>
                    <a:pt x="0" y="2607847"/>
                    <a:pt x="0" y="2574311"/>
                  </a:cubicBezTo>
                  <a:lnTo>
                    <a:pt x="0" y="0"/>
                  </a:lnTo>
                  <a:cubicBezTo>
                    <a:pt x="33584" y="60685"/>
                    <a:pt x="70366" y="116579"/>
                    <a:pt x="111946" y="169278"/>
                  </a:cubicBezTo>
                  <a:lnTo>
                    <a:pt x="2296503" y="2634995"/>
                  </a:lnTo>
                  <a:close/>
                </a:path>
              </a:pathLst>
            </a:custGeom>
            <a:grpFill/>
            <a:ln w="15953" cap="flat">
              <a:noFill/>
              <a:prstDash val="solid"/>
              <a:miter/>
            </a:ln>
          </p:spPr>
          <p:txBody>
            <a:bodyPr rtlCol="0" anchor="ctr"/>
            <a:lstStyle/>
            <a:p>
              <a:endParaRPr lang="en-US"/>
            </a:p>
          </p:txBody>
        </p:sp>
        <p:sp>
          <p:nvSpPr>
            <p:cNvPr id="9" name="Freeform 7">
              <a:extLst>
                <a:ext uri="{FF2B5EF4-FFF2-40B4-BE49-F238E27FC236}">
                  <a16:creationId xmlns:a16="http://schemas.microsoft.com/office/drawing/2014/main" id="{98CBF5B6-E2B8-7097-F3F7-21E02DD08F66}"/>
                </a:ext>
              </a:extLst>
            </p:cNvPr>
            <p:cNvSpPr/>
            <p:nvPr/>
          </p:nvSpPr>
          <p:spPr>
            <a:xfrm>
              <a:off x="8162846" y="1921483"/>
              <a:ext cx="2601956" cy="3320093"/>
            </a:xfrm>
            <a:custGeom>
              <a:avLst/>
              <a:gdLst>
                <a:gd name="connsiteX0" fmla="*/ 550137 w 2601956"/>
                <a:gd name="connsiteY0" fmla="*/ 297036 h 3320093"/>
                <a:gd name="connsiteX1" fmla="*/ 2171762 w 2601956"/>
                <a:gd name="connsiteY1" fmla="*/ 879929 h 3320093"/>
                <a:gd name="connsiteX2" fmla="*/ 2261319 w 2601956"/>
                <a:gd name="connsiteY2" fmla="*/ 1145025 h 3320093"/>
                <a:gd name="connsiteX3" fmla="*/ 2601956 w 2601956"/>
                <a:gd name="connsiteY3" fmla="*/ 3320094 h 3320093"/>
                <a:gd name="connsiteX4" fmla="*/ 2601956 w 2601956"/>
                <a:gd name="connsiteY4" fmla="*/ 60685 h 3320093"/>
                <a:gd name="connsiteX5" fmla="*/ 2541185 w 2601956"/>
                <a:gd name="connsiteY5" fmla="*/ 0 h 3320093"/>
                <a:gd name="connsiteX6" fmla="*/ 60771 w 2601956"/>
                <a:gd name="connsiteY6" fmla="*/ 0 h 3320093"/>
                <a:gd name="connsiteX7" fmla="*/ 0 w 2601956"/>
                <a:gd name="connsiteY7" fmla="*/ 60685 h 3320093"/>
                <a:gd name="connsiteX8" fmla="*/ 0 w 2601956"/>
                <a:gd name="connsiteY8" fmla="*/ 811259 h 3320093"/>
                <a:gd name="connsiteX9" fmla="*/ 550137 w 2601956"/>
                <a:gd name="connsiteY9" fmla="*/ 297036 h 332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1956" h="3320093">
                  <a:moveTo>
                    <a:pt x="550137" y="297036"/>
                  </a:moveTo>
                  <a:cubicBezTo>
                    <a:pt x="1159446" y="11179"/>
                    <a:pt x="1885499" y="271484"/>
                    <a:pt x="2171762" y="879929"/>
                  </a:cubicBezTo>
                  <a:cubicBezTo>
                    <a:pt x="2213342" y="966165"/>
                    <a:pt x="2242128" y="1055595"/>
                    <a:pt x="2261319" y="1145025"/>
                  </a:cubicBezTo>
                  <a:lnTo>
                    <a:pt x="2601956" y="3320094"/>
                  </a:lnTo>
                  <a:lnTo>
                    <a:pt x="2601956" y="60685"/>
                  </a:lnTo>
                  <a:cubicBezTo>
                    <a:pt x="2601956" y="27148"/>
                    <a:pt x="2574769" y="0"/>
                    <a:pt x="2541185" y="0"/>
                  </a:cubicBezTo>
                  <a:lnTo>
                    <a:pt x="60771" y="0"/>
                  </a:lnTo>
                  <a:cubicBezTo>
                    <a:pt x="27187" y="0"/>
                    <a:pt x="0" y="27148"/>
                    <a:pt x="0" y="60685"/>
                  </a:cubicBezTo>
                  <a:lnTo>
                    <a:pt x="0" y="811259"/>
                  </a:lnTo>
                  <a:cubicBezTo>
                    <a:pt x="119943" y="594072"/>
                    <a:pt x="307053" y="410420"/>
                    <a:pt x="550137" y="297036"/>
                  </a:cubicBezTo>
                  <a:close/>
                </a:path>
              </a:pathLst>
            </a:custGeom>
            <a:grpFill/>
            <a:ln w="15953" cap="flat">
              <a:noFill/>
              <a:prstDash val="solid"/>
              <a:miter/>
            </a:ln>
          </p:spPr>
          <p:txBody>
            <a:bodyPr rtlCol="0" anchor="ctr"/>
            <a:lstStyle/>
            <a:p>
              <a:endParaRPr lang="en-US"/>
            </a:p>
          </p:txBody>
        </p:sp>
      </p:grpSp>
      <p:sp>
        <p:nvSpPr>
          <p:cNvPr id="8" name="Rectangle 7">
            <a:extLst>
              <a:ext uri="{FF2B5EF4-FFF2-40B4-BE49-F238E27FC236}">
                <a16:creationId xmlns:a16="http://schemas.microsoft.com/office/drawing/2014/main" id="{6DE56E29-7B1C-E613-EEC5-9901A57A0A1C}"/>
              </a:ext>
            </a:extLst>
          </p:cNvPr>
          <p:cNvSpPr/>
          <p:nvPr/>
        </p:nvSpPr>
        <p:spPr>
          <a:xfrm>
            <a:off x="1" y="1"/>
            <a:ext cx="2710542" cy="45719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a:t>Pull relevant slides from latest </a:t>
            </a:r>
            <a:r>
              <a:rPr lang="en-US" sz="1200">
                <a:hlinkClick r:id="rId7"/>
              </a:rPr>
              <a:t>CNBC </a:t>
            </a:r>
            <a:r>
              <a:rPr lang="en-US" sz="1200">
                <a:solidFill>
                  <a:schemeClr val="bg1"/>
                </a:solidFill>
                <a:hlinkClick r:id="rId7"/>
              </a:rPr>
              <a:t>GTM Deck</a:t>
            </a:r>
            <a:endParaRPr lang="en-US" sz="1200">
              <a:solidFill>
                <a:schemeClr val="bg1"/>
              </a:solidFill>
            </a:endParaRPr>
          </a:p>
        </p:txBody>
      </p:sp>
    </p:spTree>
    <p:custDataLst>
      <p:tags r:id="rId1"/>
    </p:custDataLst>
    <p:extLst>
      <p:ext uri="{BB962C8B-B14F-4D97-AF65-F5344CB8AC3E}">
        <p14:creationId xmlns:p14="http://schemas.microsoft.com/office/powerpoint/2010/main" val="40765526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061B0-FFA5-383B-A252-5C66E1F850E3}"/>
              </a:ext>
            </a:extLst>
          </p:cNvPr>
          <p:cNvSpPr>
            <a:spLocks noGrp="1"/>
          </p:cNvSpPr>
          <p:nvPr>
            <p:ph type="title"/>
          </p:nvPr>
        </p:nvSpPr>
        <p:spPr/>
        <p:txBody>
          <a:bodyPr/>
          <a:lstStyle/>
          <a:p>
            <a:r>
              <a:rPr lang="en-GB" b="0"/>
              <a:t>Why</a:t>
            </a:r>
            <a:r>
              <a:rPr lang="en-GB"/>
              <a:t> News</a:t>
            </a:r>
            <a:endParaRPr lang="en-US"/>
          </a:p>
        </p:txBody>
      </p:sp>
      <p:pic>
        <p:nvPicPr>
          <p:cNvPr id="6" name="Picture Placeholder 5">
            <a:extLst>
              <a:ext uri="{FF2B5EF4-FFF2-40B4-BE49-F238E27FC236}">
                <a16:creationId xmlns:a16="http://schemas.microsoft.com/office/drawing/2014/main" id="{65E946BE-3C82-9982-AFD6-0194D7D62A4E}"/>
              </a:ext>
            </a:extLst>
          </p:cNvPr>
          <p:cNvPicPr>
            <a:picLocks noGrp="1" noChangeAspect="1"/>
          </p:cNvPicPr>
          <p:nvPr>
            <p:ph type="pic" sz="quarter" idx="4294967295"/>
          </p:nvPr>
        </p:nvPicPr>
        <p:blipFill>
          <a:blip r:embed="rId3"/>
          <a:srcRect l="12867" r="18505" b="31372"/>
          <a:stretch/>
        </p:blipFill>
        <p:spPr>
          <a:xfrm>
            <a:off x="0" y="0"/>
            <a:ext cx="12192000" cy="6858000"/>
          </a:xfrm>
        </p:spPr>
      </p:pic>
      <p:grpSp>
        <p:nvGrpSpPr>
          <p:cNvPr id="5" name="Graphic 5">
            <a:extLst>
              <a:ext uri="{FF2B5EF4-FFF2-40B4-BE49-F238E27FC236}">
                <a16:creationId xmlns:a16="http://schemas.microsoft.com/office/drawing/2014/main" id="{F1AE0102-4EC7-2584-45A6-B96FFBE91E3F}"/>
              </a:ext>
              <a:ext uri="{C183D7F6-B498-43B3-948B-1728B52AA6E4}">
                <adec:decorative xmlns:adec="http://schemas.microsoft.com/office/drawing/2017/decorative" val="1"/>
              </a:ext>
            </a:extLst>
          </p:cNvPr>
          <p:cNvGrpSpPr/>
          <p:nvPr/>
        </p:nvGrpSpPr>
        <p:grpSpPr>
          <a:xfrm>
            <a:off x="838200" y="2083084"/>
            <a:ext cx="1516017" cy="2691833"/>
            <a:chOff x="8162846" y="1921483"/>
            <a:chExt cx="2601956" cy="4620023"/>
          </a:xfrm>
          <a:solidFill>
            <a:schemeClr val="bg1">
              <a:alpha val="42000"/>
            </a:schemeClr>
          </a:solidFill>
        </p:grpSpPr>
        <p:sp>
          <p:nvSpPr>
            <p:cNvPr id="7" name="Freeform 3">
              <a:extLst>
                <a:ext uri="{FF2B5EF4-FFF2-40B4-BE49-F238E27FC236}">
                  <a16:creationId xmlns:a16="http://schemas.microsoft.com/office/drawing/2014/main" id="{2A910E37-FFC4-853D-69E3-8195DCC51C92}"/>
                </a:ext>
              </a:extLst>
            </p:cNvPr>
            <p:cNvSpPr/>
            <p:nvPr/>
          </p:nvSpPr>
          <p:spPr>
            <a:xfrm>
              <a:off x="8162846" y="3906512"/>
              <a:ext cx="2296502" cy="2634994"/>
            </a:xfrm>
            <a:custGeom>
              <a:avLst/>
              <a:gdLst>
                <a:gd name="connsiteX0" fmla="*/ 2296503 w 2296502"/>
                <a:gd name="connsiteY0" fmla="*/ 2634995 h 2634994"/>
                <a:gd name="connsiteX1" fmla="*/ 60771 w 2296502"/>
                <a:gd name="connsiteY1" fmla="*/ 2634995 h 2634994"/>
                <a:gd name="connsiteX2" fmla="*/ 0 w 2296502"/>
                <a:gd name="connsiteY2" fmla="*/ 2574311 h 2634994"/>
                <a:gd name="connsiteX3" fmla="*/ 0 w 2296502"/>
                <a:gd name="connsiteY3" fmla="*/ 0 h 2634994"/>
                <a:gd name="connsiteX4" fmla="*/ 111946 w 2296502"/>
                <a:gd name="connsiteY4" fmla="*/ 169278 h 2634994"/>
                <a:gd name="connsiteX5" fmla="*/ 2296503 w 2296502"/>
                <a:gd name="connsiteY5" fmla="*/ 2634995 h 2634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502" h="2634994">
                  <a:moveTo>
                    <a:pt x="2296503" y="2634995"/>
                  </a:moveTo>
                  <a:lnTo>
                    <a:pt x="60771" y="2634995"/>
                  </a:lnTo>
                  <a:cubicBezTo>
                    <a:pt x="27187" y="2634995"/>
                    <a:pt x="0" y="2607847"/>
                    <a:pt x="0" y="2574311"/>
                  </a:cubicBezTo>
                  <a:lnTo>
                    <a:pt x="0" y="0"/>
                  </a:lnTo>
                  <a:cubicBezTo>
                    <a:pt x="33584" y="60685"/>
                    <a:pt x="70366" y="116579"/>
                    <a:pt x="111946" y="169278"/>
                  </a:cubicBezTo>
                  <a:lnTo>
                    <a:pt x="2296503" y="2634995"/>
                  </a:lnTo>
                  <a:close/>
                </a:path>
              </a:pathLst>
            </a:custGeom>
            <a:grpFill/>
            <a:ln w="159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randview"/>
                <a:ea typeface="+mn-ea"/>
                <a:cs typeface="+mn-cs"/>
              </a:endParaRPr>
            </a:p>
          </p:txBody>
        </p:sp>
        <p:sp>
          <p:nvSpPr>
            <p:cNvPr id="8" name="Freeform 4">
              <a:extLst>
                <a:ext uri="{FF2B5EF4-FFF2-40B4-BE49-F238E27FC236}">
                  <a16:creationId xmlns:a16="http://schemas.microsoft.com/office/drawing/2014/main" id="{A760EC6B-166C-D999-E5C1-11E38874BA22}"/>
                </a:ext>
              </a:extLst>
            </p:cNvPr>
            <p:cNvSpPr/>
            <p:nvPr/>
          </p:nvSpPr>
          <p:spPr>
            <a:xfrm>
              <a:off x="8162846" y="1921483"/>
              <a:ext cx="2601956" cy="3320093"/>
            </a:xfrm>
            <a:custGeom>
              <a:avLst/>
              <a:gdLst>
                <a:gd name="connsiteX0" fmla="*/ 550137 w 2601956"/>
                <a:gd name="connsiteY0" fmla="*/ 297036 h 3320093"/>
                <a:gd name="connsiteX1" fmla="*/ 2171762 w 2601956"/>
                <a:gd name="connsiteY1" fmla="*/ 879929 h 3320093"/>
                <a:gd name="connsiteX2" fmla="*/ 2261319 w 2601956"/>
                <a:gd name="connsiteY2" fmla="*/ 1145025 h 3320093"/>
                <a:gd name="connsiteX3" fmla="*/ 2601956 w 2601956"/>
                <a:gd name="connsiteY3" fmla="*/ 3320094 h 3320093"/>
                <a:gd name="connsiteX4" fmla="*/ 2601956 w 2601956"/>
                <a:gd name="connsiteY4" fmla="*/ 60685 h 3320093"/>
                <a:gd name="connsiteX5" fmla="*/ 2541185 w 2601956"/>
                <a:gd name="connsiteY5" fmla="*/ 0 h 3320093"/>
                <a:gd name="connsiteX6" fmla="*/ 60771 w 2601956"/>
                <a:gd name="connsiteY6" fmla="*/ 0 h 3320093"/>
                <a:gd name="connsiteX7" fmla="*/ 0 w 2601956"/>
                <a:gd name="connsiteY7" fmla="*/ 60685 h 3320093"/>
                <a:gd name="connsiteX8" fmla="*/ 0 w 2601956"/>
                <a:gd name="connsiteY8" fmla="*/ 811259 h 3320093"/>
                <a:gd name="connsiteX9" fmla="*/ 550137 w 2601956"/>
                <a:gd name="connsiteY9" fmla="*/ 297036 h 332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1956" h="3320093">
                  <a:moveTo>
                    <a:pt x="550137" y="297036"/>
                  </a:moveTo>
                  <a:cubicBezTo>
                    <a:pt x="1159446" y="11179"/>
                    <a:pt x="1885499" y="271484"/>
                    <a:pt x="2171762" y="879929"/>
                  </a:cubicBezTo>
                  <a:cubicBezTo>
                    <a:pt x="2213342" y="966165"/>
                    <a:pt x="2242128" y="1055595"/>
                    <a:pt x="2261319" y="1145025"/>
                  </a:cubicBezTo>
                  <a:lnTo>
                    <a:pt x="2601956" y="3320094"/>
                  </a:lnTo>
                  <a:lnTo>
                    <a:pt x="2601956" y="60685"/>
                  </a:lnTo>
                  <a:cubicBezTo>
                    <a:pt x="2601956" y="27148"/>
                    <a:pt x="2574769" y="0"/>
                    <a:pt x="2541185" y="0"/>
                  </a:cubicBezTo>
                  <a:lnTo>
                    <a:pt x="60771" y="0"/>
                  </a:lnTo>
                  <a:cubicBezTo>
                    <a:pt x="27187" y="0"/>
                    <a:pt x="0" y="27148"/>
                    <a:pt x="0" y="60685"/>
                  </a:cubicBezTo>
                  <a:lnTo>
                    <a:pt x="0" y="811259"/>
                  </a:lnTo>
                  <a:cubicBezTo>
                    <a:pt x="119943" y="594072"/>
                    <a:pt x="307053" y="410420"/>
                    <a:pt x="550137" y="297036"/>
                  </a:cubicBezTo>
                  <a:close/>
                </a:path>
              </a:pathLst>
            </a:custGeom>
            <a:grpFill/>
            <a:ln w="159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randview"/>
                <a:ea typeface="+mn-ea"/>
                <a:cs typeface="+mn-cs"/>
              </a:endParaRPr>
            </a:p>
          </p:txBody>
        </p:sp>
      </p:grpSp>
      <p:cxnSp>
        <p:nvCxnSpPr>
          <p:cNvPr id="9" name="Straight Connector 8">
            <a:extLst>
              <a:ext uri="{FF2B5EF4-FFF2-40B4-BE49-F238E27FC236}">
                <a16:creationId xmlns:a16="http://schemas.microsoft.com/office/drawing/2014/main" id="{38835032-2B28-F72F-028A-E728307019DF}"/>
              </a:ext>
              <a:ext uri="{C183D7F6-B498-43B3-948B-1728B52AA6E4}">
                <adec:decorative xmlns:adec="http://schemas.microsoft.com/office/drawing/2017/decorative" val="1"/>
              </a:ext>
            </a:extLst>
          </p:cNvPr>
          <p:cNvCxnSpPr>
            <a:cxnSpLocks/>
          </p:cNvCxnSpPr>
          <p:nvPr/>
        </p:nvCxnSpPr>
        <p:spPr>
          <a:xfrm>
            <a:off x="2666999" y="4248478"/>
            <a:ext cx="3732245" cy="0"/>
          </a:xfrm>
          <a:prstGeom prst="line">
            <a:avLst/>
          </a:prstGeom>
          <a:ln>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10" name="Title 9">
            <a:extLst>
              <a:ext uri="{FF2B5EF4-FFF2-40B4-BE49-F238E27FC236}">
                <a16:creationId xmlns:a16="http://schemas.microsoft.com/office/drawing/2014/main" id="{42DA6C58-85D4-AB3F-9A21-881BBA2AE501}"/>
              </a:ext>
            </a:extLst>
          </p:cNvPr>
          <p:cNvSpPr txBox="1">
            <a:spLocks/>
          </p:cNvSpPr>
          <p:nvPr/>
        </p:nvSpPr>
        <p:spPr>
          <a:xfrm>
            <a:off x="2666999" y="2096652"/>
            <a:ext cx="3200401" cy="2285998"/>
          </a:xfrm>
          <a:prstGeom prst="rect">
            <a:avLst/>
          </a:prstGeom>
        </p:spPr>
        <p:txBody>
          <a:bodyPr vert="horz" lIns="0" tIns="0" rIns="0" bIns="0" rtlCol="0" anchor="t" anchorCtr="0">
            <a:noAutofit/>
          </a:bodyPr>
          <a:lstStyle>
            <a:lvl1pPr algn="l" defTabSz="914400" rtl="0" eaLnBrk="1" latinLnBrk="0" hangingPunct="1">
              <a:lnSpc>
                <a:spcPct val="80000"/>
              </a:lnSpc>
              <a:spcBef>
                <a:spcPct val="0"/>
              </a:spcBef>
              <a:buNone/>
              <a:defRPr sz="2800" b="1" kern="1200" spc="0" baseline="0">
                <a:solidFill>
                  <a:schemeClr val="tx1"/>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8000" b="1" i="0" u="none" strike="noStrike" kern="1200" cap="none" spc="0" normalizeH="0" baseline="0" noProof="0">
                <a:ln>
                  <a:noFill/>
                </a:ln>
                <a:solidFill>
                  <a:srgbClr val="FFFFFF"/>
                </a:solidFill>
                <a:effectLst/>
                <a:uLnTx/>
                <a:uFillTx/>
                <a:latin typeface="Grandview" panose="020B0502040204020203" pitchFamily="34" charset="0"/>
                <a:ea typeface="+mj-ea"/>
                <a:cs typeface="+mj-cs"/>
              </a:rPr>
              <a:t>Why</a:t>
            </a:r>
            <a:br>
              <a:rPr kumimoji="0" lang="en-US" sz="8000" b="1" i="0" u="none" strike="noStrike" kern="1200" cap="none" spc="0" normalizeH="0" baseline="0" noProof="0">
                <a:ln>
                  <a:noFill/>
                </a:ln>
                <a:solidFill>
                  <a:srgbClr val="FFFFFF"/>
                </a:solidFill>
                <a:effectLst/>
                <a:uLnTx/>
                <a:uFillTx/>
                <a:latin typeface="Grandview" panose="020B0502040204020203" pitchFamily="34" charset="0"/>
                <a:ea typeface="+mj-ea"/>
                <a:cs typeface="+mj-cs"/>
              </a:rPr>
            </a:br>
            <a:r>
              <a:rPr kumimoji="0" lang="en-US" sz="8000" b="1" i="0" u="none" strike="noStrike" kern="1200" cap="none" spc="0" normalizeH="0" baseline="0" noProof="0">
                <a:ln>
                  <a:noFill/>
                </a:ln>
                <a:solidFill>
                  <a:srgbClr val="FFFFFF"/>
                </a:solidFill>
                <a:effectLst/>
                <a:uLnTx/>
                <a:uFillTx/>
                <a:latin typeface="Grandview" panose="020B0502040204020203" pitchFamily="34" charset="0"/>
                <a:ea typeface="+mj-ea"/>
                <a:cs typeface="+mj-cs"/>
              </a:rPr>
              <a:t>News</a:t>
            </a:r>
          </a:p>
        </p:txBody>
      </p:sp>
      <p:sp>
        <p:nvSpPr>
          <p:cNvPr id="11" name="Text Placeholder 11">
            <a:extLst>
              <a:ext uri="{FF2B5EF4-FFF2-40B4-BE49-F238E27FC236}">
                <a16:creationId xmlns:a16="http://schemas.microsoft.com/office/drawing/2014/main" id="{50F9A08C-D20A-1287-9D4F-CB5770D145EC}"/>
              </a:ext>
            </a:extLst>
          </p:cNvPr>
          <p:cNvSpPr txBox="1">
            <a:spLocks/>
          </p:cNvSpPr>
          <p:nvPr/>
        </p:nvSpPr>
        <p:spPr>
          <a:xfrm>
            <a:off x="2666999" y="4492869"/>
            <a:ext cx="4572000" cy="457200"/>
          </a:xfrm>
          <a:prstGeom prst="rect">
            <a:avLst/>
          </a:prstGeom>
        </p:spPr>
        <p:txBody>
          <a:bodyPr vert="horz" lIns="0" tIns="0" rIns="0" bIns="0" rtlCol="0" anchor="t" anchorCtr="0"/>
          <a:lstStyle>
            <a:defPPr>
              <a:defRPr lang="en-US"/>
            </a:defPPr>
            <a:lvl1pPr marL="0" algn="l" defTabSz="914400" rtl="0" eaLnBrk="1" latinLnBrk="0" hangingPunct="1">
              <a:defRPr sz="700" kern="1200">
                <a:solidFill>
                  <a:schemeClr val="tx1">
                    <a:alpha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Grandview"/>
                <a:ea typeface="+mn-ea"/>
                <a:cs typeface="+mn-cs"/>
              </a:rPr>
              <a:t>2025</a:t>
            </a:r>
          </a:p>
        </p:txBody>
      </p:sp>
      <p:sp>
        <p:nvSpPr>
          <p:cNvPr id="14" name="Rectangle 13">
            <a:extLst>
              <a:ext uri="{FF2B5EF4-FFF2-40B4-BE49-F238E27FC236}">
                <a16:creationId xmlns:a16="http://schemas.microsoft.com/office/drawing/2014/main" id="{B0701639-EABF-65C6-365D-9A382A13BC19}"/>
              </a:ext>
            </a:extLst>
          </p:cNvPr>
          <p:cNvSpPr/>
          <p:nvPr/>
        </p:nvSpPr>
        <p:spPr>
          <a:xfrm>
            <a:off x="0" y="3640"/>
            <a:ext cx="2710542" cy="45719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a:t>Pull relevant slides from latest </a:t>
            </a:r>
            <a:r>
              <a:rPr lang="en-US" sz="1200">
                <a:hlinkClick r:id="rId4"/>
              </a:rPr>
              <a:t>News GTM Deck</a:t>
            </a:r>
            <a:endParaRPr lang="en-US" sz="1200">
              <a:solidFill>
                <a:schemeClr val="bg1"/>
              </a:solidFill>
            </a:endParaRPr>
          </a:p>
        </p:txBody>
      </p:sp>
    </p:spTree>
    <p:extLst>
      <p:ext uri="{BB962C8B-B14F-4D97-AF65-F5344CB8AC3E}">
        <p14:creationId xmlns:p14="http://schemas.microsoft.com/office/powerpoint/2010/main" val="1846269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brightnessContrast bright="-3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E47E9E8-1A7A-218F-3469-00470AC9E226}"/>
              </a:ext>
            </a:extLst>
          </p:cNvPr>
          <p:cNvSpPr>
            <a:spLocks noGrp="1"/>
          </p:cNvSpPr>
          <p:nvPr>
            <p:ph type="title"/>
          </p:nvPr>
        </p:nvSpPr>
        <p:spPr>
          <a:xfrm>
            <a:off x="723900" y="2605413"/>
            <a:ext cx="4804645" cy="3566787"/>
          </a:xfrm>
        </p:spPr>
        <p:txBody>
          <a:bodyPr/>
          <a:lstStyle/>
          <a:p>
            <a:r>
              <a:rPr lang="en-US"/>
              <a:t>We Are A News Studio For Brands</a:t>
            </a:r>
          </a:p>
        </p:txBody>
      </p:sp>
      <p:sp>
        <p:nvSpPr>
          <p:cNvPr id="4" name="Slide Number Placeholder 3">
            <a:extLst>
              <a:ext uri="{FF2B5EF4-FFF2-40B4-BE49-F238E27FC236}">
                <a16:creationId xmlns:a16="http://schemas.microsoft.com/office/drawing/2014/main" id="{9E0DE40B-4EA2-5C89-CE8B-1B1FF3C513A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F4C2C2-D810-4C4F-B43D-1CC8DBDFC0E5}" type="slidenum">
              <a:rPr kumimoji="0" lang="en-US" sz="700" b="0" i="0" u="none" strike="noStrike" kern="1200" cap="none" spc="0" normalizeH="0" baseline="0" noProof="0" smtClean="0">
                <a:ln>
                  <a:noFill/>
                </a:ln>
                <a:solidFill>
                  <a:srgbClr val="FFFFFF"/>
                </a:solidFill>
                <a:effectLst/>
                <a:uLnTx/>
                <a:uFillTx/>
                <a:latin typeface="Grandview"/>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700" b="0" i="0" u="none" strike="noStrike" kern="1200" cap="none" spc="0" normalizeH="0" baseline="0" noProof="0">
              <a:ln>
                <a:noFill/>
              </a:ln>
              <a:solidFill>
                <a:srgbClr val="FFFFFF"/>
              </a:solidFill>
              <a:effectLst/>
              <a:uLnTx/>
              <a:uFillTx/>
              <a:latin typeface="Grandview"/>
              <a:ea typeface="+mn-ea"/>
              <a:cs typeface="+mn-cs"/>
            </a:endParaRPr>
          </a:p>
        </p:txBody>
      </p:sp>
      <p:pic>
        <p:nvPicPr>
          <p:cNvPr id="10" name="Picture 9" descr="A group of people in a dark room with a few cameras and a few other people&#10;&#10;Description automatically generated">
            <a:extLst>
              <a:ext uri="{FF2B5EF4-FFF2-40B4-BE49-F238E27FC236}">
                <a16:creationId xmlns:a16="http://schemas.microsoft.com/office/drawing/2014/main" id="{D4BA92D8-06DC-616C-5E1C-AE0CDEC68E0C}"/>
              </a:ext>
            </a:extLst>
          </p:cNvPr>
          <p:cNvPicPr>
            <a:picLocks noChangeAspect="1"/>
          </p:cNvPicPr>
          <p:nvPr/>
        </p:nvPicPr>
        <p:blipFill>
          <a:blip r:embed="rId5"/>
          <a:stretch>
            <a:fillRect/>
          </a:stretch>
        </p:blipFill>
        <p:spPr>
          <a:xfrm>
            <a:off x="-77244" y="-1849367"/>
            <a:ext cx="12346488" cy="9259866"/>
          </a:xfrm>
          <a:prstGeom prst="rect">
            <a:avLst/>
          </a:prstGeom>
        </p:spPr>
      </p:pic>
      <p:pic>
        <p:nvPicPr>
          <p:cNvPr id="14" name="Picture 13" descr="A group of logos on a black background&#10;&#10;Description automatically generated">
            <a:extLst>
              <a:ext uri="{FF2B5EF4-FFF2-40B4-BE49-F238E27FC236}">
                <a16:creationId xmlns:a16="http://schemas.microsoft.com/office/drawing/2014/main" id="{54D6C4A1-263F-DF06-5C39-857A10D8EBC4}"/>
              </a:ext>
            </a:extLst>
          </p:cNvPr>
          <p:cNvPicPr>
            <a:picLocks noChangeAspect="1"/>
          </p:cNvPicPr>
          <p:nvPr/>
        </p:nvPicPr>
        <p:blipFill>
          <a:blip r:embed="rId6"/>
          <a:stretch>
            <a:fillRect/>
          </a:stretch>
        </p:blipFill>
        <p:spPr>
          <a:xfrm>
            <a:off x="680581" y="2104372"/>
            <a:ext cx="2190594" cy="782767"/>
          </a:xfrm>
          <a:prstGeom prst="rect">
            <a:avLst/>
          </a:prstGeom>
        </p:spPr>
      </p:pic>
      <p:sp>
        <p:nvSpPr>
          <p:cNvPr id="2" name="Snip Single Corner Rectangle 1">
            <a:extLst>
              <a:ext uri="{FF2B5EF4-FFF2-40B4-BE49-F238E27FC236}">
                <a16:creationId xmlns:a16="http://schemas.microsoft.com/office/drawing/2014/main" id="{E8BA602F-B043-792A-F320-50F7E08D825F}"/>
              </a:ext>
            </a:extLst>
          </p:cNvPr>
          <p:cNvSpPr/>
          <p:nvPr/>
        </p:nvSpPr>
        <p:spPr>
          <a:xfrm rot="5400000">
            <a:off x="6215389" y="621970"/>
            <a:ext cx="5486400" cy="5257800"/>
          </a:xfrm>
          <a:prstGeom prst="roundRect">
            <a:avLst>
              <a:gd name="adj" fmla="val 380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randview"/>
              <a:ea typeface="+mn-ea"/>
              <a:cs typeface="+mn-cs"/>
            </a:endParaRPr>
          </a:p>
        </p:txBody>
      </p:sp>
      <p:sp>
        <p:nvSpPr>
          <p:cNvPr id="3" name="Title 38">
            <a:extLst>
              <a:ext uri="{FF2B5EF4-FFF2-40B4-BE49-F238E27FC236}">
                <a16:creationId xmlns:a16="http://schemas.microsoft.com/office/drawing/2014/main" id="{865797BC-9B44-8210-AD97-75F343BAD861}"/>
              </a:ext>
            </a:extLst>
          </p:cNvPr>
          <p:cNvSpPr txBox="1">
            <a:spLocks/>
          </p:cNvSpPr>
          <p:nvPr/>
        </p:nvSpPr>
        <p:spPr>
          <a:xfrm>
            <a:off x="7039438" y="1821387"/>
            <a:ext cx="3547534" cy="928729"/>
          </a:xfrm>
          <a:prstGeom prst="rect">
            <a:avLst/>
          </a:prstGeom>
        </p:spPr>
        <p:txBody>
          <a:bodyPr vert="horz" lIns="0" tIns="0" rIns="0" bIns="0" rtlCol="0" anchor="ctr" anchorCtr="0">
            <a:noAutofit/>
          </a:bodyPr>
          <a:lstStyle>
            <a:lvl1pPr algn="l" defTabSz="914400" rtl="0" eaLnBrk="1" latinLnBrk="0" hangingPunct="1">
              <a:lnSpc>
                <a:spcPct val="80000"/>
              </a:lnSpc>
              <a:spcBef>
                <a:spcPct val="0"/>
              </a:spcBef>
              <a:buNone/>
              <a:defRPr sz="7000" b="1" kern="1200" spc="-300" baseline="0">
                <a:solidFill>
                  <a:schemeClr val="bg1"/>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Grandview"/>
                <a:ea typeface="+mj-ea"/>
                <a:cs typeface="+mj-cs"/>
              </a:rPr>
              <a:t>Why Branded Content?</a:t>
            </a:r>
            <a:br>
              <a:rPr kumimoji="0" lang="en-US" sz="3600" b="1" i="0" u="none" strike="noStrike" kern="1200" cap="none" spc="-300" normalizeH="0" baseline="0" noProof="0" dirty="0">
                <a:ln>
                  <a:noFill/>
                </a:ln>
                <a:solidFill>
                  <a:srgbClr val="FFFFFF"/>
                </a:solidFill>
                <a:effectLst/>
                <a:uLnTx/>
                <a:uFillTx/>
                <a:latin typeface="Grandview"/>
                <a:ea typeface="+mj-ea"/>
                <a:cs typeface="+mj-cs"/>
              </a:rPr>
            </a:br>
            <a:endParaRPr kumimoji="0" lang="en-US" sz="3600" b="1" i="0" u="none" strike="noStrike" kern="1200" cap="none" spc="-300" normalizeH="0" baseline="0" noProof="0" dirty="0">
              <a:ln>
                <a:noFill/>
              </a:ln>
              <a:solidFill>
                <a:srgbClr val="FFFFFF"/>
              </a:solidFill>
              <a:effectLst/>
              <a:uLnTx/>
              <a:uFillTx/>
              <a:latin typeface="Grandview"/>
              <a:ea typeface="+mj-ea"/>
              <a:cs typeface="+mj-cs"/>
            </a:endParaRPr>
          </a:p>
        </p:txBody>
      </p:sp>
      <p:sp>
        <p:nvSpPr>
          <p:cNvPr id="6" name="Content Placeholder 40">
            <a:extLst>
              <a:ext uri="{FF2B5EF4-FFF2-40B4-BE49-F238E27FC236}">
                <a16:creationId xmlns:a16="http://schemas.microsoft.com/office/drawing/2014/main" id="{9E22EB71-4A18-9488-8AA0-9F8808175592}"/>
              </a:ext>
            </a:extLst>
          </p:cNvPr>
          <p:cNvSpPr txBox="1">
            <a:spLocks/>
          </p:cNvSpPr>
          <p:nvPr/>
        </p:nvSpPr>
        <p:spPr>
          <a:xfrm>
            <a:off x="7039438" y="2780566"/>
            <a:ext cx="4126323" cy="2793239"/>
          </a:xfrm>
          <a:prstGeom prst="rect">
            <a:avLst/>
          </a:prstGeom>
        </p:spPr>
        <p:txBody>
          <a:bodyPr lIns="0" tIns="0" rIns="0" bIns="0" anchor="t"/>
          <a:lstStyle>
            <a:lvl1pPr marL="228600" indent="-228600" algn="l" defTabSz="914400" rtl="0" eaLnBrk="1" latinLnBrk="0" hangingPunct="1">
              <a:lnSpc>
                <a:spcPct val="100000"/>
              </a:lnSpc>
              <a:spcBef>
                <a:spcPts val="1000"/>
              </a:spcBef>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FFFFFF"/>
                </a:solidFill>
                <a:effectLst/>
                <a:uLnTx/>
                <a:uFillTx/>
                <a:latin typeface="Grandview"/>
                <a:ea typeface="Calibri" panose="020F0502020204030204" pitchFamily="34" charset="0"/>
                <a:cs typeface="Times New Roman" panose="02020603050405020304" pitchFamily="18" charset="0"/>
              </a:rPr>
              <a:t>Branded Content is a highly effective way for brands to deliver their messaging. </a:t>
            </a:r>
            <a:r>
              <a:rPr kumimoji="0" lang="en-US" sz="1400" b="1" i="0" u="none" strike="noStrike" kern="1200" cap="none" spc="0" normalizeH="0" baseline="0" noProof="0">
                <a:ln>
                  <a:noFill/>
                </a:ln>
                <a:solidFill>
                  <a:srgbClr val="FFFFFF"/>
                </a:solidFill>
                <a:effectLst/>
                <a:uLnTx/>
                <a:uFillTx/>
                <a:latin typeface="Grandview"/>
                <a:ea typeface="Calibri" panose="020F0502020204030204" pitchFamily="34" charset="0"/>
                <a:cs typeface="Times New Roman" panose="02020603050405020304" pitchFamily="18" charset="0"/>
              </a:rPr>
              <a:t>Brand recall is 59% higher </a:t>
            </a:r>
            <a:r>
              <a:rPr kumimoji="0" lang="en-US" sz="1400" b="0" i="0" u="none" strike="noStrike" kern="1200" cap="none" spc="0" normalizeH="0" baseline="0" noProof="0">
                <a:ln>
                  <a:noFill/>
                </a:ln>
                <a:solidFill>
                  <a:srgbClr val="FFFFFF"/>
                </a:solidFill>
                <a:effectLst/>
                <a:uLnTx/>
                <a:uFillTx/>
                <a:latin typeface="Grandview"/>
                <a:ea typeface="Calibri" panose="020F0502020204030204" pitchFamily="34" charset="0"/>
                <a:cs typeface="Times New Roman" panose="02020603050405020304" pitchFamily="18" charset="0"/>
              </a:rPr>
              <a:t>with branded content than with other digital ads and </a:t>
            </a:r>
            <a:r>
              <a:rPr kumimoji="0" lang="en-US" sz="1400" b="1" i="0" u="none" strike="noStrike" kern="1200" cap="none" spc="0" normalizeH="0" baseline="0" noProof="0">
                <a:ln>
                  <a:noFill/>
                </a:ln>
                <a:solidFill>
                  <a:srgbClr val="FFFFFF"/>
                </a:solidFill>
                <a:effectLst/>
                <a:uLnTx/>
                <a:uFillTx/>
                <a:latin typeface="Grandview"/>
                <a:ea typeface="Calibri" panose="020F0502020204030204" pitchFamily="34" charset="0"/>
                <a:cs typeface="Times New Roman" panose="02020603050405020304" pitchFamily="18" charset="0"/>
              </a:rPr>
              <a:t>22x more engaging</a:t>
            </a:r>
            <a:r>
              <a:rPr kumimoji="0" lang="en-US" sz="1400" b="0" i="0" u="none" strike="noStrike" kern="1200" cap="none" spc="0" normalizeH="0" baseline="0" noProof="0">
                <a:ln>
                  <a:noFill/>
                </a:ln>
                <a:solidFill>
                  <a:srgbClr val="FFFFFF"/>
                </a:solidFill>
                <a:effectLst/>
                <a:uLnTx/>
                <a:uFillTx/>
                <a:latin typeface="Grandview"/>
                <a:ea typeface="Calibri" panose="020F0502020204030204" pitchFamily="34" charset="0"/>
                <a:cs typeface="Times New Roman" panose="02020603050405020304" pitchFamily="18" charset="0"/>
              </a:rPr>
              <a:t> than display ads. Further, branded content distributed through premium publishers has a </a:t>
            </a:r>
            <a:r>
              <a:rPr kumimoji="0" lang="en-US" sz="1400" b="1" i="0" u="none" strike="noStrike" kern="1200" cap="none" spc="0" normalizeH="0" baseline="0" noProof="0">
                <a:ln>
                  <a:noFill/>
                </a:ln>
                <a:solidFill>
                  <a:srgbClr val="FFFFFF"/>
                </a:solidFill>
                <a:effectLst/>
                <a:uLnTx/>
                <a:uFillTx/>
                <a:latin typeface="Grandview"/>
                <a:ea typeface="Calibri" panose="020F0502020204030204" pitchFamily="34" charset="0"/>
                <a:cs typeface="Times New Roman" panose="02020603050405020304" pitchFamily="18" charset="0"/>
              </a:rPr>
              <a:t>50% higher brand lift</a:t>
            </a:r>
            <a:r>
              <a:rPr kumimoji="0" lang="en-US" sz="1400" b="0" i="0" u="none" strike="noStrike" kern="1200" cap="none" spc="0" normalizeH="0" baseline="0" noProof="0">
                <a:ln>
                  <a:noFill/>
                </a:ln>
                <a:solidFill>
                  <a:srgbClr val="FFFFFF"/>
                </a:solidFill>
                <a:effectLst/>
                <a:uLnTx/>
                <a:uFillTx/>
                <a:latin typeface="Grandview"/>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400" b="0" i="0" u="none" strike="noStrike" kern="1200" cap="none" spc="0" normalizeH="0" baseline="0" noProof="0">
              <a:ln>
                <a:noFill/>
              </a:ln>
              <a:solidFill>
                <a:srgbClr val="FFFFFF"/>
              </a:solidFill>
              <a:effectLst/>
              <a:uLnTx/>
              <a:uFillTx/>
              <a:latin typeface="Grandview"/>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FFFFFF"/>
                </a:solidFill>
                <a:effectLst/>
                <a:uLnTx/>
                <a:uFillTx/>
                <a:latin typeface="Grandview"/>
                <a:ea typeface="Calibri" panose="020F0502020204030204" pitchFamily="34" charset="0"/>
                <a:cs typeface="Times New Roman" panose="02020603050405020304" pitchFamily="18" charset="0"/>
              </a:rPr>
              <a:t>The award-winning NBC News Brand Studio can engage your brand’s audience across the NBCU portfolio through strategic branded content that tells your brand’s story, lifting awareness, consideration and action.</a:t>
            </a:r>
          </a:p>
          <a:p>
            <a:pPr marL="0" marR="0" lvl="0" indent="0" algn="l" defTabSz="914400" rtl="0" eaLnBrk="1" fontAlgn="auto" latinLnBrk="0" hangingPunct="1">
              <a:lnSpc>
                <a:spcPct val="110000"/>
              </a:lnSpc>
              <a:spcBef>
                <a:spcPts val="600"/>
              </a:spcBef>
              <a:spcAft>
                <a:spcPts val="0"/>
              </a:spcAft>
              <a:buClrTx/>
              <a:buSzTx/>
              <a:buFont typeface="Arial" panose="020B0604020202020204" pitchFamily="34" charset="0"/>
              <a:buNone/>
              <a:tabLst/>
              <a:defRPr/>
            </a:pPr>
            <a:endParaRPr kumimoji="0" lang="en-US" sz="1400" b="0" i="0" u="none" strike="noStrike" kern="1200" cap="none" spc="0" normalizeH="0" baseline="0" noProof="0">
              <a:ln>
                <a:noFill/>
              </a:ln>
              <a:solidFill>
                <a:srgbClr val="FFFFFF"/>
              </a:solidFill>
              <a:effectLst/>
              <a:uLnTx/>
              <a:uFillTx/>
              <a:latin typeface="Grandview"/>
              <a:ea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D5AF6100-74A1-8535-84B3-B281C834ECD8}"/>
              </a:ext>
            </a:extLst>
          </p:cNvPr>
          <p:cNvSpPr txBox="1"/>
          <p:nvPr/>
        </p:nvSpPr>
        <p:spPr>
          <a:xfrm>
            <a:off x="723900" y="7108553"/>
            <a:ext cx="1680909" cy="466731"/>
          </a:xfrm>
          <a:prstGeom prst="rect">
            <a:avLst/>
          </a:prstGeom>
          <a:noFill/>
        </p:spPr>
        <p:txBody>
          <a:bodyPr wrap="none" lIns="0" tIns="45720" rIns="91440" bIns="45720"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rPr>
              <a:t>*</a:t>
            </a:r>
            <a:r>
              <a:rPr kumimoji="0" lang="en-US" sz="900" b="0" i="0" u="none" strike="noStrike" kern="1200" cap="none" spc="0" normalizeH="0" baseline="0" noProof="0" err="1">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rPr>
              <a:t>AdWeek</a:t>
            </a:r>
            <a:r>
              <a:rPr kumimoji="0" lang="en-US" sz="900" b="0"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rPr>
              <a:t>, Pressboard, eMarketer</a:t>
            </a: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444444"/>
              </a:solidFill>
              <a:effectLst/>
              <a:uLnTx/>
              <a:uFillTx/>
              <a:latin typeface="Grandview"/>
              <a:ea typeface="+mn-ea"/>
              <a:cs typeface="+mn-cs"/>
            </a:endParaRPr>
          </a:p>
        </p:txBody>
      </p:sp>
      <p:sp>
        <p:nvSpPr>
          <p:cNvPr id="8" name="Rectangle 7">
            <a:extLst>
              <a:ext uri="{FF2B5EF4-FFF2-40B4-BE49-F238E27FC236}">
                <a16:creationId xmlns:a16="http://schemas.microsoft.com/office/drawing/2014/main" id="{C3E5AF0B-6A23-5F06-8A14-E40CB722097F}"/>
              </a:ext>
            </a:extLst>
          </p:cNvPr>
          <p:cNvSpPr/>
          <p:nvPr/>
        </p:nvSpPr>
        <p:spPr>
          <a:xfrm>
            <a:off x="1" y="1"/>
            <a:ext cx="2871174" cy="45719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t>Pull relevant slides from latest </a:t>
            </a:r>
            <a:br>
              <a:rPr lang="en-US" sz="1200" dirty="0"/>
            </a:br>
            <a:r>
              <a:rPr lang="en-US" sz="1200" dirty="0">
                <a:hlinkClick r:id="rId7"/>
              </a:rPr>
              <a:t>News Brand Studio GTM</a:t>
            </a:r>
            <a:endParaRPr lang="en-US" sz="1200" dirty="0">
              <a:solidFill>
                <a:schemeClr val="bg1"/>
              </a:solidFill>
            </a:endParaRPr>
          </a:p>
        </p:txBody>
      </p:sp>
    </p:spTree>
    <p:extLst>
      <p:ext uri="{BB962C8B-B14F-4D97-AF65-F5344CB8AC3E}">
        <p14:creationId xmlns:p14="http://schemas.microsoft.com/office/powerpoint/2010/main" val="4127804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3F2291-578D-7080-08D8-CD6799A9BA43}"/>
            </a:ext>
          </a:extLst>
        </p:cNvPr>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BB585281-A024-63D1-A0C4-7F3FA292B53A}"/>
              </a:ext>
              <a:ext uri="{C183D7F6-B498-43B3-948B-1728B52AA6E4}">
                <adec:decorative xmlns:adec="http://schemas.microsoft.com/office/drawing/2017/decorative" val="1"/>
              </a:ext>
            </a:extLst>
          </p:cNvPr>
          <p:cNvPicPr>
            <a:picLocks noGrp="1" noChangeAspect="1"/>
          </p:cNvPicPr>
          <p:nvPr>
            <p:ph type="pic" sz="quarter" idx="12"/>
          </p:nvPr>
        </p:nvPicPr>
        <p:blipFill>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0" y="0"/>
            <a:ext cx="12192000" cy="6858000"/>
          </a:xfrm>
        </p:spPr>
      </p:pic>
      <p:sp>
        <p:nvSpPr>
          <p:cNvPr id="11" name="Title 10">
            <a:extLst>
              <a:ext uri="{FF2B5EF4-FFF2-40B4-BE49-F238E27FC236}">
                <a16:creationId xmlns:a16="http://schemas.microsoft.com/office/drawing/2014/main" id="{7CCAC3D1-F296-7A5E-0E15-D365B1773D34}"/>
              </a:ext>
            </a:extLst>
          </p:cNvPr>
          <p:cNvSpPr>
            <a:spLocks noGrp="1"/>
          </p:cNvSpPr>
          <p:nvPr>
            <p:ph type="title"/>
          </p:nvPr>
        </p:nvSpPr>
        <p:spPr>
          <a:xfrm>
            <a:off x="2911998" y="4025592"/>
            <a:ext cx="8293883" cy="2234773"/>
          </a:xfrm>
        </p:spPr>
        <p:txBody>
          <a:bodyPr/>
          <a:lstStyle/>
          <a:p>
            <a:pPr>
              <a:lnSpc>
                <a:spcPct val="80000"/>
              </a:lnSpc>
            </a:pPr>
            <a:r>
              <a:rPr lang="en-US" sz="7500" b="1" dirty="0">
                <a:solidFill>
                  <a:schemeClr val="bg1"/>
                </a:solidFill>
                <a:latin typeface="Grandview" panose="020B0502040204020203" pitchFamily="34" charset="0"/>
              </a:rPr>
              <a:t>B2B Case Studies </a:t>
            </a:r>
            <a:br>
              <a:rPr lang="en-US" sz="7500" b="1" dirty="0">
                <a:solidFill>
                  <a:schemeClr val="bg1"/>
                </a:solidFill>
                <a:latin typeface="Grandview" panose="020B0502040204020203" pitchFamily="34" charset="0"/>
              </a:rPr>
            </a:br>
            <a:r>
              <a:rPr lang="en-US" sz="7500" b="1" dirty="0">
                <a:solidFill>
                  <a:schemeClr val="bg1"/>
                </a:solidFill>
                <a:latin typeface="Grandview" panose="020B0502040204020203" pitchFamily="34" charset="0"/>
              </a:rPr>
              <a:t>&amp; Benchmarks</a:t>
            </a:r>
            <a:endParaRPr lang="en-US" dirty="0"/>
          </a:p>
        </p:txBody>
      </p:sp>
      <p:grpSp>
        <p:nvGrpSpPr>
          <p:cNvPr id="2" name="Graphic 5">
            <a:extLst>
              <a:ext uri="{FF2B5EF4-FFF2-40B4-BE49-F238E27FC236}">
                <a16:creationId xmlns:a16="http://schemas.microsoft.com/office/drawing/2014/main" id="{8CB4A5FB-22B1-040F-ACB2-4301037A641C}"/>
              </a:ext>
              <a:ext uri="{C183D7F6-B498-43B3-948B-1728B52AA6E4}">
                <adec:decorative xmlns:adec="http://schemas.microsoft.com/office/drawing/2017/decorative" val="1"/>
              </a:ext>
            </a:extLst>
          </p:cNvPr>
          <p:cNvGrpSpPr/>
          <p:nvPr/>
        </p:nvGrpSpPr>
        <p:grpSpPr>
          <a:xfrm>
            <a:off x="838200" y="3102927"/>
            <a:ext cx="1638040" cy="2908498"/>
            <a:chOff x="889843" y="3102927"/>
            <a:chExt cx="1638040" cy="2908498"/>
          </a:xfrm>
          <a:solidFill>
            <a:schemeClr val="bg1"/>
          </a:solidFill>
        </p:grpSpPr>
        <p:sp>
          <p:nvSpPr>
            <p:cNvPr id="4" name="Freeform 3">
              <a:extLst>
                <a:ext uri="{FF2B5EF4-FFF2-40B4-BE49-F238E27FC236}">
                  <a16:creationId xmlns:a16="http://schemas.microsoft.com/office/drawing/2014/main" id="{459254A5-DC82-9511-0E4D-28B5ACA97021}"/>
                </a:ext>
              </a:extLst>
            </p:cNvPr>
            <p:cNvSpPr/>
            <p:nvPr/>
          </p:nvSpPr>
          <p:spPr>
            <a:xfrm>
              <a:off x="889843" y="4352586"/>
              <a:ext cx="1445744" cy="1658839"/>
            </a:xfrm>
            <a:custGeom>
              <a:avLst/>
              <a:gdLst>
                <a:gd name="connsiteX0" fmla="*/ 1445745 w 1445744"/>
                <a:gd name="connsiteY0" fmla="*/ 1658840 h 1658839"/>
                <a:gd name="connsiteX1" fmla="*/ 38258 w 1445744"/>
                <a:gd name="connsiteY1" fmla="*/ 1658840 h 1658839"/>
                <a:gd name="connsiteX2" fmla="*/ 0 w 1445744"/>
                <a:gd name="connsiteY2" fmla="*/ 1620636 h 1658839"/>
                <a:gd name="connsiteX3" fmla="*/ 0 w 1445744"/>
                <a:gd name="connsiteY3" fmla="*/ 0 h 1658839"/>
                <a:gd name="connsiteX4" fmla="*/ 70475 w 1445744"/>
                <a:gd name="connsiteY4" fmla="*/ 106568 h 1658839"/>
                <a:gd name="connsiteX5" fmla="*/ 1445745 w 1445744"/>
                <a:gd name="connsiteY5" fmla="*/ 1658840 h 165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5744" h="1658839">
                  <a:moveTo>
                    <a:pt x="1445745" y="1658840"/>
                  </a:moveTo>
                  <a:lnTo>
                    <a:pt x="38258" y="1658840"/>
                  </a:lnTo>
                  <a:cubicBezTo>
                    <a:pt x="17115" y="1658840"/>
                    <a:pt x="0" y="1641749"/>
                    <a:pt x="0" y="1620636"/>
                  </a:cubicBezTo>
                  <a:lnTo>
                    <a:pt x="0" y="0"/>
                  </a:lnTo>
                  <a:cubicBezTo>
                    <a:pt x="21143" y="38204"/>
                    <a:pt x="44299" y="73391"/>
                    <a:pt x="70475" y="106568"/>
                  </a:cubicBezTo>
                  <a:lnTo>
                    <a:pt x="1445745" y="1658840"/>
                  </a:lnTo>
                  <a:close/>
                </a:path>
              </a:pathLst>
            </a:custGeom>
            <a:solidFill>
              <a:schemeClr val="bg1"/>
            </a:solidFill>
            <a:ln w="100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randview"/>
                <a:ea typeface="+mn-ea"/>
                <a:cs typeface="+mn-cs"/>
              </a:endParaRPr>
            </a:p>
          </p:txBody>
        </p:sp>
        <p:sp>
          <p:nvSpPr>
            <p:cNvPr id="5" name="Freeform 4">
              <a:extLst>
                <a:ext uri="{FF2B5EF4-FFF2-40B4-BE49-F238E27FC236}">
                  <a16:creationId xmlns:a16="http://schemas.microsoft.com/office/drawing/2014/main" id="{D1434B51-25CB-0EEE-CE29-850FCBF89960}"/>
                </a:ext>
              </a:extLst>
            </p:cNvPr>
            <p:cNvSpPr/>
            <p:nvPr/>
          </p:nvSpPr>
          <p:spPr>
            <a:xfrm>
              <a:off x="889843" y="3102927"/>
              <a:ext cx="1638040" cy="2090138"/>
            </a:xfrm>
            <a:custGeom>
              <a:avLst/>
              <a:gdLst>
                <a:gd name="connsiteX0" fmla="*/ 346334 w 1638040"/>
                <a:gd name="connsiteY0" fmla="*/ 186996 h 2090138"/>
                <a:gd name="connsiteX1" fmla="*/ 1367215 w 1638040"/>
                <a:gd name="connsiteY1" fmla="*/ 553952 h 2090138"/>
                <a:gd name="connsiteX2" fmla="*/ 1423595 w 1638040"/>
                <a:gd name="connsiteY2" fmla="*/ 720841 h 2090138"/>
                <a:gd name="connsiteX3" fmla="*/ 1638041 w 1638040"/>
                <a:gd name="connsiteY3" fmla="*/ 2090138 h 2090138"/>
                <a:gd name="connsiteX4" fmla="*/ 1638041 w 1638040"/>
                <a:gd name="connsiteY4" fmla="*/ 38204 h 2090138"/>
                <a:gd name="connsiteX5" fmla="*/ 1599783 w 1638040"/>
                <a:gd name="connsiteY5" fmla="*/ 0 h 2090138"/>
                <a:gd name="connsiteX6" fmla="*/ 38258 w 1638040"/>
                <a:gd name="connsiteY6" fmla="*/ 0 h 2090138"/>
                <a:gd name="connsiteX7" fmla="*/ 0 w 1638040"/>
                <a:gd name="connsiteY7" fmla="*/ 38204 h 2090138"/>
                <a:gd name="connsiteX8" fmla="*/ 0 w 1638040"/>
                <a:gd name="connsiteY8" fmla="*/ 510722 h 2090138"/>
                <a:gd name="connsiteX9" fmla="*/ 346334 w 1638040"/>
                <a:gd name="connsiteY9" fmla="*/ 186996 h 2090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8040" h="2090138">
                  <a:moveTo>
                    <a:pt x="346334" y="186996"/>
                  </a:moveTo>
                  <a:cubicBezTo>
                    <a:pt x="729920" y="7038"/>
                    <a:pt x="1187001" y="170911"/>
                    <a:pt x="1367215" y="553952"/>
                  </a:cubicBezTo>
                  <a:cubicBezTo>
                    <a:pt x="1393392" y="608241"/>
                    <a:pt x="1411514" y="664541"/>
                    <a:pt x="1423595" y="720841"/>
                  </a:cubicBezTo>
                  <a:lnTo>
                    <a:pt x="1638041" y="2090138"/>
                  </a:lnTo>
                  <a:lnTo>
                    <a:pt x="1638041" y="38204"/>
                  </a:lnTo>
                  <a:cubicBezTo>
                    <a:pt x="1638041" y="17091"/>
                    <a:pt x="1620925" y="0"/>
                    <a:pt x="1599783" y="0"/>
                  </a:cubicBezTo>
                  <a:lnTo>
                    <a:pt x="38258" y="0"/>
                  </a:lnTo>
                  <a:cubicBezTo>
                    <a:pt x="17115" y="0"/>
                    <a:pt x="0" y="17091"/>
                    <a:pt x="0" y="38204"/>
                  </a:cubicBezTo>
                  <a:lnTo>
                    <a:pt x="0" y="510722"/>
                  </a:lnTo>
                  <a:cubicBezTo>
                    <a:pt x="75509" y="373993"/>
                    <a:pt x="193303" y="258377"/>
                    <a:pt x="346334" y="186996"/>
                  </a:cubicBezTo>
                  <a:close/>
                </a:path>
              </a:pathLst>
            </a:custGeom>
            <a:solidFill>
              <a:schemeClr val="bg1"/>
            </a:solidFill>
            <a:ln w="100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randview"/>
                <a:ea typeface="+mn-ea"/>
                <a:cs typeface="+mn-cs"/>
              </a:endParaRPr>
            </a:p>
          </p:txBody>
        </p:sp>
      </p:grpSp>
    </p:spTree>
    <p:extLst>
      <p:ext uri="{BB962C8B-B14F-4D97-AF65-F5344CB8AC3E}">
        <p14:creationId xmlns:p14="http://schemas.microsoft.com/office/powerpoint/2010/main" val="1600470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5C35BE-5F9A-8225-1BC7-7C1CE6C0DB9C}"/>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8F5D144A-4669-98CE-182B-C7830BE9A181}"/>
              </a:ext>
            </a:extLst>
          </p:cNvPr>
          <p:cNvSpPr/>
          <p:nvPr/>
        </p:nvSpPr>
        <p:spPr>
          <a:xfrm>
            <a:off x="0" y="1"/>
            <a:ext cx="12191999" cy="45719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a:solidFill>
                  <a:schemeClr val="bg1"/>
                </a:solidFill>
              </a:rPr>
              <a:t>See themes/takeaway options to help select which case study is most relevant </a:t>
            </a:r>
            <a:r>
              <a:rPr lang="en-US" sz="1200">
                <a:solidFill>
                  <a:schemeClr val="bg1"/>
                </a:solidFill>
                <a:sym typeface="Wingdings" pitchFamily="2" charset="2"/>
              </a:rPr>
              <a:t> </a:t>
            </a:r>
            <a:endParaRPr lang="en-US" sz="1200">
              <a:solidFill>
                <a:schemeClr val="bg1"/>
              </a:solidFill>
            </a:endParaRPr>
          </a:p>
        </p:txBody>
      </p:sp>
      <p:sp>
        <p:nvSpPr>
          <p:cNvPr id="66" name="Rounded Rectangle 47">
            <a:extLst>
              <a:ext uri="{FF2B5EF4-FFF2-40B4-BE49-F238E27FC236}">
                <a16:creationId xmlns:a16="http://schemas.microsoft.com/office/drawing/2014/main" id="{BF8DC704-A007-EDC3-BCA8-E84DDA21843A}"/>
              </a:ext>
            </a:extLst>
          </p:cNvPr>
          <p:cNvSpPr/>
          <p:nvPr/>
        </p:nvSpPr>
        <p:spPr>
          <a:xfrm>
            <a:off x="739313" y="1570567"/>
            <a:ext cx="3320036" cy="2924736"/>
          </a:xfrm>
          <a:prstGeom prst="roundRect">
            <a:avLst>
              <a:gd name="adj" fmla="val 489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06ED2763-0B45-B943-FF84-2835BF95F99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F4C2C2-D810-4C4F-B43D-1CC8DBDFC0E5}" type="slidenum">
              <a:rPr kumimoji="0" lang="en-US" sz="700" b="0" i="0" u="none" strike="noStrike" kern="1200" cap="none" spc="0" normalizeH="0" baseline="0" noProof="0" smtClean="0">
                <a:ln>
                  <a:noFill/>
                </a:ln>
                <a:solidFill>
                  <a:srgbClr val="FFFFFF"/>
                </a:solidFill>
                <a:effectLst/>
                <a:uLnTx/>
                <a:uFillTx/>
                <a:latin typeface="Grandview"/>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700" b="0" i="0" u="none" strike="noStrike" kern="1200" cap="none" spc="0" normalizeH="0" baseline="0" noProof="0">
              <a:ln>
                <a:noFill/>
              </a:ln>
              <a:solidFill>
                <a:srgbClr val="FFFFFF"/>
              </a:solidFill>
              <a:effectLst/>
              <a:uLnTx/>
              <a:uFillTx/>
              <a:latin typeface="Grandview"/>
              <a:ea typeface="+mn-ea"/>
              <a:cs typeface="+mn-cs"/>
            </a:endParaRPr>
          </a:p>
        </p:txBody>
      </p:sp>
      <p:sp>
        <p:nvSpPr>
          <p:cNvPr id="7" name="Rectangle 6">
            <a:extLst>
              <a:ext uri="{FF2B5EF4-FFF2-40B4-BE49-F238E27FC236}">
                <a16:creationId xmlns:a16="http://schemas.microsoft.com/office/drawing/2014/main" id="{2EA3D4BC-20B1-20CE-6541-35C3768B5FCA}"/>
              </a:ext>
            </a:extLst>
          </p:cNvPr>
          <p:cNvSpPr/>
          <p:nvPr/>
        </p:nvSpPr>
        <p:spPr>
          <a:xfrm>
            <a:off x="586020" y="1268253"/>
            <a:ext cx="3568974" cy="1587383"/>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91440" rIns="13716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30000" noProof="0">
              <a:ln>
                <a:noFill/>
              </a:ln>
              <a:solidFill>
                <a:srgbClr val="FFFFFF"/>
              </a:solidFill>
              <a:effectLst/>
              <a:uLnTx/>
              <a:uFillTx/>
              <a:latin typeface="Grandview"/>
              <a:ea typeface="+mn-ea"/>
              <a:cs typeface="+mn-cs"/>
            </a:endParaRPr>
          </a:p>
        </p:txBody>
      </p:sp>
      <p:sp>
        <p:nvSpPr>
          <p:cNvPr id="9" name="Snip Single Corner Rectangle 8">
            <a:extLst>
              <a:ext uri="{FF2B5EF4-FFF2-40B4-BE49-F238E27FC236}">
                <a16:creationId xmlns:a16="http://schemas.microsoft.com/office/drawing/2014/main" id="{A64A0D6A-94ED-A0B0-585B-7F0260A075F6}"/>
              </a:ext>
            </a:extLst>
          </p:cNvPr>
          <p:cNvSpPr/>
          <p:nvPr/>
        </p:nvSpPr>
        <p:spPr>
          <a:xfrm rot="5400000">
            <a:off x="5101256" y="1246470"/>
            <a:ext cx="1177383" cy="2793758"/>
          </a:xfrm>
          <a:prstGeom prst="snip1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Grandview"/>
              <a:ea typeface="+mn-ea"/>
              <a:cs typeface="+mn-cs"/>
            </a:endParaRPr>
          </a:p>
        </p:txBody>
      </p:sp>
      <p:sp>
        <p:nvSpPr>
          <p:cNvPr id="13" name="Snip Single Corner Rectangle 12">
            <a:extLst>
              <a:ext uri="{FF2B5EF4-FFF2-40B4-BE49-F238E27FC236}">
                <a16:creationId xmlns:a16="http://schemas.microsoft.com/office/drawing/2014/main" id="{E1AD0035-0DF5-1A02-2885-42FC261EB8B5}"/>
              </a:ext>
            </a:extLst>
          </p:cNvPr>
          <p:cNvSpPr/>
          <p:nvPr/>
        </p:nvSpPr>
        <p:spPr>
          <a:xfrm rot="5400000">
            <a:off x="5060231" y="4786969"/>
            <a:ext cx="1202659" cy="2755760"/>
          </a:xfrm>
          <a:prstGeom prst="snip1Rect">
            <a:avLst>
              <a:gd name="adj" fmla="val 0"/>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Grandview"/>
              <a:ea typeface="+mn-ea"/>
              <a:cs typeface="+mn-cs"/>
            </a:endParaRPr>
          </a:p>
        </p:txBody>
      </p:sp>
      <p:sp>
        <p:nvSpPr>
          <p:cNvPr id="14" name="Snip Single Corner Rectangle 13">
            <a:extLst>
              <a:ext uri="{FF2B5EF4-FFF2-40B4-BE49-F238E27FC236}">
                <a16:creationId xmlns:a16="http://schemas.microsoft.com/office/drawing/2014/main" id="{DC4A4BFC-33F0-0AEF-C842-D7A6DDAD4B55}"/>
              </a:ext>
            </a:extLst>
          </p:cNvPr>
          <p:cNvSpPr/>
          <p:nvPr/>
        </p:nvSpPr>
        <p:spPr>
          <a:xfrm rot="5400000">
            <a:off x="9286580" y="4827527"/>
            <a:ext cx="1202659" cy="2804397"/>
          </a:xfrm>
          <a:prstGeom prst="snip1Rect">
            <a:avLst>
              <a:gd name="adj" fmla="val 0"/>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Grandview"/>
              <a:ea typeface="+mn-ea"/>
              <a:cs typeface="+mn-cs"/>
            </a:endParaRPr>
          </a:p>
        </p:txBody>
      </p:sp>
      <p:sp>
        <p:nvSpPr>
          <p:cNvPr id="43" name="Rectangle 42">
            <a:extLst>
              <a:ext uri="{FF2B5EF4-FFF2-40B4-BE49-F238E27FC236}">
                <a16:creationId xmlns:a16="http://schemas.microsoft.com/office/drawing/2014/main" id="{3D7D7956-D607-C9B1-4601-11BC8754D6DC}"/>
              </a:ext>
            </a:extLst>
          </p:cNvPr>
          <p:cNvSpPr/>
          <p:nvPr/>
        </p:nvSpPr>
        <p:spPr>
          <a:xfrm>
            <a:off x="586020" y="1268253"/>
            <a:ext cx="3568974" cy="1587383"/>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91440" rIns="13716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30000" noProof="0">
              <a:ln>
                <a:noFill/>
              </a:ln>
              <a:solidFill>
                <a:srgbClr val="FFFFFF"/>
              </a:solidFill>
              <a:effectLst/>
              <a:uLnTx/>
              <a:uFillTx/>
              <a:latin typeface="Grandview"/>
              <a:ea typeface="+mn-ea"/>
              <a:cs typeface="+mn-cs"/>
            </a:endParaRPr>
          </a:p>
        </p:txBody>
      </p:sp>
      <p:sp>
        <p:nvSpPr>
          <p:cNvPr id="44" name="Rectangle 43">
            <a:extLst>
              <a:ext uri="{FF2B5EF4-FFF2-40B4-BE49-F238E27FC236}">
                <a16:creationId xmlns:a16="http://schemas.microsoft.com/office/drawing/2014/main" id="{D8248708-ED5E-0D22-25CE-E0156D147F10}"/>
              </a:ext>
            </a:extLst>
          </p:cNvPr>
          <p:cNvSpPr/>
          <p:nvPr/>
        </p:nvSpPr>
        <p:spPr>
          <a:xfrm>
            <a:off x="598245" y="1504201"/>
            <a:ext cx="3568974" cy="1587383"/>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91440" rIns="13716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30000" noProof="0">
              <a:ln>
                <a:noFill/>
              </a:ln>
              <a:solidFill>
                <a:srgbClr val="FFFFFF"/>
              </a:solidFill>
              <a:effectLst/>
              <a:uLnTx/>
              <a:uFillTx/>
              <a:latin typeface="Grandview"/>
              <a:ea typeface="+mn-ea"/>
              <a:cs typeface="+mn-cs"/>
            </a:endParaRPr>
          </a:p>
        </p:txBody>
      </p:sp>
      <p:sp>
        <p:nvSpPr>
          <p:cNvPr id="46" name="Rectangle 45">
            <a:extLst>
              <a:ext uri="{FF2B5EF4-FFF2-40B4-BE49-F238E27FC236}">
                <a16:creationId xmlns:a16="http://schemas.microsoft.com/office/drawing/2014/main" id="{2B56FE0E-D033-F48F-6C3E-34ACCEA1EB83}"/>
              </a:ext>
            </a:extLst>
          </p:cNvPr>
          <p:cNvSpPr/>
          <p:nvPr/>
        </p:nvSpPr>
        <p:spPr>
          <a:xfrm>
            <a:off x="598245" y="1504201"/>
            <a:ext cx="3568974" cy="1587383"/>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91440" rIns="13716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30000" noProof="0">
              <a:ln>
                <a:noFill/>
              </a:ln>
              <a:solidFill>
                <a:srgbClr val="FFFFFF"/>
              </a:solidFill>
              <a:effectLst/>
              <a:uLnTx/>
              <a:uFillTx/>
              <a:latin typeface="Grandview"/>
              <a:ea typeface="+mn-ea"/>
              <a:cs typeface="+mn-cs"/>
            </a:endParaRPr>
          </a:p>
        </p:txBody>
      </p:sp>
      <p:sp>
        <p:nvSpPr>
          <p:cNvPr id="47" name="Snip Single Corner Rectangle 46">
            <a:extLst>
              <a:ext uri="{FF2B5EF4-FFF2-40B4-BE49-F238E27FC236}">
                <a16:creationId xmlns:a16="http://schemas.microsoft.com/office/drawing/2014/main" id="{B27B6727-4051-72A6-D3D3-9B303BE71BE6}"/>
              </a:ext>
            </a:extLst>
          </p:cNvPr>
          <p:cNvSpPr/>
          <p:nvPr/>
        </p:nvSpPr>
        <p:spPr>
          <a:xfrm rot="5400000">
            <a:off x="1276573" y="1881163"/>
            <a:ext cx="1037809" cy="2777247"/>
          </a:xfrm>
          <a:prstGeom prst="snip1Rect">
            <a:avLst>
              <a:gd name="adj" fmla="val 0"/>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Grandview"/>
              <a:ea typeface="+mn-ea"/>
              <a:cs typeface="+mn-cs"/>
            </a:endParaRPr>
          </a:p>
        </p:txBody>
      </p:sp>
      <p:sp>
        <p:nvSpPr>
          <p:cNvPr id="50" name="Snip Single Corner Rectangle 49">
            <a:extLst>
              <a:ext uri="{FF2B5EF4-FFF2-40B4-BE49-F238E27FC236}">
                <a16:creationId xmlns:a16="http://schemas.microsoft.com/office/drawing/2014/main" id="{FED39543-07A3-740A-2DAA-F2697FD33F3D}"/>
              </a:ext>
            </a:extLst>
          </p:cNvPr>
          <p:cNvSpPr/>
          <p:nvPr/>
        </p:nvSpPr>
        <p:spPr>
          <a:xfrm rot="5400000">
            <a:off x="1374237" y="196847"/>
            <a:ext cx="1037809" cy="2777247"/>
          </a:xfrm>
          <a:prstGeom prst="snip1Rect">
            <a:avLst>
              <a:gd name="adj" fmla="val 0"/>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Grandview"/>
              <a:ea typeface="+mn-ea"/>
              <a:cs typeface="+mn-cs"/>
            </a:endParaRPr>
          </a:p>
        </p:txBody>
      </p:sp>
      <p:pic>
        <p:nvPicPr>
          <p:cNvPr id="56" name="Picture 55">
            <a:extLst>
              <a:ext uri="{FF2B5EF4-FFF2-40B4-BE49-F238E27FC236}">
                <a16:creationId xmlns:a16="http://schemas.microsoft.com/office/drawing/2014/main" id="{1F93E58C-62AF-BB01-6703-4EEE44977239}"/>
              </a:ext>
            </a:extLst>
          </p:cNvPr>
          <p:cNvPicPr>
            <a:picLocks noChangeAspect="1"/>
          </p:cNvPicPr>
          <p:nvPr/>
        </p:nvPicPr>
        <p:blipFill>
          <a:blip r:embed="rId3"/>
          <a:stretch>
            <a:fillRect/>
          </a:stretch>
        </p:blipFill>
        <p:spPr>
          <a:xfrm>
            <a:off x="8567385" y="871279"/>
            <a:ext cx="2898343" cy="1510065"/>
          </a:xfrm>
          <a:prstGeom prst="rect">
            <a:avLst/>
          </a:prstGeom>
        </p:spPr>
      </p:pic>
      <p:pic>
        <p:nvPicPr>
          <p:cNvPr id="57" name="Picture 56">
            <a:extLst>
              <a:ext uri="{FF2B5EF4-FFF2-40B4-BE49-F238E27FC236}">
                <a16:creationId xmlns:a16="http://schemas.microsoft.com/office/drawing/2014/main" id="{62E5C65E-4352-6DA7-087D-6F75300DC02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56029" y="802207"/>
            <a:ext cx="2898343" cy="1853276"/>
          </a:xfrm>
          <a:prstGeom prst="rect">
            <a:avLst/>
          </a:prstGeom>
        </p:spPr>
      </p:pic>
      <p:pic>
        <p:nvPicPr>
          <p:cNvPr id="58" name="Picture 57">
            <a:extLst>
              <a:ext uri="{FF2B5EF4-FFF2-40B4-BE49-F238E27FC236}">
                <a16:creationId xmlns:a16="http://schemas.microsoft.com/office/drawing/2014/main" id="{04712070-5C85-5F82-6204-B84C1E472820}"/>
              </a:ext>
            </a:extLst>
          </p:cNvPr>
          <p:cNvPicPr>
            <a:picLocks noChangeAspect="1"/>
          </p:cNvPicPr>
          <p:nvPr/>
        </p:nvPicPr>
        <p:blipFill>
          <a:blip r:embed="rId5"/>
          <a:stretch>
            <a:fillRect/>
          </a:stretch>
        </p:blipFill>
        <p:spPr>
          <a:xfrm>
            <a:off x="7997686" y="986203"/>
            <a:ext cx="882982" cy="1870808"/>
          </a:xfrm>
          <a:prstGeom prst="rect">
            <a:avLst/>
          </a:prstGeom>
        </p:spPr>
      </p:pic>
      <p:pic>
        <p:nvPicPr>
          <p:cNvPr id="59" name="Picture 58" descr="A screenshot of a phone&#10;&#10;Description automatically generated">
            <a:extLst>
              <a:ext uri="{FF2B5EF4-FFF2-40B4-BE49-F238E27FC236}">
                <a16:creationId xmlns:a16="http://schemas.microsoft.com/office/drawing/2014/main" id="{8A9FCD1A-F60A-487B-424C-BC9A4F336FDB}"/>
              </a:ext>
            </a:extLst>
          </p:cNvPr>
          <p:cNvPicPr>
            <a:picLocks noChangeAspect="1"/>
          </p:cNvPicPr>
          <p:nvPr/>
        </p:nvPicPr>
        <p:blipFill rotWithShape="1">
          <a:blip r:embed="rId6">
            <a:extLst>
              <a:ext uri="{28A0092B-C50C-407E-A947-70E740481C1C}">
                <a14:useLocalDpi xmlns:a14="http://schemas.microsoft.com/office/drawing/2010/main" val="0"/>
              </a:ext>
            </a:extLst>
          </a:blip>
          <a:srcRect l="5021" t="5800" r="55365" b="11842"/>
          <a:stretch/>
        </p:blipFill>
        <p:spPr>
          <a:xfrm>
            <a:off x="8057850" y="1066356"/>
            <a:ext cx="766109" cy="1729892"/>
          </a:xfrm>
          <a:prstGeom prst="rect">
            <a:avLst/>
          </a:prstGeom>
        </p:spPr>
      </p:pic>
      <p:sp>
        <p:nvSpPr>
          <p:cNvPr id="60" name="Title 3">
            <a:extLst>
              <a:ext uri="{FF2B5EF4-FFF2-40B4-BE49-F238E27FC236}">
                <a16:creationId xmlns:a16="http://schemas.microsoft.com/office/drawing/2014/main" id="{FE3E5B19-376E-9918-4428-736532A35D7C}"/>
              </a:ext>
            </a:extLst>
          </p:cNvPr>
          <p:cNvSpPr txBox="1">
            <a:spLocks/>
          </p:cNvSpPr>
          <p:nvPr/>
        </p:nvSpPr>
        <p:spPr>
          <a:xfrm>
            <a:off x="872165" y="2784255"/>
            <a:ext cx="2777247" cy="971062"/>
          </a:xfrm>
          <a:prstGeom prst="rect">
            <a:avLst/>
          </a:prstGeom>
        </p:spPr>
        <p:txBody>
          <a:bodyPr vert="horz" lIns="0" tIns="0" rIns="0" bIns="0" rtlCol="0" anchor="t" anchorCtr="0">
            <a:noAutofit/>
          </a:bodyPr>
          <a:lstStyle>
            <a:lvl1pPr algn="l" defTabSz="914400" rtl="0" eaLnBrk="1" latinLnBrk="0" hangingPunct="1">
              <a:lnSpc>
                <a:spcPct val="80000"/>
              </a:lnSpc>
              <a:spcBef>
                <a:spcPct val="0"/>
              </a:spcBef>
              <a:buNone/>
              <a:defRPr sz="2800" b="1" kern="1200" spc="-100" baseline="0">
                <a:solidFill>
                  <a:schemeClr val="tx2"/>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sz="2400" dirty="0">
                <a:solidFill>
                  <a:srgbClr val="100FCF"/>
                </a:solidFill>
                <a:latin typeface="Grandview"/>
              </a:rPr>
              <a:t>Customizing Campaigns via Trusted Programming</a:t>
            </a:r>
          </a:p>
        </p:txBody>
      </p:sp>
      <p:sp>
        <p:nvSpPr>
          <p:cNvPr id="61" name="Text Placeholder 4">
            <a:extLst>
              <a:ext uri="{FF2B5EF4-FFF2-40B4-BE49-F238E27FC236}">
                <a16:creationId xmlns:a16="http://schemas.microsoft.com/office/drawing/2014/main" id="{973D5729-2D88-0691-863E-B0196C409F4A}"/>
              </a:ext>
            </a:extLst>
          </p:cNvPr>
          <p:cNvSpPr txBox="1">
            <a:spLocks/>
          </p:cNvSpPr>
          <p:nvPr/>
        </p:nvSpPr>
        <p:spPr>
          <a:xfrm>
            <a:off x="4941718" y="918367"/>
            <a:ext cx="3027837" cy="1987022"/>
          </a:xfrm>
          <a:prstGeom prst="rect">
            <a:avLst/>
          </a:prstGeom>
        </p:spPr>
        <p:txBody>
          <a:bodyPr vert="horz" lIns="0" tIns="0" rIns="0" bIns="0" rtlCol="0" anchor="t">
            <a:noAutofit/>
          </a:bodyPr>
          <a:lstStyle>
            <a:lvl1pPr marL="177800" indent="-177800" algn="l" defTabSz="914400" rtl="0" eaLnBrk="1" latinLnBrk="0" hangingPunct="1">
              <a:lnSpc>
                <a:spcPct val="110000"/>
              </a:lnSpc>
              <a:spcBef>
                <a:spcPts val="600"/>
              </a:spcBef>
              <a:buFont typeface="Arial" panose="020B0604020202020204" pitchFamily="34" charset="0"/>
              <a:buChar char="•"/>
              <a:tabLst/>
              <a:defRPr sz="1400" kern="1200">
                <a:solidFill>
                  <a:schemeClr val="tx2"/>
                </a:solidFill>
                <a:latin typeface="+mn-lt"/>
                <a:ea typeface="+mn-ea"/>
                <a:cs typeface="+mn-cs"/>
              </a:defRPr>
            </a:lvl1pPr>
            <a:lvl2pPr marL="287338" indent="-109538" algn="l" defTabSz="914400" rtl="0" eaLnBrk="1" latinLnBrk="0" hangingPunct="1">
              <a:lnSpc>
                <a:spcPct val="110000"/>
              </a:lnSpc>
              <a:spcBef>
                <a:spcPts val="600"/>
              </a:spcBef>
              <a:buFont typeface="Arial" panose="020B0604020202020204" pitchFamily="34" charset="0"/>
              <a:buChar char="•"/>
              <a:tabLst/>
              <a:defRPr sz="1400" kern="1200">
                <a:solidFill>
                  <a:schemeClr val="tx2"/>
                </a:solidFill>
                <a:latin typeface="+mn-lt"/>
                <a:ea typeface="+mn-ea"/>
                <a:cs typeface="+mn-cs"/>
              </a:defRPr>
            </a:lvl2pPr>
            <a:lvl3pPr marL="465138" indent="-177800" algn="l" defTabSz="914400" rtl="0" eaLnBrk="1" latinLnBrk="0" hangingPunct="1">
              <a:lnSpc>
                <a:spcPct val="110000"/>
              </a:lnSpc>
              <a:spcBef>
                <a:spcPts val="600"/>
              </a:spcBef>
              <a:buFont typeface="Arial" panose="020B0604020202020204" pitchFamily="34" charset="0"/>
              <a:buChar char="•"/>
              <a:tabLst/>
              <a:defRPr sz="1400" kern="1200">
                <a:solidFill>
                  <a:schemeClr val="tx2"/>
                </a:solidFill>
                <a:latin typeface="+mn-lt"/>
                <a:ea typeface="+mn-ea"/>
                <a:cs typeface="+mn-cs"/>
              </a:defRPr>
            </a:lvl3pPr>
            <a:lvl4pPr marL="635000" indent="-169863" algn="l" defTabSz="914400" rtl="0" eaLnBrk="1" latinLnBrk="0" hangingPunct="1">
              <a:lnSpc>
                <a:spcPct val="110000"/>
              </a:lnSpc>
              <a:spcBef>
                <a:spcPts val="600"/>
              </a:spcBef>
              <a:buFont typeface="Arial" panose="020B0604020202020204" pitchFamily="34" charset="0"/>
              <a:buChar char="•"/>
              <a:tabLst/>
              <a:defRPr sz="1400" kern="1200">
                <a:solidFill>
                  <a:schemeClr val="tx2"/>
                </a:solidFill>
                <a:latin typeface="+mn-lt"/>
                <a:ea typeface="+mn-ea"/>
                <a:cs typeface="+mn-cs"/>
              </a:defRPr>
            </a:lvl4pPr>
            <a:lvl5pPr marL="803275" indent="-168275" algn="l" defTabSz="914400" rtl="0" eaLnBrk="1" latinLnBrk="0" hangingPunct="1">
              <a:lnSpc>
                <a:spcPct val="110000"/>
              </a:lnSpc>
              <a:spcBef>
                <a:spcPts val="600"/>
              </a:spcBef>
              <a:buFont typeface="Arial" panose="020B0604020202020204" pitchFamily="34" charset="0"/>
              <a:buChar char="•"/>
              <a:tabLst/>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chemeClr val="bg1"/>
                </a:solidFill>
                <a:effectLst/>
                <a:uLnTx/>
                <a:uFillTx/>
                <a:latin typeface="Grandview"/>
                <a:ea typeface="Calibri" panose="020F0502020204030204" pitchFamily="34" charset="0"/>
                <a:cs typeface="+mn-cs"/>
              </a:rPr>
              <a:t>Recognizing the power of partnership, we leveraged CNBC Brand Studio to craft a custom content series featuring this brand’s leaders and strategic partners discussing forward looking trends</a:t>
            </a:r>
          </a:p>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a:ln>
                <a:noFill/>
              </a:ln>
              <a:solidFill>
                <a:schemeClr val="bg1"/>
              </a:solidFill>
              <a:effectLst/>
              <a:uLnTx/>
              <a:uFillTx/>
              <a:latin typeface="Grandview"/>
              <a:ea typeface="Calibri" panose="020F0502020204030204" pitchFamily="34" charset="0"/>
              <a:cs typeface="+mn-cs"/>
            </a:endParaRPr>
          </a:p>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chemeClr val="bg1"/>
                </a:solidFill>
                <a:effectLst/>
                <a:uLnTx/>
                <a:uFillTx/>
                <a:latin typeface="Grandview"/>
                <a:ea typeface="Calibri" panose="020F0502020204030204" pitchFamily="34" charset="0"/>
                <a:cs typeface="+mn-cs"/>
              </a:rPr>
              <a:t>The brand partnership was further amplified via broader NBCU </a:t>
            </a:r>
            <a:br>
              <a:rPr kumimoji="0" lang="en-US" sz="1200" b="0" i="0" u="none" strike="noStrike" kern="1200" cap="none" spc="0" normalizeH="0" baseline="0" noProof="0">
                <a:ln>
                  <a:noFill/>
                </a:ln>
                <a:solidFill>
                  <a:schemeClr val="bg1"/>
                </a:solidFill>
                <a:effectLst/>
                <a:uLnTx/>
                <a:uFillTx/>
                <a:latin typeface="Grandview"/>
                <a:ea typeface="Calibri" panose="020F0502020204030204" pitchFamily="34" charset="0"/>
                <a:cs typeface="+mn-cs"/>
              </a:rPr>
            </a:br>
            <a:r>
              <a:rPr kumimoji="0" lang="en-US" sz="1200" b="0" i="0" u="none" strike="noStrike" kern="1200" cap="none" spc="0" normalizeH="0" baseline="0" noProof="0">
                <a:ln>
                  <a:noFill/>
                </a:ln>
                <a:solidFill>
                  <a:schemeClr val="bg1"/>
                </a:solidFill>
                <a:effectLst/>
                <a:uLnTx/>
                <a:uFillTx/>
                <a:latin typeface="Grandview"/>
                <a:ea typeface="Calibri" panose="020F0502020204030204" pitchFamily="34" charset="0"/>
                <a:cs typeface="+mn-cs"/>
              </a:rPr>
              <a:t>digital/social portfolio</a:t>
            </a:r>
          </a:p>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endParaRPr kumimoji="0" lang="en-US" sz="1200" b="1" i="0" u="none" strike="noStrike" kern="1200" cap="none" spc="0" normalizeH="0" baseline="0" noProof="0">
              <a:ln>
                <a:noFill/>
              </a:ln>
              <a:solidFill>
                <a:schemeClr val="bg1"/>
              </a:solidFill>
              <a:effectLst/>
              <a:uLnTx/>
              <a:uFillTx/>
              <a:latin typeface="Grandview"/>
              <a:ea typeface="Calibri" panose="020F0502020204030204" pitchFamily="34" charset="0"/>
              <a:cs typeface="+mn-cs"/>
            </a:endParaRPr>
          </a:p>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endParaRPr kumimoji="0" lang="en-US" sz="1200" b="1" i="0" u="none" strike="noStrike" kern="1200" cap="none" spc="0" normalizeH="0" baseline="0" noProof="0">
              <a:ln>
                <a:noFill/>
              </a:ln>
              <a:solidFill>
                <a:schemeClr val="bg1"/>
              </a:solidFill>
              <a:effectLst/>
              <a:uLnTx/>
              <a:uFillTx/>
              <a:latin typeface="Grandview"/>
              <a:ea typeface="Calibri" panose="020F0502020204030204" pitchFamily="34" charset="0"/>
              <a:cs typeface="+mn-cs"/>
            </a:endParaRPr>
          </a:p>
          <a:p>
            <a:pPr marL="177800" marR="0" lvl="0" indent="-177800" algn="l" defTabSz="914400" rtl="0" eaLnBrk="1" fontAlgn="auto" latinLnBrk="0" hangingPunct="1">
              <a:lnSpc>
                <a:spcPct val="110000"/>
              </a:lnSpc>
              <a:spcBef>
                <a:spcPts val="600"/>
              </a:spcBef>
              <a:spcAft>
                <a:spcPts val="0"/>
              </a:spcAft>
              <a:buClrTx/>
              <a:buSzTx/>
              <a:buFont typeface="Arial" panose="020B0604020202020204" pitchFamily="34" charset="0"/>
              <a:buChar char="•"/>
              <a:tabLst/>
              <a:defRPr/>
            </a:pPr>
            <a:endParaRPr kumimoji="0" lang="en-US" sz="800" b="0" i="0" u="none" strike="noStrike" kern="1200" cap="none" spc="0" normalizeH="0" baseline="0" noProof="0">
              <a:ln>
                <a:noFill/>
              </a:ln>
              <a:solidFill>
                <a:schemeClr val="bg1"/>
              </a:solidFill>
              <a:effectLst/>
              <a:uLnTx/>
              <a:uFillTx/>
              <a:latin typeface="Grandview"/>
              <a:ea typeface="+mn-ea"/>
              <a:cs typeface="+mn-cs"/>
            </a:endParaRPr>
          </a:p>
        </p:txBody>
      </p:sp>
      <p:sp>
        <p:nvSpPr>
          <p:cNvPr id="63" name="TextBox 62">
            <a:extLst>
              <a:ext uri="{FF2B5EF4-FFF2-40B4-BE49-F238E27FC236}">
                <a16:creationId xmlns:a16="http://schemas.microsoft.com/office/drawing/2014/main" id="{BC1B2FA4-9FBD-FE0D-A5DB-495AAD090607}"/>
              </a:ext>
            </a:extLst>
          </p:cNvPr>
          <p:cNvSpPr txBox="1"/>
          <p:nvPr/>
        </p:nvSpPr>
        <p:spPr>
          <a:xfrm>
            <a:off x="4851160" y="500743"/>
            <a:ext cx="6255912" cy="409664"/>
          </a:xfrm>
          <a:prstGeom prst="rect">
            <a:avLst/>
          </a:prstGeom>
          <a:noFill/>
        </p:spPr>
        <p:txBody>
          <a:bodyPr wrap="square">
            <a:spAutoFit/>
          </a:bodyPr>
          <a:lstStyle/>
          <a:p>
            <a:pPr>
              <a:lnSpc>
                <a:spcPct val="110000"/>
              </a:lnSpc>
              <a:spcBef>
                <a:spcPts val="1400"/>
              </a:spcBef>
              <a:defRPr/>
            </a:pPr>
            <a:r>
              <a:rPr lang="en-US" sz="2000" b="1">
                <a:solidFill>
                  <a:schemeClr val="bg1"/>
                </a:solidFill>
                <a:cs typeface="Arial"/>
              </a:rPr>
              <a:t>Solution  </a:t>
            </a:r>
          </a:p>
        </p:txBody>
      </p:sp>
      <p:sp>
        <p:nvSpPr>
          <p:cNvPr id="64" name="TextBox 63">
            <a:extLst>
              <a:ext uri="{FF2B5EF4-FFF2-40B4-BE49-F238E27FC236}">
                <a16:creationId xmlns:a16="http://schemas.microsoft.com/office/drawing/2014/main" id="{B0F9B85D-7FBF-B030-8BBE-F5D9943DB0B2}"/>
              </a:ext>
            </a:extLst>
          </p:cNvPr>
          <p:cNvSpPr txBox="1"/>
          <p:nvPr/>
        </p:nvSpPr>
        <p:spPr>
          <a:xfrm>
            <a:off x="8968964" y="2723306"/>
            <a:ext cx="2613436" cy="199670"/>
          </a:xfrm>
          <a:prstGeom prst="rect">
            <a:avLst/>
          </a:prstGeom>
          <a:noFill/>
        </p:spPr>
        <p:txBody>
          <a:bodyPr wrap="square" lIns="0" tIns="45720" rIns="0" bIns="45720" rtlCol="0">
            <a:spAutoFit/>
          </a:bodyPr>
          <a:lstStyle/>
          <a:p>
            <a:pPr marL="0" marR="0" lvl="0" indent="0" defTabSz="914400" eaLnBrk="1" fontAlgn="auto" latinLnBrk="0" hangingPunct="1">
              <a:lnSpc>
                <a:spcPct val="110000"/>
              </a:lnSpc>
              <a:spcBef>
                <a:spcPts val="0"/>
              </a:spcBef>
              <a:spcAft>
                <a:spcPts val="0"/>
              </a:spcAft>
              <a:buClrTx/>
              <a:buSzTx/>
              <a:buFontTx/>
              <a:buNone/>
              <a:tabLst/>
              <a:defRPr/>
            </a:pPr>
            <a:r>
              <a:rPr kumimoji="0" lang="en-US" sz="700" b="0" i="1" u="none" strike="noStrike" kern="0" cap="none" spc="0" normalizeH="0" baseline="0" noProof="0">
                <a:ln>
                  <a:noFill/>
                </a:ln>
                <a:solidFill>
                  <a:schemeClr val="bg1"/>
                </a:solidFill>
                <a:effectLst/>
                <a:uLnTx/>
                <a:uFillTx/>
              </a:rPr>
              <a:t>Please note images are for illustrative purposes only*</a:t>
            </a:r>
          </a:p>
        </p:txBody>
      </p:sp>
      <p:sp>
        <p:nvSpPr>
          <p:cNvPr id="65" name="TextBox 64">
            <a:extLst>
              <a:ext uri="{FF2B5EF4-FFF2-40B4-BE49-F238E27FC236}">
                <a16:creationId xmlns:a16="http://schemas.microsoft.com/office/drawing/2014/main" id="{9EA514DD-1296-60F4-436D-AD01E4C7E579}"/>
              </a:ext>
            </a:extLst>
          </p:cNvPr>
          <p:cNvSpPr txBox="1"/>
          <p:nvPr/>
        </p:nvSpPr>
        <p:spPr>
          <a:xfrm>
            <a:off x="739313" y="4613450"/>
            <a:ext cx="3405258" cy="111960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10000"/>
              </a:lnSpc>
              <a:spcBef>
                <a:spcPts val="1400"/>
              </a:spcBef>
              <a:spcAft>
                <a:spcPts val="0"/>
              </a:spcAft>
              <a:buClrTx/>
              <a:buSzTx/>
              <a:buFontTx/>
              <a:buNone/>
              <a:tabLst/>
              <a:defRPr/>
            </a:pPr>
            <a:r>
              <a:rPr kumimoji="0" lang="en-US" sz="2000" b="1" u="none" strike="noStrike" kern="1200" cap="none" spc="0" normalizeH="0" baseline="0" noProof="0">
                <a:ln>
                  <a:noFill/>
                </a:ln>
                <a:solidFill>
                  <a:schemeClr val="bg1"/>
                </a:solidFill>
                <a:effectLst/>
                <a:uLnTx/>
                <a:uFillTx/>
                <a:latin typeface="Grandview"/>
                <a:ea typeface="+mn-ea"/>
                <a:cs typeface="Arial"/>
              </a:rPr>
              <a:t>Challenge </a:t>
            </a:r>
            <a:br>
              <a:rPr kumimoji="0" lang="en-US" sz="2000" b="1" u="none" strike="noStrike" kern="1200" cap="none" spc="0" normalizeH="0" baseline="0" noProof="0">
                <a:ln>
                  <a:noFill/>
                </a:ln>
                <a:solidFill>
                  <a:schemeClr val="bg1"/>
                </a:solidFill>
                <a:effectLst/>
                <a:uLnTx/>
                <a:uFillTx/>
                <a:latin typeface="Grandview"/>
                <a:ea typeface="+mn-ea"/>
                <a:cs typeface="Arial"/>
              </a:rPr>
            </a:br>
            <a:r>
              <a:rPr kumimoji="0" lang="en-US" sz="1400" b="0" u="none" strike="noStrike" kern="1200" cap="none" normalizeH="0" noProof="0">
                <a:ln>
                  <a:noFill/>
                </a:ln>
                <a:solidFill>
                  <a:schemeClr val="bg1"/>
                </a:solidFill>
                <a:effectLst/>
                <a:uLnTx/>
                <a:uFillTx/>
                <a:latin typeface="Grandview"/>
                <a:ea typeface="+mn-ea"/>
                <a:cs typeface="+mn-cs"/>
              </a:rPr>
              <a:t>Demonstrate brand thought leadership and engage target BDMs to amplify B2B reputation and affinity  </a:t>
            </a:r>
            <a:endParaRPr kumimoji="0" lang="en-US" sz="1600" b="0" u="none" strike="noStrike" kern="1200" cap="none" normalizeH="0" noProof="0">
              <a:ln>
                <a:noFill/>
              </a:ln>
              <a:solidFill>
                <a:schemeClr val="bg1"/>
              </a:solidFill>
              <a:effectLst/>
              <a:uLnTx/>
              <a:uFillTx/>
              <a:latin typeface="Grandview"/>
              <a:ea typeface="+mn-ea"/>
              <a:cs typeface="+mn-cs"/>
            </a:endParaRPr>
          </a:p>
        </p:txBody>
      </p:sp>
      <p:sp>
        <p:nvSpPr>
          <p:cNvPr id="68" name="TextBox 67">
            <a:extLst>
              <a:ext uri="{FF2B5EF4-FFF2-40B4-BE49-F238E27FC236}">
                <a16:creationId xmlns:a16="http://schemas.microsoft.com/office/drawing/2014/main" id="{20F32C61-DE80-702C-239E-30B443B34110}"/>
              </a:ext>
            </a:extLst>
          </p:cNvPr>
          <p:cNvSpPr txBox="1"/>
          <p:nvPr/>
        </p:nvSpPr>
        <p:spPr>
          <a:xfrm>
            <a:off x="872165" y="2386497"/>
            <a:ext cx="2960586" cy="346185"/>
          </a:xfrm>
          <a:prstGeom prst="rect">
            <a:avLst/>
          </a:prstGeom>
          <a:noFill/>
        </p:spPr>
        <p:txBody>
          <a:bodyPr wrap="square" lIns="0" tIns="45720" rIns="0" bIns="45720"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lang="en-US" sz="1600" dirty="0">
                <a:latin typeface="Grandview"/>
                <a:ea typeface="+mj-ea"/>
                <a:cs typeface="+mj-cs"/>
              </a:rPr>
              <a:t>B2B Consulting Org Case Study</a:t>
            </a:r>
          </a:p>
        </p:txBody>
      </p:sp>
      <p:sp>
        <p:nvSpPr>
          <p:cNvPr id="78" name="TextBox 77">
            <a:extLst>
              <a:ext uri="{FF2B5EF4-FFF2-40B4-BE49-F238E27FC236}">
                <a16:creationId xmlns:a16="http://schemas.microsoft.com/office/drawing/2014/main" id="{39ACEA75-4124-8A70-A3B4-F6D2369311C8}"/>
              </a:ext>
            </a:extLst>
          </p:cNvPr>
          <p:cNvSpPr txBox="1"/>
          <p:nvPr/>
        </p:nvSpPr>
        <p:spPr>
          <a:xfrm>
            <a:off x="4834727" y="3428452"/>
            <a:ext cx="6255912" cy="409664"/>
          </a:xfrm>
          <a:prstGeom prst="rect">
            <a:avLst/>
          </a:prstGeom>
          <a:noFill/>
        </p:spPr>
        <p:txBody>
          <a:bodyPr wrap="square">
            <a:spAutoFit/>
          </a:bodyPr>
          <a:lstStyle/>
          <a:p>
            <a:pPr marL="0" marR="0" lvl="0" indent="0" algn="l" defTabSz="914400" rtl="0" eaLnBrk="1" fontAlgn="auto" latinLnBrk="0" hangingPunct="1">
              <a:lnSpc>
                <a:spcPct val="110000"/>
              </a:lnSpc>
              <a:spcBef>
                <a:spcPts val="1400"/>
              </a:spcBef>
              <a:spcAft>
                <a:spcPts val="0"/>
              </a:spcAft>
              <a:buClrTx/>
              <a:buSzTx/>
              <a:buFontTx/>
              <a:buNone/>
              <a:tabLst/>
              <a:defRPr/>
            </a:pPr>
            <a:r>
              <a:rPr kumimoji="0" lang="en-US" sz="2000" b="1" i="0" u="none" strike="noStrike" kern="1200" cap="none" spc="0" normalizeH="0" baseline="0" noProof="0">
                <a:ln>
                  <a:noFill/>
                </a:ln>
                <a:solidFill>
                  <a:schemeClr val="bg1"/>
                </a:solidFill>
                <a:effectLst/>
                <a:uLnTx/>
                <a:uFillTx/>
                <a:latin typeface="Grandview"/>
                <a:ea typeface="+mn-ea"/>
                <a:cs typeface="Arial"/>
              </a:rPr>
              <a:t>Results   </a:t>
            </a:r>
          </a:p>
        </p:txBody>
      </p:sp>
      <p:sp>
        <p:nvSpPr>
          <p:cNvPr id="80" name="TextBox 79">
            <a:extLst>
              <a:ext uri="{FF2B5EF4-FFF2-40B4-BE49-F238E27FC236}">
                <a16:creationId xmlns:a16="http://schemas.microsoft.com/office/drawing/2014/main" id="{D390A134-C4E8-BC91-BAA4-59A5F64584D2}"/>
              </a:ext>
            </a:extLst>
          </p:cNvPr>
          <p:cNvSpPr txBox="1"/>
          <p:nvPr/>
        </p:nvSpPr>
        <p:spPr>
          <a:xfrm>
            <a:off x="7890541" y="4122749"/>
            <a:ext cx="4031426" cy="220060"/>
          </a:xfrm>
          <a:prstGeom prst="rect">
            <a:avLst/>
          </a:prstGeom>
          <a:noFill/>
        </p:spPr>
        <p:txBody>
          <a:bodyPr wrap="square" lIns="0" tIns="36576" rIns="0" bIns="0" rtlCol="0">
            <a:spAutoFit/>
          </a:bodyPr>
          <a:lstStyle/>
          <a:p>
            <a:pPr marL="0" marR="0" lvl="0" indent="0" algn="l" defTabSz="914400" rtl="0" eaLnBrk="1" fontAlgn="auto" latinLnBrk="0" hangingPunct="1">
              <a:lnSpc>
                <a:spcPct val="85000"/>
              </a:lnSpc>
              <a:spcBef>
                <a:spcPts val="0"/>
              </a:spcBef>
              <a:spcAft>
                <a:spcPts val="600"/>
              </a:spcAft>
              <a:buClr>
                <a:srgbClr val="FFE600"/>
              </a:buClr>
              <a:buSzPct val="70000"/>
              <a:buFontTx/>
              <a:buNone/>
              <a:tabLst/>
              <a:defRPr/>
            </a:pPr>
            <a:r>
              <a:rPr kumimoji="0" lang="en-US" sz="1400" b="1" i="0" u="none" strike="noStrike" kern="1200" cap="none" spc="0" normalizeH="0" baseline="0" noProof="0">
                <a:ln>
                  <a:noFill/>
                </a:ln>
                <a:solidFill>
                  <a:prstClr val="white"/>
                </a:solidFill>
                <a:effectLst/>
                <a:uLnTx/>
                <a:uFillTx/>
                <a:latin typeface="Grandview"/>
                <a:ea typeface="+mn-ea"/>
                <a:cs typeface="+mn-cs"/>
              </a:rPr>
              <a:t>CNBC Partnership Drove Affinity</a:t>
            </a:r>
          </a:p>
        </p:txBody>
      </p:sp>
      <p:sp>
        <p:nvSpPr>
          <p:cNvPr id="81" name="TextBox 80">
            <a:extLst>
              <a:ext uri="{FF2B5EF4-FFF2-40B4-BE49-F238E27FC236}">
                <a16:creationId xmlns:a16="http://schemas.microsoft.com/office/drawing/2014/main" id="{FB3BEC98-EDAC-EB2E-6BCD-E78C75BF874B}"/>
              </a:ext>
            </a:extLst>
          </p:cNvPr>
          <p:cNvSpPr txBox="1"/>
          <p:nvPr/>
        </p:nvSpPr>
        <p:spPr>
          <a:xfrm>
            <a:off x="4930674" y="4114607"/>
            <a:ext cx="3290945" cy="220060"/>
          </a:xfrm>
          <a:prstGeom prst="rect">
            <a:avLst/>
          </a:prstGeom>
          <a:noFill/>
        </p:spPr>
        <p:txBody>
          <a:bodyPr wrap="square" lIns="0" tIns="36576" rIns="0" bIns="0" rtlCol="0">
            <a:spAutoFit/>
          </a:bodyPr>
          <a:lstStyle/>
          <a:p>
            <a:pPr marL="0" marR="0" lvl="0" indent="0" algn="l" defTabSz="914400" rtl="0" eaLnBrk="1" fontAlgn="auto" latinLnBrk="0" hangingPunct="1">
              <a:lnSpc>
                <a:spcPct val="85000"/>
              </a:lnSpc>
              <a:spcBef>
                <a:spcPts val="0"/>
              </a:spcBef>
              <a:spcAft>
                <a:spcPts val="600"/>
              </a:spcAft>
              <a:buClr>
                <a:srgbClr val="FFE600"/>
              </a:buClr>
              <a:buSzPct val="70000"/>
              <a:buFontTx/>
              <a:buNone/>
              <a:tabLst/>
              <a:defRPr/>
            </a:pPr>
            <a:r>
              <a:rPr kumimoji="0" lang="en-US" sz="1400" b="1" i="0" u="none" strike="noStrike" kern="1200" cap="none" spc="0" normalizeH="0" baseline="0" noProof="0">
                <a:ln>
                  <a:noFill/>
                </a:ln>
                <a:solidFill>
                  <a:prstClr val="white"/>
                </a:solidFill>
                <a:effectLst/>
                <a:uLnTx/>
                <a:uFillTx/>
                <a:latin typeface="Grandview"/>
                <a:ea typeface="+mn-ea"/>
                <a:cs typeface="+mn-cs"/>
              </a:rPr>
              <a:t>Exposure Drove Brand Lift </a:t>
            </a:r>
          </a:p>
        </p:txBody>
      </p:sp>
      <p:grpSp>
        <p:nvGrpSpPr>
          <p:cNvPr id="4" name="Group 3">
            <a:extLst>
              <a:ext uri="{FF2B5EF4-FFF2-40B4-BE49-F238E27FC236}">
                <a16:creationId xmlns:a16="http://schemas.microsoft.com/office/drawing/2014/main" id="{9B7943B5-5581-4E17-1A7B-7F886790824C}"/>
              </a:ext>
            </a:extLst>
          </p:cNvPr>
          <p:cNvGrpSpPr/>
          <p:nvPr/>
        </p:nvGrpSpPr>
        <p:grpSpPr>
          <a:xfrm>
            <a:off x="5804593" y="13931"/>
            <a:ext cx="5777807" cy="412401"/>
            <a:chOff x="4256301" y="135924"/>
            <a:chExt cx="6275775" cy="580039"/>
          </a:xfrm>
          <a:solidFill>
            <a:schemeClr val="accent3">
              <a:lumMod val="60000"/>
              <a:lumOff val="40000"/>
            </a:schemeClr>
          </a:solidFill>
        </p:grpSpPr>
        <p:sp>
          <p:nvSpPr>
            <p:cNvPr id="5" name="Rectangle 4">
              <a:extLst>
                <a:ext uri="{FF2B5EF4-FFF2-40B4-BE49-F238E27FC236}">
                  <a16:creationId xmlns:a16="http://schemas.microsoft.com/office/drawing/2014/main" id="{A8FE13BE-9D6F-3756-0E6A-60705EE29F7A}"/>
                </a:ext>
              </a:extLst>
            </p:cNvPr>
            <p:cNvSpPr/>
            <p:nvPr/>
          </p:nvSpPr>
          <p:spPr>
            <a:xfrm>
              <a:off x="4256301" y="135924"/>
              <a:ext cx="2008575" cy="580039"/>
            </a:xfrm>
            <a:prstGeom prst="rect">
              <a:avLst/>
            </a:prstGeom>
            <a:grpFill/>
            <a:ln w="12700" cap="flat" cmpd="sng" algn="ctr">
              <a:solidFill>
                <a:srgbClr val="FFFFFF"/>
              </a:solidFill>
              <a:prstDash val="solid"/>
              <a:miter lim="800000"/>
            </a:ln>
            <a:effectLst/>
          </p:spPr>
          <p:txBody>
            <a:bodyPr rtlCol="0" anchor="ctr"/>
            <a:lstStyle/>
            <a:p>
              <a:pPr algn="ctr">
                <a:lnSpc>
                  <a:spcPct val="90000"/>
                </a:lnSpc>
              </a:pPr>
              <a:r>
                <a:rPr lang="en-US" sz="1100" kern="0">
                  <a:solidFill>
                    <a:srgbClr val="FFFFFF"/>
                  </a:solidFill>
                  <a:latin typeface="Grandview"/>
                </a:rPr>
                <a:t>Impact of custom content</a:t>
              </a:r>
            </a:p>
          </p:txBody>
        </p:sp>
        <p:sp>
          <p:nvSpPr>
            <p:cNvPr id="6" name="Rectangle 5">
              <a:extLst>
                <a:ext uri="{FF2B5EF4-FFF2-40B4-BE49-F238E27FC236}">
                  <a16:creationId xmlns:a16="http://schemas.microsoft.com/office/drawing/2014/main" id="{171A28BE-9EFA-880B-49FB-574D0D5C54EE}"/>
                </a:ext>
              </a:extLst>
            </p:cNvPr>
            <p:cNvSpPr/>
            <p:nvPr/>
          </p:nvSpPr>
          <p:spPr>
            <a:xfrm>
              <a:off x="6389901" y="135924"/>
              <a:ext cx="2008575" cy="580039"/>
            </a:xfrm>
            <a:prstGeom prst="rect">
              <a:avLst/>
            </a:prstGeom>
            <a:grpFill/>
            <a:ln w="127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100" b="0" i="0" u="none" strike="noStrike" kern="0" cap="none" spc="0" normalizeH="0" baseline="0" noProof="0">
                  <a:ln>
                    <a:noFill/>
                  </a:ln>
                  <a:solidFill>
                    <a:srgbClr val="FFFFFF"/>
                  </a:solidFill>
                  <a:effectLst/>
                  <a:uLnTx/>
                  <a:uFillTx/>
                  <a:latin typeface="Grandview"/>
                  <a:ea typeface="+mn-ea"/>
                  <a:cs typeface="+mn-cs"/>
                </a:rPr>
                <a:t>Leveraging endemic</a:t>
              </a:r>
            </a:p>
          </p:txBody>
        </p:sp>
        <p:sp>
          <p:nvSpPr>
            <p:cNvPr id="8" name="Rectangle 7">
              <a:extLst>
                <a:ext uri="{FF2B5EF4-FFF2-40B4-BE49-F238E27FC236}">
                  <a16:creationId xmlns:a16="http://schemas.microsoft.com/office/drawing/2014/main" id="{CD6384C4-B954-FCBC-F0A0-B25FF2D600E4}"/>
                </a:ext>
              </a:extLst>
            </p:cNvPr>
            <p:cNvSpPr/>
            <p:nvPr/>
          </p:nvSpPr>
          <p:spPr>
            <a:xfrm>
              <a:off x="8523501" y="135924"/>
              <a:ext cx="2008575" cy="580039"/>
            </a:xfrm>
            <a:prstGeom prst="rect">
              <a:avLst/>
            </a:prstGeom>
            <a:grpFill/>
            <a:ln w="127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100" b="0" i="0" u="none" strike="noStrike" kern="0" cap="none" spc="0" normalizeH="0" baseline="0" noProof="0">
                  <a:ln>
                    <a:noFill/>
                  </a:ln>
                  <a:solidFill>
                    <a:srgbClr val="FFFFFF"/>
                  </a:solidFill>
                  <a:effectLst/>
                  <a:uLnTx/>
                  <a:uFillTx/>
                  <a:latin typeface="Grandview"/>
                  <a:ea typeface="+mn-ea"/>
                  <a:cs typeface="+mn-cs"/>
                </a:rPr>
                <a:t>Driving KPIs </a:t>
              </a:r>
              <a:br>
                <a:rPr kumimoji="0" lang="en-US" sz="1100" b="0" i="0" u="none" strike="noStrike" kern="0" cap="none" spc="0" normalizeH="0" baseline="0" noProof="0">
                  <a:ln>
                    <a:noFill/>
                  </a:ln>
                  <a:solidFill>
                    <a:srgbClr val="FFFFFF"/>
                  </a:solidFill>
                  <a:effectLst/>
                  <a:uLnTx/>
                  <a:uFillTx/>
                  <a:latin typeface="Grandview"/>
                  <a:ea typeface="+mn-ea"/>
                  <a:cs typeface="+mn-cs"/>
                </a:rPr>
              </a:br>
              <a:r>
                <a:rPr kumimoji="0" lang="en-US" sz="1100" b="0" i="0" u="none" strike="noStrike" kern="0" cap="none" spc="0" normalizeH="0" baseline="0" noProof="0">
                  <a:ln>
                    <a:noFill/>
                  </a:ln>
                  <a:solidFill>
                    <a:srgbClr val="FFFFFF"/>
                  </a:solidFill>
                  <a:effectLst/>
                  <a:uLnTx/>
                  <a:uFillTx/>
                  <a:latin typeface="Grandview"/>
                  <a:ea typeface="+mn-ea"/>
                  <a:cs typeface="+mn-cs"/>
                </a:rPr>
                <a:t>(brand lift &amp; credibility)</a:t>
              </a:r>
            </a:p>
          </p:txBody>
        </p:sp>
      </p:grpSp>
      <p:sp>
        <p:nvSpPr>
          <p:cNvPr id="12" name="Rectangle 11">
            <a:extLst>
              <a:ext uri="{FF2B5EF4-FFF2-40B4-BE49-F238E27FC236}">
                <a16:creationId xmlns:a16="http://schemas.microsoft.com/office/drawing/2014/main" id="{5F5D95B1-827C-9D63-2D23-44C30DF618EB}"/>
              </a:ext>
            </a:extLst>
          </p:cNvPr>
          <p:cNvSpPr/>
          <p:nvPr/>
        </p:nvSpPr>
        <p:spPr>
          <a:xfrm>
            <a:off x="4851160" y="4342809"/>
            <a:ext cx="2581369" cy="892552"/>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600"/>
              </a:spcBef>
              <a:spcAft>
                <a:spcPts val="0"/>
              </a:spcAft>
              <a:buClr>
                <a:srgbClr val="6F53D7"/>
              </a:buClr>
              <a:buSzPct val="75000"/>
              <a:buFontTx/>
              <a:buNone/>
              <a:tabLst/>
              <a:defRPr/>
            </a:pPr>
            <a:r>
              <a:rPr kumimoji="0" lang="en-US" sz="4000" b="1" i="0" u="none" strike="noStrike" kern="1200" cap="none" spc="0" normalizeH="0" baseline="0" noProof="0">
                <a:ln>
                  <a:noFill/>
                </a:ln>
                <a:solidFill>
                  <a:prstClr val="white"/>
                </a:solidFill>
                <a:effectLst/>
                <a:uLnTx/>
                <a:uFillTx/>
                <a:latin typeface="Grandview"/>
                <a:ea typeface="+mn-ea"/>
                <a:cs typeface="+mn-cs"/>
              </a:rPr>
              <a:t>+13% </a:t>
            </a:r>
            <a:br>
              <a:rPr kumimoji="0" lang="en-US" sz="2400" b="1" i="0" u="none" strike="noStrike" kern="1200" cap="none" spc="0" normalizeH="0" baseline="0" noProof="0">
                <a:ln>
                  <a:noFill/>
                </a:ln>
                <a:solidFill>
                  <a:prstClr val="white"/>
                </a:solidFill>
                <a:effectLst/>
                <a:uLnTx/>
                <a:uFillTx/>
                <a:latin typeface="Grandview"/>
                <a:ea typeface="+mn-ea"/>
                <a:cs typeface="+mn-cs"/>
              </a:rPr>
            </a:br>
            <a:r>
              <a:rPr lang="en-US" sz="1200">
                <a:solidFill>
                  <a:prstClr val="white"/>
                </a:solidFill>
                <a:latin typeface="Grandview"/>
              </a:rPr>
              <a:t>Brand Opinion</a:t>
            </a:r>
            <a:endParaRPr kumimoji="0" lang="en-US" sz="1100" i="0" u="none" strike="noStrike" kern="1200" cap="none" spc="0" normalizeH="0" baseline="0" noProof="0">
              <a:ln>
                <a:noFill/>
              </a:ln>
              <a:solidFill>
                <a:prstClr val="white"/>
              </a:solidFill>
              <a:effectLst/>
              <a:uLnTx/>
              <a:uFillTx/>
              <a:latin typeface="Grandview"/>
              <a:ea typeface="+mn-ea"/>
              <a:cs typeface="+mn-cs"/>
            </a:endParaRPr>
          </a:p>
        </p:txBody>
      </p:sp>
      <p:sp>
        <p:nvSpPr>
          <p:cNvPr id="15" name="Rectangle 14">
            <a:extLst>
              <a:ext uri="{FF2B5EF4-FFF2-40B4-BE49-F238E27FC236}">
                <a16:creationId xmlns:a16="http://schemas.microsoft.com/office/drawing/2014/main" id="{00812460-456A-EC77-42B7-8A85AB0F2AC6}"/>
              </a:ext>
            </a:extLst>
          </p:cNvPr>
          <p:cNvSpPr/>
          <p:nvPr/>
        </p:nvSpPr>
        <p:spPr>
          <a:xfrm>
            <a:off x="7807222" y="4294725"/>
            <a:ext cx="2209334" cy="1077218"/>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600"/>
              </a:spcBef>
              <a:spcAft>
                <a:spcPts val="0"/>
              </a:spcAft>
              <a:buClr>
                <a:srgbClr val="6F53D7"/>
              </a:buClr>
              <a:buSzPct val="75000"/>
              <a:buFontTx/>
              <a:buNone/>
              <a:tabLst/>
              <a:defRPr/>
            </a:pPr>
            <a:r>
              <a:rPr kumimoji="0" lang="en-US" sz="4000" b="1" i="0" u="none" strike="noStrike" kern="1200" cap="none" spc="0" normalizeH="0" baseline="0" noProof="0">
                <a:ln>
                  <a:noFill/>
                </a:ln>
                <a:solidFill>
                  <a:prstClr val="white"/>
                </a:solidFill>
                <a:effectLst/>
                <a:uLnTx/>
                <a:uFillTx/>
                <a:latin typeface="Grandview"/>
                <a:ea typeface="+mn-ea"/>
                <a:cs typeface="+mn-cs"/>
              </a:rPr>
              <a:t>92% </a:t>
            </a:r>
            <a:br>
              <a:rPr kumimoji="0" lang="en-US" sz="2400" b="1" i="0" u="none" strike="noStrike" kern="1200" cap="none" spc="0" normalizeH="0" baseline="0" noProof="0">
                <a:ln>
                  <a:noFill/>
                </a:ln>
                <a:solidFill>
                  <a:prstClr val="white"/>
                </a:solidFill>
                <a:effectLst/>
                <a:uLnTx/>
                <a:uFillTx/>
                <a:latin typeface="Grandview"/>
                <a:ea typeface="+mn-ea"/>
                <a:cs typeface="+mn-cs"/>
              </a:rPr>
            </a:br>
            <a:r>
              <a:rPr kumimoji="0" lang="en-US" sz="1200" i="0" u="none" strike="noStrike" kern="1200" cap="none" spc="0" normalizeH="0" baseline="0" noProof="0">
                <a:ln>
                  <a:noFill/>
                </a:ln>
                <a:solidFill>
                  <a:prstClr val="white"/>
                </a:solidFill>
                <a:effectLst/>
                <a:uLnTx/>
                <a:uFillTx/>
                <a:latin typeface="Grandview"/>
                <a:ea typeface="+mn-ea"/>
                <a:cs typeface="+mn-cs"/>
              </a:rPr>
              <a:t>agree this brand is a good fit for CNBC</a:t>
            </a:r>
            <a:endParaRPr kumimoji="0" lang="en-US" sz="1100" i="0" u="none" strike="noStrike" kern="1200" cap="none" spc="0" normalizeH="0" baseline="0" noProof="0">
              <a:ln>
                <a:noFill/>
              </a:ln>
              <a:solidFill>
                <a:prstClr val="white"/>
              </a:solidFill>
              <a:effectLst/>
              <a:uLnTx/>
              <a:uFillTx/>
              <a:latin typeface="Grandview" panose="020B0502040204020203" pitchFamily="34" charset="0"/>
              <a:ea typeface="+mn-ea"/>
              <a:cs typeface="+mn-cs"/>
            </a:endParaRPr>
          </a:p>
        </p:txBody>
      </p:sp>
      <p:sp>
        <p:nvSpPr>
          <p:cNvPr id="18" name="Rectangle 17">
            <a:extLst>
              <a:ext uri="{FF2B5EF4-FFF2-40B4-BE49-F238E27FC236}">
                <a16:creationId xmlns:a16="http://schemas.microsoft.com/office/drawing/2014/main" id="{9E472709-D22A-4C34-5B1C-9CFE7FB812D1}"/>
              </a:ext>
            </a:extLst>
          </p:cNvPr>
          <p:cNvSpPr/>
          <p:nvPr/>
        </p:nvSpPr>
        <p:spPr>
          <a:xfrm>
            <a:off x="4832765" y="5234040"/>
            <a:ext cx="2581369" cy="892552"/>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600"/>
              </a:spcBef>
              <a:spcAft>
                <a:spcPts val="0"/>
              </a:spcAft>
              <a:buClr>
                <a:srgbClr val="6F53D7"/>
              </a:buClr>
              <a:buSzPct val="75000"/>
              <a:buFontTx/>
              <a:buNone/>
              <a:tabLst/>
              <a:defRPr/>
            </a:pPr>
            <a:r>
              <a:rPr kumimoji="0" lang="en-US" sz="4000" b="1" i="0" u="none" strike="noStrike" kern="1200" cap="none" spc="0" normalizeH="0" baseline="0" noProof="0">
                <a:ln>
                  <a:noFill/>
                </a:ln>
                <a:solidFill>
                  <a:prstClr val="white"/>
                </a:solidFill>
                <a:effectLst/>
                <a:uLnTx/>
                <a:uFillTx/>
                <a:latin typeface="Grandview"/>
                <a:ea typeface="+mn-ea"/>
                <a:cs typeface="+mn-cs"/>
              </a:rPr>
              <a:t>+17% </a:t>
            </a:r>
            <a:br>
              <a:rPr kumimoji="0" lang="en-US" sz="2400" b="1" i="0" u="none" strike="noStrike" kern="1200" cap="none" spc="0" normalizeH="0" baseline="0" noProof="0">
                <a:ln>
                  <a:noFill/>
                </a:ln>
                <a:solidFill>
                  <a:prstClr val="white"/>
                </a:solidFill>
                <a:effectLst/>
                <a:uLnTx/>
                <a:uFillTx/>
                <a:latin typeface="Grandview"/>
                <a:ea typeface="+mn-ea"/>
                <a:cs typeface="+mn-cs"/>
              </a:rPr>
            </a:br>
            <a:r>
              <a:rPr kumimoji="0" lang="en-US" sz="1200" i="0" u="none" strike="noStrike" kern="1200" cap="none" spc="0" normalizeH="0" baseline="0" noProof="0">
                <a:ln>
                  <a:noFill/>
                </a:ln>
                <a:solidFill>
                  <a:prstClr val="white"/>
                </a:solidFill>
                <a:effectLst/>
                <a:uLnTx/>
                <a:uFillTx/>
                <a:latin typeface="Grandview"/>
                <a:ea typeface="+mn-ea"/>
                <a:cs typeface="+mn-cs"/>
              </a:rPr>
              <a:t>Recommendation</a:t>
            </a:r>
            <a:endParaRPr kumimoji="0" lang="en-US" sz="1100" i="0" u="none" strike="noStrike" kern="1200" cap="none" spc="0" normalizeH="0" baseline="0" noProof="0">
              <a:ln>
                <a:noFill/>
              </a:ln>
              <a:solidFill>
                <a:prstClr val="white"/>
              </a:solidFill>
              <a:effectLst/>
              <a:uLnTx/>
              <a:uFillTx/>
              <a:latin typeface="Grandview"/>
              <a:ea typeface="+mn-ea"/>
              <a:cs typeface="+mn-cs"/>
            </a:endParaRPr>
          </a:p>
        </p:txBody>
      </p:sp>
    </p:spTree>
    <p:extLst>
      <p:ext uri="{BB962C8B-B14F-4D97-AF65-F5344CB8AC3E}">
        <p14:creationId xmlns:p14="http://schemas.microsoft.com/office/powerpoint/2010/main" val="2774494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5C35BE-5F9A-8225-1BC7-7C1CE6C0DB9C}"/>
            </a:ext>
          </a:extLst>
        </p:cNvPr>
        <p:cNvGrpSpPr/>
        <p:nvPr/>
      </p:nvGrpSpPr>
      <p:grpSpPr>
        <a:xfrm>
          <a:off x="0" y="0"/>
          <a:ext cx="0" cy="0"/>
          <a:chOff x="0" y="0"/>
          <a:chExt cx="0" cy="0"/>
        </a:xfrm>
      </p:grpSpPr>
      <p:sp>
        <p:nvSpPr>
          <p:cNvPr id="66" name="Rounded Rectangle 47">
            <a:extLst>
              <a:ext uri="{FF2B5EF4-FFF2-40B4-BE49-F238E27FC236}">
                <a16:creationId xmlns:a16="http://schemas.microsoft.com/office/drawing/2014/main" id="{BF8DC704-A007-EDC3-BCA8-E84DDA21843A}"/>
              </a:ext>
            </a:extLst>
          </p:cNvPr>
          <p:cNvSpPr/>
          <p:nvPr/>
        </p:nvSpPr>
        <p:spPr>
          <a:xfrm>
            <a:off x="739313" y="1570567"/>
            <a:ext cx="3320036" cy="2924736"/>
          </a:xfrm>
          <a:prstGeom prst="roundRect">
            <a:avLst>
              <a:gd name="adj" fmla="val 489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ndview"/>
              <a:ea typeface="+mn-ea"/>
              <a:cs typeface="+mn-cs"/>
            </a:endParaRPr>
          </a:p>
        </p:txBody>
      </p:sp>
      <p:sp>
        <p:nvSpPr>
          <p:cNvPr id="3" name="Slide Number Placeholder 2">
            <a:extLst>
              <a:ext uri="{FF2B5EF4-FFF2-40B4-BE49-F238E27FC236}">
                <a16:creationId xmlns:a16="http://schemas.microsoft.com/office/drawing/2014/main" id="{06ED2763-0B45-B943-FF84-2835BF95F99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F4C2C2-D810-4C4F-B43D-1CC8DBDFC0E5}" type="slidenum">
              <a:rPr kumimoji="0" lang="en-US" sz="700" b="0" i="0" u="none" strike="noStrike" kern="1200" cap="none" spc="0" normalizeH="0" baseline="0" noProof="0" smtClean="0">
                <a:ln>
                  <a:noFill/>
                </a:ln>
                <a:solidFill>
                  <a:srgbClr val="FFFFFF"/>
                </a:solidFill>
                <a:effectLst/>
                <a:uLnTx/>
                <a:uFillTx/>
                <a:latin typeface="Grandview"/>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700" b="0" i="0" u="none" strike="noStrike" kern="1200" cap="none" spc="0" normalizeH="0" baseline="0" noProof="0">
              <a:ln>
                <a:noFill/>
              </a:ln>
              <a:solidFill>
                <a:srgbClr val="FFFFFF"/>
              </a:solidFill>
              <a:effectLst/>
              <a:uLnTx/>
              <a:uFillTx/>
              <a:latin typeface="Grandview"/>
              <a:ea typeface="+mn-ea"/>
              <a:cs typeface="+mn-cs"/>
            </a:endParaRPr>
          </a:p>
        </p:txBody>
      </p:sp>
      <p:sp>
        <p:nvSpPr>
          <p:cNvPr id="9" name="Snip Single Corner Rectangle 8">
            <a:extLst>
              <a:ext uri="{FF2B5EF4-FFF2-40B4-BE49-F238E27FC236}">
                <a16:creationId xmlns:a16="http://schemas.microsoft.com/office/drawing/2014/main" id="{A64A0D6A-94ED-A0B0-585B-7F0260A075F6}"/>
              </a:ext>
            </a:extLst>
          </p:cNvPr>
          <p:cNvSpPr/>
          <p:nvPr/>
        </p:nvSpPr>
        <p:spPr>
          <a:xfrm rot="5400000">
            <a:off x="5101256" y="1246470"/>
            <a:ext cx="1177383" cy="2793758"/>
          </a:xfrm>
          <a:prstGeom prst="snip1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ndview"/>
              <a:ea typeface="+mn-ea"/>
              <a:cs typeface="+mn-cs"/>
            </a:endParaRPr>
          </a:p>
        </p:txBody>
      </p:sp>
      <p:sp>
        <p:nvSpPr>
          <p:cNvPr id="13" name="Snip Single Corner Rectangle 12">
            <a:extLst>
              <a:ext uri="{FF2B5EF4-FFF2-40B4-BE49-F238E27FC236}">
                <a16:creationId xmlns:a16="http://schemas.microsoft.com/office/drawing/2014/main" id="{E1AD0035-0DF5-1A02-2885-42FC261EB8B5}"/>
              </a:ext>
            </a:extLst>
          </p:cNvPr>
          <p:cNvSpPr/>
          <p:nvPr/>
        </p:nvSpPr>
        <p:spPr>
          <a:xfrm rot="5400000">
            <a:off x="5060231" y="4786969"/>
            <a:ext cx="1202659" cy="2755760"/>
          </a:xfrm>
          <a:prstGeom prst="snip1Rect">
            <a:avLst>
              <a:gd name="adj" fmla="val 0"/>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Grandview"/>
              <a:ea typeface="+mn-ea"/>
              <a:cs typeface="+mn-cs"/>
            </a:endParaRPr>
          </a:p>
        </p:txBody>
      </p:sp>
      <p:sp>
        <p:nvSpPr>
          <p:cNvPr id="14" name="Snip Single Corner Rectangle 13">
            <a:extLst>
              <a:ext uri="{FF2B5EF4-FFF2-40B4-BE49-F238E27FC236}">
                <a16:creationId xmlns:a16="http://schemas.microsoft.com/office/drawing/2014/main" id="{DC4A4BFC-33F0-0AEF-C842-D7A6DDAD4B55}"/>
              </a:ext>
            </a:extLst>
          </p:cNvPr>
          <p:cNvSpPr/>
          <p:nvPr/>
        </p:nvSpPr>
        <p:spPr>
          <a:xfrm rot="5400000">
            <a:off x="9286580" y="4827527"/>
            <a:ext cx="1202659" cy="2804397"/>
          </a:xfrm>
          <a:prstGeom prst="snip1Rect">
            <a:avLst>
              <a:gd name="adj" fmla="val 0"/>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Grandview"/>
              <a:ea typeface="+mn-ea"/>
              <a:cs typeface="+mn-cs"/>
            </a:endParaRPr>
          </a:p>
        </p:txBody>
      </p:sp>
      <p:sp>
        <p:nvSpPr>
          <p:cNvPr id="47" name="Snip Single Corner Rectangle 46">
            <a:extLst>
              <a:ext uri="{FF2B5EF4-FFF2-40B4-BE49-F238E27FC236}">
                <a16:creationId xmlns:a16="http://schemas.microsoft.com/office/drawing/2014/main" id="{B27B6727-4051-72A6-D3D3-9B303BE71BE6}"/>
              </a:ext>
            </a:extLst>
          </p:cNvPr>
          <p:cNvSpPr/>
          <p:nvPr/>
        </p:nvSpPr>
        <p:spPr>
          <a:xfrm rot="5400000">
            <a:off x="1276573" y="1881163"/>
            <a:ext cx="1037809" cy="2777247"/>
          </a:xfrm>
          <a:prstGeom prst="snip1Rect">
            <a:avLst>
              <a:gd name="adj" fmla="val 0"/>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Grandview"/>
              <a:ea typeface="+mn-ea"/>
              <a:cs typeface="+mn-cs"/>
            </a:endParaRPr>
          </a:p>
        </p:txBody>
      </p:sp>
      <p:sp>
        <p:nvSpPr>
          <p:cNvPr id="50" name="Snip Single Corner Rectangle 49">
            <a:extLst>
              <a:ext uri="{FF2B5EF4-FFF2-40B4-BE49-F238E27FC236}">
                <a16:creationId xmlns:a16="http://schemas.microsoft.com/office/drawing/2014/main" id="{FED39543-07A3-740A-2DAA-F2697FD33F3D}"/>
              </a:ext>
            </a:extLst>
          </p:cNvPr>
          <p:cNvSpPr/>
          <p:nvPr/>
        </p:nvSpPr>
        <p:spPr>
          <a:xfrm rot="5400000">
            <a:off x="1374237" y="196847"/>
            <a:ext cx="1037809" cy="2777247"/>
          </a:xfrm>
          <a:prstGeom prst="snip1Rect">
            <a:avLst>
              <a:gd name="adj" fmla="val 0"/>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Grandview"/>
              <a:ea typeface="+mn-ea"/>
              <a:cs typeface="+mn-cs"/>
            </a:endParaRPr>
          </a:p>
        </p:txBody>
      </p:sp>
      <p:sp>
        <p:nvSpPr>
          <p:cNvPr id="65" name="TextBox 64">
            <a:extLst>
              <a:ext uri="{FF2B5EF4-FFF2-40B4-BE49-F238E27FC236}">
                <a16:creationId xmlns:a16="http://schemas.microsoft.com/office/drawing/2014/main" id="{9EA514DD-1296-60F4-436D-AD01E4C7E579}"/>
              </a:ext>
            </a:extLst>
          </p:cNvPr>
          <p:cNvSpPr txBox="1"/>
          <p:nvPr/>
        </p:nvSpPr>
        <p:spPr>
          <a:xfrm>
            <a:off x="739313" y="4613450"/>
            <a:ext cx="3405258" cy="111960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10000"/>
              </a:lnSpc>
              <a:spcBef>
                <a:spcPts val="1400"/>
              </a:spcBef>
              <a:spcAft>
                <a:spcPts val="0"/>
              </a:spcAft>
              <a:buClrTx/>
              <a:buSzTx/>
              <a:buFontTx/>
              <a:buNone/>
              <a:tabLst/>
              <a:defRPr/>
            </a:pPr>
            <a:r>
              <a:rPr kumimoji="0" lang="en-US" sz="2000" b="1" u="none" strike="noStrike" kern="1200" cap="none" spc="0" normalizeH="0" baseline="0" noProof="0">
                <a:ln>
                  <a:noFill/>
                </a:ln>
                <a:solidFill>
                  <a:srgbClr val="FFFFFF"/>
                </a:solidFill>
                <a:effectLst/>
                <a:uLnTx/>
                <a:uFillTx/>
                <a:latin typeface="Grandview"/>
                <a:ea typeface="+mn-ea"/>
                <a:cs typeface="Arial"/>
              </a:rPr>
              <a:t>Challenge </a:t>
            </a:r>
            <a:br>
              <a:rPr kumimoji="0" lang="en-US" sz="2000" b="1" u="none" strike="noStrike" kern="1200" cap="none" spc="0" normalizeH="0" baseline="0" noProof="0">
                <a:ln>
                  <a:noFill/>
                </a:ln>
                <a:solidFill>
                  <a:srgbClr val="FFFFFF"/>
                </a:solidFill>
                <a:effectLst/>
                <a:uLnTx/>
                <a:uFillTx/>
                <a:latin typeface="Grandview"/>
                <a:ea typeface="+mn-ea"/>
                <a:cs typeface="Arial"/>
              </a:rPr>
            </a:br>
            <a:r>
              <a:rPr kumimoji="0" lang="en-US" sz="1400" b="0" u="none" strike="noStrike" kern="1200" cap="none" spc="0" normalizeH="0" baseline="0" noProof="0">
                <a:ln>
                  <a:noFill/>
                </a:ln>
                <a:solidFill>
                  <a:srgbClr val="FFFFFF"/>
                </a:solidFill>
                <a:effectLst/>
                <a:uLnTx/>
                <a:uFillTx/>
                <a:latin typeface="Grandview"/>
                <a:ea typeface="+mn-ea"/>
                <a:cs typeface="+mn-cs"/>
              </a:rPr>
              <a:t>A leading IT company wanted to make the most of their linear ad spend to drive search engagement</a:t>
            </a:r>
            <a:endParaRPr kumimoji="0" lang="en-US" sz="1600" b="0" u="none" strike="noStrike" kern="1200" cap="none" spc="0" normalizeH="0" baseline="0" noProof="0">
              <a:ln>
                <a:noFill/>
              </a:ln>
              <a:solidFill>
                <a:srgbClr val="FFFFFF"/>
              </a:solidFill>
              <a:effectLst/>
              <a:uLnTx/>
              <a:uFillTx/>
              <a:latin typeface="Grandview"/>
              <a:ea typeface="+mn-ea"/>
              <a:cs typeface="+mn-cs"/>
            </a:endParaRPr>
          </a:p>
        </p:txBody>
      </p:sp>
      <p:sp>
        <p:nvSpPr>
          <p:cNvPr id="2" name="Text Placeholder 4">
            <a:extLst>
              <a:ext uri="{FF2B5EF4-FFF2-40B4-BE49-F238E27FC236}">
                <a16:creationId xmlns:a16="http://schemas.microsoft.com/office/drawing/2014/main" id="{502FCA0B-E0B1-717E-0D45-E5E9AE4512C3}"/>
              </a:ext>
            </a:extLst>
          </p:cNvPr>
          <p:cNvSpPr txBox="1">
            <a:spLocks/>
          </p:cNvSpPr>
          <p:nvPr/>
        </p:nvSpPr>
        <p:spPr>
          <a:xfrm>
            <a:off x="4948403" y="885127"/>
            <a:ext cx="5923301" cy="533208"/>
          </a:xfrm>
          <a:prstGeom prst="rect">
            <a:avLst/>
          </a:prstGeom>
        </p:spPr>
        <p:txBody>
          <a:bodyPr vert="horz" lIns="0" tIns="0" rIns="0" bIns="0" rtlCol="0">
            <a:noAutofit/>
          </a:bodyPr>
          <a:lstStyle>
            <a:lvl1pPr marL="177800" indent="-177800" algn="l" defTabSz="914400" rtl="0" eaLnBrk="1" latinLnBrk="0" hangingPunct="1">
              <a:lnSpc>
                <a:spcPct val="110000"/>
              </a:lnSpc>
              <a:spcBef>
                <a:spcPts val="600"/>
              </a:spcBef>
              <a:buFont typeface="Arial" panose="020B0604020202020204" pitchFamily="34" charset="0"/>
              <a:buChar char="•"/>
              <a:tabLst/>
              <a:defRPr sz="1400" kern="1200">
                <a:solidFill>
                  <a:schemeClr val="tx2"/>
                </a:solidFill>
                <a:latin typeface="+mn-lt"/>
                <a:ea typeface="+mn-ea"/>
                <a:cs typeface="+mn-cs"/>
              </a:defRPr>
            </a:lvl1pPr>
            <a:lvl2pPr marL="287338" indent="-109538" algn="l" defTabSz="914400" rtl="0" eaLnBrk="1" latinLnBrk="0" hangingPunct="1">
              <a:lnSpc>
                <a:spcPct val="110000"/>
              </a:lnSpc>
              <a:spcBef>
                <a:spcPts val="600"/>
              </a:spcBef>
              <a:buFont typeface="Arial" panose="020B0604020202020204" pitchFamily="34" charset="0"/>
              <a:buChar char="•"/>
              <a:tabLst/>
              <a:defRPr sz="1400" kern="1200">
                <a:solidFill>
                  <a:schemeClr val="tx2"/>
                </a:solidFill>
                <a:latin typeface="+mn-lt"/>
                <a:ea typeface="+mn-ea"/>
                <a:cs typeface="+mn-cs"/>
              </a:defRPr>
            </a:lvl2pPr>
            <a:lvl3pPr marL="465138" indent="-177800" algn="l" defTabSz="914400" rtl="0" eaLnBrk="1" latinLnBrk="0" hangingPunct="1">
              <a:lnSpc>
                <a:spcPct val="110000"/>
              </a:lnSpc>
              <a:spcBef>
                <a:spcPts val="600"/>
              </a:spcBef>
              <a:buFont typeface="Arial" panose="020B0604020202020204" pitchFamily="34" charset="0"/>
              <a:buChar char="•"/>
              <a:tabLst/>
              <a:defRPr sz="1400" kern="1200">
                <a:solidFill>
                  <a:schemeClr val="tx2"/>
                </a:solidFill>
                <a:latin typeface="+mn-lt"/>
                <a:ea typeface="+mn-ea"/>
                <a:cs typeface="+mn-cs"/>
              </a:defRPr>
            </a:lvl3pPr>
            <a:lvl4pPr marL="635000" indent="-169863" algn="l" defTabSz="914400" rtl="0" eaLnBrk="1" latinLnBrk="0" hangingPunct="1">
              <a:lnSpc>
                <a:spcPct val="110000"/>
              </a:lnSpc>
              <a:spcBef>
                <a:spcPts val="600"/>
              </a:spcBef>
              <a:buFont typeface="Arial" panose="020B0604020202020204" pitchFamily="34" charset="0"/>
              <a:buChar char="•"/>
              <a:tabLst/>
              <a:defRPr sz="1400" kern="1200">
                <a:solidFill>
                  <a:schemeClr val="tx2"/>
                </a:solidFill>
                <a:latin typeface="+mn-lt"/>
                <a:ea typeface="+mn-ea"/>
                <a:cs typeface="+mn-cs"/>
              </a:defRPr>
            </a:lvl4pPr>
            <a:lvl5pPr marL="803275" indent="-168275" algn="l" defTabSz="914400" rtl="0" eaLnBrk="1" latinLnBrk="0" hangingPunct="1">
              <a:lnSpc>
                <a:spcPct val="110000"/>
              </a:lnSpc>
              <a:spcBef>
                <a:spcPts val="600"/>
              </a:spcBef>
              <a:buFont typeface="Arial" panose="020B0604020202020204" pitchFamily="34" charset="0"/>
              <a:buChar char="•"/>
              <a:tabLst/>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1200">
                <a:solidFill>
                  <a:schemeClr val="bg1"/>
                </a:solidFill>
                <a:ea typeface="Calibri" panose="020F0502020204030204" pitchFamily="34" charset="0"/>
              </a:rPr>
              <a:t>Optimization resulted in </a:t>
            </a:r>
            <a:r>
              <a:rPr lang="en-US" sz="1200" b="1">
                <a:solidFill>
                  <a:schemeClr val="bg1"/>
                </a:solidFill>
                <a:ea typeface="Calibri" panose="020F0502020204030204" pitchFamily="34" charset="0"/>
              </a:rPr>
              <a:t>expanding number of linear properties purchased</a:t>
            </a:r>
            <a:r>
              <a:rPr lang="en-US" sz="1200">
                <a:solidFill>
                  <a:schemeClr val="bg1"/>
                </a:solidFill>
                <a:ea typeface="Calibri" panose="020F0502020204030204" pitchFamily="34" charset="0"/>
              </a:rPr>
              <a:t>, while also </a:t>
            </a:r>
            <a:r>
              <a:rPr lang="en-US" sz="1200" b="1">
                <a:solidFill>
                  <a:schemeClr val="bg1"/>
                </a:solidFill>
                <a:ea typeface="Calibri" panose="020F0502020204030204" pitchFamily="34" charset="0"/>
              </a:rPr>
              <a:t>increasing CNBC, and still including Golf </a:t>
            </a:r>
          </a:p>
          <a:p>
            <a:endParaRPr lang="en-US" sz="800">
              <a:solidFill>
                <a:schemeClr val="bg1"/>
              </a:solidFill>
            </a:endParaRPr>
          </a:p>
        </p:txBody>
      </p:sp>
      <p:sp>
        <p:nvSpPr>
          <p:cNvPr id="4" name="Rectangle 3">
            <a:extLst>
              <a:ext uri="{FF2B5EF4-FFF2-40B4-BE49-F238E27FC236}">
                <a16:creationId xmlns:a16="http://schemas.microsoft.com/office/drawing/2014/main" id="{28D11573-7609-C5F7-DA42-1D88008C27A8}"/>
              </a:ext>
            </a:extLst>
          </p:cNvPr>
          <p:cNvSpPr/>
          <p:nvPr/>
        </p:nvSpPr>
        <p:spPr>
          <a:xfrm>
            <a:off x="6448785" y="1400042"/>
            <a:ext cx="4662591" cy="1491134"/>
          </a:xfrm>
          <a:prstGeom prst="rect">
            <a:avLst/>
          </a:prstGeom>
          <a:solidFill>
            <a:schemeClr val="bg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entagon 34">
            <a:extLst>
              <a:ext uri="{FF2B5EF4-FFF2-40B4-BE49-F238E27FC236}">
                <a16:creationId xmlns:a16="http://schemas.microsoft.com/office/drawing/2014/main" id="{46EABCBD-48DE-0D28-B525-1E0CD61D8BA5}"/>
              </a:ext>
            </a:extLst>
          </p:cNvPr>
          <p:cNvSpPr/>
          <p:nvPr/>
        </p:nvSpPr>
        <p:spPr>
          <a:xfrm>
            <a:off x="4947099" y="1400042"/>
            <a:ext cx="3041578" cy="1491134"/>
          </a:xfrm>
          <a:prstGeom prst="homePlate">
            <a:avLst>
              <a:gd name="adj" fmla="val 5101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A032F4F-5227-1379-05B5-52A87298C3B6}"/>
              </a:ext>
            </a:extLst>
          </p:cNvPr>
          <p:cNvSpPr txBox="1"/>
          <p:nvPr/>
        </p:nvSpPr>
        <p:spPr>
          <a:xfrm>
            <a:off x="9820094" y="1402869"/>
            <a:ext cx="1537341" cy="307072"/>
          </a:xfrm>
          <a:prstGeom prst="rect">
            <a:avLst/>
          </a:prstGeom>
          <a:noFill/>
        </p:spPr>
        <p:txBody>
          <a:bodyPr wrap="square" lIns="0" tIns="45720" rIns="0" bIns="45720" rtlCol="0">
            <a:spAutoFit/>
          </a:bodyPr>
          <a:lstStyle/>
          <a:p>
            <a:pPr algn="l">
              <a:lnSpc>
                <a:spcPct val="110000"/>
              </a:lnSpc>
            </a:pPr>
            <a:r>
              <a:rPr lang="en-US" sz="1400" b="1" spc="300"/>
              <a:t>OPTIMIZED </a:t>
            </a:r>
          </a:p>
        </p:txBody>
      </p:sp>
      <p:sp>
        <p:nvSpPr>
          <p:cNvPr id="8" name="TextBox 7">
            <a:extLst>
              <a:ext uri="{FF2B5EF4-FFF2-40B4-BE49-F238E27FC236}">
                <a16:creationId xmlns:a16="http://schemas.microsoft.com/office/drawing/2014/main" id="{2E9735DD-F6D0-AC94-D493-FC3354B8405E}"/>
              </a:ext>
            </a:extLst>
          </p:cNvPr>
          <p:cNvSpPr txBox="1"/>
          <p:nvPr/>
        </p:nvSpPr>
        <p:spPr>
          <a:xfrm>
            <a:off x="5040157" y="1402869"/>
            <a:ext cx="1752141" cy="307072"/>
          </a:xfrm>
          <a:prstGeom prst="rect">
            <a:avLst/>
          </a:prstGeom>
          <a:noFill/>
        </p:spPr>
        <p:txBody>
          <a:bodyPr wrap="square" lIns="0" tIns="45720" rIns="0" bIns="45720" rtlCol="0">
            <a:spAutoFit/>
          </a:bodyPr>
          <a:lstStyle/>
          <a:p>
            <a:pPr algn="l">
              <a:lnSpc>
                <a:spcPct val="110000"/>
              </a:lnSpc>
            </a:pPr>
            <a:r>
              <a:rPr lang="en-US" sz="1400" spc="300">
                <a:solidFill>
                  <a:srgbClr val="100FCF"/>
                </a:solidFill>
              </a:rPr>
              <a:t>UNOPTIMIZED</a:t>
            </a:r>
            <a:r>
              <a:rPr lang="en-US" sz="1400" b="1" spc="300">
                <a:solidFill>
                  <a:srgbClr val="6C9A8B"/>
                </a:solidFill>
              </a:rPr>
              <a:t> </a:t>
            </a:r>
          </a:p>
        </p:txBody>
      </p:sp>
      <p:sp>
        <p:nvSpPr>
          <p:cNvPr id="10" name="TextBox 9">
            <a:extLst>
              <a:ext uri="{FF2B5EF4-FFF2-40B4-BE49-F238E27FC236}">
                <a16:creationId xmlns:a16="http://schemas.microsoft.com/office/drawing/2014/main" id="{0EB2B2BA-058C-7E4A-06F3-281B007C235D}"/>
              </a:ext>
            </a:extLst>
          </p:cNvPr>
          <p:cNvSpPr txBox="1"/>
          <p:nvPr/>
        </p:nvSpPr>
        <p:spPr>
          <a:xfrm>
            <a:off x="5040157" y="1668966"/>
            <a:ext cx="2379854" cy="307072"/>
          </a:xfrm>
          <a:prstGeom prst="rect">
            <a:avLst/>
          </a:prstGeom>
          <a:noFill/>
        </p:spPr>
        <p:txBody>
          <a:bodyPr wrap="square" lIns="0" tIns="45720" rIns="0" bIns="45720" rtlCol="0">
            <a:spAutoFit/>
          </a:bodyPr>
          <a:lstStyle/>
          <a:p>
            <a:pPr algn="l">
              <a:lnSpc>
                <a:spcPct val="110000"/>
              </a:lnSpc>
            </a:pPr>
            <a:r>
              <a:rPr lang="en-US" sz="1400"/>
              <a:t>Number of Properties: </a:t>
            </a:r>
            <a:r>
              <a:rPr lang="en-US" sz="1400" b="1"/>
              <a:t>3</a:t>
            </a:r>
            <a:r>
              <a:rPr lang="en-US" sz="1400"/>
              <a:t> </a:t>
            </a:r>
          </a:p>
        </p:txBody>
      </p:sp>
      <p:sp>
        <p:nvSpPr>
          <p:cNvPr id="11" name="TextBox 10">
            <a:extLst>
              <a:ext uri="{FF2B5EF4-FFF2-40B4-BE49-F238E27FC236}">
                <a16:creationId xmlns:a16="http://schemas.microsoft.com/office/drawing/2014/main" id="{A67F8E59-692F-3B44-4650-0B4B99CEF776}"/>
              </a:ext>
            </a:extLst>
          </p:cNvPr>
          <p:cNvSpPr txBox="1"/>
          <p:nvPr/>
        </p:nvSpPr>
        <p:spPr>
          <a:xfrm>
            <a:off x="7849807" y="1668966"/>
            <a:ext cx="2379854" cy="307072"/>
          </a:xfrm>
          <a:prstGeom prst="rect">
            <a:avLst/>
          </a:prstGeom>
          <a:noFill/>
        </p:spPr>
        <p:txBody>
          <a:bodyPr wrap="square" lIns="0" tIns="45720" rIns="0" bIns="45720" rtlCol="0">
            <a:spAutoFit/>
          </a:bodyPr>
          <a:lstStyle/>
          <a:p>
            <a:pPr algn="l">
              <a:lnSpc>
                <a:spcPct val="110000"/>
              </a:lnSpc>
            </a:pPr>
            <a:r>
              <a:rPr lang="en-US" sz="1400"/>
              <a:t>Number of Properties: </a:t>
            </a:r>
            <a:r>
              <a:rPr lang="en-US" sz="1400" b="1"/>
              <a:t>7</a:t>
            </a:r>
            <a:r>
              <a:rPr lang="en-US" sz="1400"/>
              <a:t> </a:t>
            </a:r>
          </a:p>
        </p:txBody>
      </p:sp>
      <p:pic>
        <p:nvPicPr>
          <p:cNvPr id="15" name="Graphic 14">
            <a:extLst>
              <a:ext uri="{FF2B5EF4-FFF2-40B4-BE49-F238E27FC236}">
                <a16:creationId xmlns:a16="http://schemas.microsoft.com/office/drawing/2014/main" id="{DB4B181A-D1FA-7A8F-0CC4-3438B1100C3B}"/>
              </a:ext>
            </a:extLst>
          </p:cNvPr>
          <p:cNvPicPr>
            <a:picLocks noChangeAspect="1"/>
          </p:cNvPicPr>
          <p:nvPr/>
        </p:nvPicPr>
        <p:blipFill rotWithShape="1">
          <a:blip>
            <a:extLst>
              <a:ext uri="{96DAC541-7B7A-43D3-8B79-37D633B846F1}">
                <asvg:svgBlip xmlns:asvg="http://schemas.microsoft.com/office/drawing/2016/SVG/main" r:embed="rId3"/>
              </a:ext>
            </a:extLst>
          </a:blip>
          <a:srcRect t="21194" b="21194"/>
          <a:stretch/>
        </p:blipFill>
        <p:spPr>
          <a:xfrm>
            <a:off x="5763331" y="2032936"/>
            <a:ext cx="1028967" cy="533529"/>
          </a:xfrm>
          <a:prstGeom prst="rect">
            <a:avLst/>
          </a:prstGeom>
        </p:spPr>
      </p:pic>
      <p:pic>
        <p:nvPicPr>
          <p:cNvPr id="16" name="Graphic 15">
            <a:extLst>
              <a:ext uri="{FF2B5EF4-FFF2-40B4-BE49-F238E27FC236}">
                <a16:creationId xmlns:a16="http://schemas.microsoft.com/office/drawing/2014/main" id="{E63936D4-9162-891F-4BE4-19C039A4528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904408" y="1893789"/>
            <a:ext cx="902024" cy="811822"/>
          </a:xfrm>
          <a:prstGeom prst="rect">
            <a:avLst/>
          </a:prstGeom>
        </p:spPr>
      </p:pic>
      <p:pic>
        <p:nvPicPr>
          <p:cNvPr id="18" name="Graphic 17">
            <a:extLst>
              <a:ext uri="{FF2B5EF4-FFF2-40B4-BE49-F238E27FC236}">
                <a16:creationId xmlns:a16="http://schemas.microsoft.com/office/drawing/2014/main" id="{EC46048C-6ED5-113B-DEA9-FF1F7FCAAAC5}"/>
              </a:ext>
            </a:extLst>
          </p:cNvPr>
          <p:cNvPicPr>
            <a:picLocks noChangeAspect="1"/>
          </p:cNvPicPr>
          <p:nvPr/>
        </p:nvPicPr>
        <p:blipFill rotWithShape="1">
          <a:blip>
            <a:extLst>
              <a:ext uri="{96DAC541-7B7A-43D3-8B79-37D633B846F1}">
                <asvg:svgBlip xmlns:asvg="http://schemas.microsoft.com/office/drawing/2016/SVG/main" r:embed="rId5"/>
              </a:ext>
            </a:extLst>
          </a:blip>
          <a:srcRect t="21194" b="21194"/>
          <a:stretch/>
        </p:blipFill>
        <p:spPr>
          <a:xfrm>
            <a:off x="8076502" y="1905317"/>
            <a:ext cx="902023" cy="467707"/>
          </a:xfrm>
          <a:prstGeom prst="rect">
            <a:avLst/>
          </a:prstGeom>
        </p:spPr>
      </p:pic>
      <p:pic>
        <p:nvPicPr>
          <p:cNvPr id="19" name="Graphic 18">
            <a:extLst>
              <a:ext uri="{FF2B5EF4-FFF2-40B4-BE49-F238E27FC236}">
                <a16:creationId xmlns:a16="http://schemas.microsoft.com/office/drawing/2014/main" id="{43F70658-278B-841E-5AA4-0C34DA6A6BFC}"/>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9823636" y="1798516"/>
            <a:ext cx="757010" cy="681309"/>
          </a:xfrm>
          <a:prstGeom prst="rect">
            <a:avLst/>
          </a:prstGeom>
        </p:spPr>
      </p:pic>
      <p:pic>
        <p:nvPicPr>
          <p:cNvPr id="20" name="Graphic 19">
            <a:extLst>
              <a:ext uri="{FF2B5EF4-FFF2-40B4-BE49-F238E27FC236}">
                <a16:creationId xmlns:a16="http://schemas.microsoft.com/office/drawing/2014/main" id="{04A12F8F-2DC9-0911-D92C-58E867D6BBAB}"/>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9809651" y="2281337"/>
            <a:ext cx="757010" cy="681309"/>
          </a:xfrm>
          <a:prstGeom prst="rect">
            <a:avLst/>
          </a:prstGeom>
        </p:spPr>
      </p:pic>
      <p:pic>
        <p:nvPicPr>
          <p:cNvPr id="21" name="Graphic 20">
            <a:extLst>
              <a:ext uri="{FF2B5EF4-FFF2-40B4-BE49-F238E27FC236}">
                <a16:creationId xmlns:a16="http://schemas.microsoft.com/office/drawing/2014/main" id="{32C03C5E-52FF-4778-A2AC-7B899CD3E2EF}"/>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10372154" y="2075651"/>
            <a:ext cx="757010" cy="681309"/>
          </a:xfrm>
          <a:prstGeom prst="rect">
            <a:avLst/>
          </a:prstGeom>
        </p:spPr>
      </p:pic>
      <p:pic>
        <p:nvPicPr>
          <p:cNvPr id="22" name="Graphic 21">
            <a:extLst>
              <a:ext uri="{FF2B5EF4-FFF2-40B4-BE49-F238E27FC236}">
                <a16:creationId xmlns:a16="http://schemas.microsoft.com/office/drawing/2014/main" id="{4E13B19E-B07F-285A-D641-95EC2C015524}"/>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8551082" y="2333773"/>
            <a:ext cx="691724" cy="576437"/>
          </a:xfrm>
          <a:prstGeom prst="rect">
            <a:avLst/>
          </a:prstGeom>
        </p:spPr>
      </p:pic>
      <p:pic>
        <p:nvPicPr>
          <p:cNvPr id="23" name="Graphic 22">
            <a:extLst>
              <a:ext uri="{FF2B5EF4-FFF2-40B4-BE49-F238E27FC236}">
                <a16:creationId xmlns:a16="http://schemas.microsoft.com/office/drawing/2014/main" id="{A8510CEB-9E77-0FFC-37EE-D0D574452D86}"/>
              </a:ext>
            </a:extLst>
          </p:cNvPr>
          <p:cNvPicPr>
            <a:picLocks noChangeAspect="1"/>
          </p:cNvPicPr>
          <p:nvPr/>
        </p:nvPicPr>
        <p:blipFill>
          <a:blip>
            <a:extLst>
              <a:ext uri="{96DAC541-7B7A-43D3-8B79-37D633B846F1}">
                <asvg:svgBlip xmlns:asvg="http://schemas.microsoft.com/office/drawing/2016/SVG/main" r:embed="rId10"/>
              </a:ext>
            </a:extLst>
          </a:blip>
          <a:srcRect/>
          <a:stretch/>
        </p:blipFill>
        <p:spPr>
          <a:xfrm>
            <a:off x="7633128" y="2303275"/>
            <a:ext cx="851171" cy="637433"/>
          </a:xfrm>
          <a:prstGeom prst="rect">
            <a:avLst/>
          </a:prstGeom>
        </p:spPr>
      </p:pic>
      <p:pic>
        <p:nvPicPr>
          <p:cNvPr id="24" name="Graphic 23">
            <a:extLst>
              <a:ext uri="{FF2B5EF4-FFF2-40B4-BE49-F238E27FC236}">
                <a16:creationId xmlns:a16="http://schemas.microsoft.com/office/drawing/2014/main" id="{5D794876-EAB2-CB7E-E1B6-F0B743E7101B}"/>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9080819" y="1850952"/>
            <a:ext cx="640484" cy="576436"/>
          </a:xfrm>
          <a:prstGeom prst="rect">
            <a:avLst/>
          </a:prstGeom>
        </p:spPr>
      </p:pic>
      <p:sp>
        <p:nvSpPr>
          <p:cNvPr id="26" name="TextBox 25">
            <a:extLst>
              <a:ext uri="{FF2B5EF4-FFF2-40B4-BE49-F238E27FC236}">
                <a16:creationId xmlns:a16="http://schemas.microsoft.com/office/drawing/2014/main" id="{0B9C9FD1-3F96-0E94-30DE-681EE9C9B4E6}"/>
              </a:ext>
            </a:extLst>
          </p:cNvPr>
          <p:cNvSpPr txBox="1"/>
          <p:nvPr/>
        </p:nvSpPr>
        <p:spPr>
          <a:xfrm>
            <a:off x="4851160" y="500743"/>
            <a:ext cx="6255912" cy="409664"/>
          </a:xfrm>
          <a:prstGeom prst="rect">
            <a:avLst/>
          </a:prstGeom>
          <a:noFill/>
        </p:spPr>
        <p:txBody>
          <a:bodyPr wrap="square">
            <a:spAutoFit/>
          </a:bodyPr>
          <a:lstStyle/>
          <a:p>
            <a:pPr marR="0" lvl="0" algn="l" defTabSz="914400" rtl="0" eaLnBrk="1" fontAlgn="auto" latinLnBrk="0" hangingPunct="1">
              <a:lnSpc>
                <a:spcPct val="110000"/>
              </a:lnSpc>
              <a:spcBef>
                <a:spcPts val="1400"/>
              </a:spcBef>
              <a:spcAft>
                <a:spcPts val="0"/>
              </a:spcAft>
              <a:buClrTx/>
              <a:buSzTx/>
              <a:tabLst/>
              <a:defRPr/>
            </a:pPr>
            <a:r>
              <a:rPr kumimoji="0" lang="en-US" sz="2000" b="1" i="0" u="none" strike="noStrike" kern="1200" cap="none" spc="0" normalizeH="0" baseline="0" noProof="0">
                <a:ln>
                  <a:noFill/>
                </a:ln>
                <a:solidFill>
                  <a:schemeClr val="bg1"/>
                </a:solidFill>
                <a:effectLst/>
                <a:uLnTx/>
                <a:uFillTx/>
                <a:latin typeface="Grandview"/>
                <a:ea typeface="+mn-ea"/>
                <a:cs typeface="Arial"/>
              </a:rPr>
              <a:t>Solution  </a:t>
            </a:r>
          </a:p>
        </p:txBody>
      </p:sp>
      <p:sp>
        <p:nvSpPr>
          <p:cNvPr id="27" name="TextBox 26">
            <a:extLst>
              <a:ext uri="{FF2B5EF4-FFF2-40B4-BE49-F238E27FC236}">
                <a16:creationId xmlns:a16="http://schemas.microsoft.com/office/drawing/2014/main" id="{745F8E61-1630-2E43-2FFA-B488E1D10570}"/>
              </a:ext>
            </a:extLst>
          </p:cNvPr>
          <p:cNvSpPr txBox="1"/>
          <p:nvPr/>
        </p:nvSpPr>
        <p:spPr>
          <a:xfrm>
            <a:off x="4834727" y="3428452"/>
            <a:ext cx="6255912" cy="409664"/>
          </a:xfrm>
          <a:prstGeom prst="rect">
            <a:avLst/>
          </a:prstGeom>
          <a:noFill/>
        </p:spPr>
        <p:txBody>
          <a:bodyPr wrap="square">
            <a:spAutoFit/>
          </a:bodyPr>
          <a:lstStyle/>
          <a:p>
            <a:pPr marR="0" lvl="0" algn="l" defTabSz="914400" rtl="0" eaLnBrk="1" fontAlgn="auto" latinLnBrk="0" hangingPunct="1">
              <a:lnSpc>
                <a:spcPct val="110000"/>
              </a:lnSpc>
              <a:spcBef>
                <a:spcPts val="1400"/>
              </a:spcBef>
              <a:spcAft>
                <a:spcPts val="0"/>
              </a:spcAft>
              <a:buClrTx/>
              <a:buSzTx/>
              <a:tabLst/>
              <a:defRPr/>
            </a:pPr>
            <a:r>
              <a:rPr lang="en-US" sz="2000" b="1">
                <a:solidFill>
                  <a:schemeClr val="bg1"/>
                </a:solidFill>
                <a:latin typeface="Grandview"/>
                <a:cs typeface="Arial"/>
              </a:rPr>
              <a:t>Results: EDO Search Engagement   </a:t>
            </a:r>
          </a:p>
        </p:txBody>
      </p:sp>
      <p:sp>
        <p:nvSpPr>
          <p:cNvPr id="28" name="Rectangle 27">
            <a:extLst>
              <a:ext uri="{FF2B5EF4-FFF2-40B4-BE49-F238E27FC236}">
                <a16:creationId xmlns:a16="http://schemas.microsoft.com/office/drawing/2014/main" id="{0F5F9A74-8551-C1CE-C6D6-49CDCECD4FF5}"/>
              </a:ext>
            </a:extLst>
          </p:cNvPr>
          <p:cNvSpPr/>
          <p:nvPr/>
        </p:nvSpPr>
        <p:spPr>
          <a:xfrm>
            <a:off x="4965560" y="3932989"/>
            <a:ext cx="2581369" cy="1077218"/>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600"/>
              </a:spcBef>
              <a:spcAft>
                <a:spcPts val="0"/>
              </a:spcAft>
              <a:buClr>
                <a:srgbClr val="6F53D7"/>
              </a:buClr>
              <a:buSzPct val="75000"/>
              <a:buFontTx/>
              <a:buNone/>
              <a:tabLst/>
              <a:defRPr/>
            </a:pPr>
            <a:r>
              <a:rPr kumimoji="0" lang="en-US" sz="4000" b="1" i="0" u="none" strike="noStrike" kern="1200" cap="none" spc="0" normalizeH="0" baseline="0" noProof="0">
                <a:ln>
                  <a:noFill/>
                </a:ln>
                <a:solidFill>
                  <a:prstClr val="white"/>
                </a:solidFill>
                <a:effectLst/>
                <a:uLnTx/>
                <a:uFillTx/>
                <a:latin typeface="Grandview"/>
                <a:ea typeface="+mn-ea"/>
                <a:cs typeface="+mn-cs"/>
              </a:rPr>
              <a:t>+32% </a:t>
            </a:r>
            <a:br>
              <a:rPr kumimoji="0" lang="en-US" sz="2400" b="1" i="0" u="none" strike="noStrike" kern="1200" cap="none" spc="0" normalizeH="0" baseline="0" noProof="0">
                <a:ln>
                  <a:noFill/>
                </a:ln>
                <a:solidFill>
                  <a:prstClr val="white"/>
                </a:solidFill>
                <a:effectLst/>
                <a:uLnTx/>
                <a:uFillTx/>
                <a:latin typeface="Grandview"/>
                <a:ea typeface="+mn-ea"/>
                <a:cs typeface="+mn-cs"/>
              </a:rPr>
            </a:br>
            <a:r>
              <a:rPr kumimoji="0" lang="en-US" sz="1200" b="1" i="0" u="none" strike="noStrike" kern="1200" cap="none" spc="0" normalizeH="0" baseline="0" noProof="0">
                <a:ln>
                  <a:noFill/>
                </a:ln>
                <a:solidFill>
                  <a:prstClr val="white"/>
                </a:solidFill>
                <a:effectLst/>
                <a:uLnTx/>
                <a:uFillTx/>
                <a:latin typeface="Grandview"/>
                <a:ea typeface="+mn-ea"/>
                <a:cs typeface="+mn-cs"/>
              </a:rPr>
              <a:t>lift in search engagement </a:t>
            </a:r>
            <a:r>
              <a:rPr kumimoji="0" lang="en-US" sz="1200" b="0" i="0" u="none" strike="noStrike" kern="1200" cap="none" spc="0" normalizeH="0" baseline="0" noProof="0">
                <a:ln>
                  <a:noFill/>
                </a:ln>
                <a:solidFill>
                  <a:prstClr val="white"/>
                </a:solidFill>
                <a:effectLst/>
                <a:uLnTx/>
                <a:uFillTx/>
                <a:latin typeface="Grandview"/>
                <a:ea typeface="+mn-ea"/>
                <a:cs typeface="+mn-cs"/>
              </a:rPr>
              <a:t>compared to non-NBCU linear</a:t>
            </a:r>
            <a:endParaRPr kumimoji="0" lang="en-US" sz="1100" b="0" i="0" u="none" strike="noStrike" kern="1200" cap="none" spc="0" normalizeH="0" baseline="0" noProof="0">
              <a:ln>
                <a:noFill/>
              </a:ln>
              <a:solidFill>
                <a:prstClr val="white"/>
              </a:solidFill>
              <a:effectLst/>
              <a:uLnTx/>
              <a:uFillTx/>
              <a:latin typeface="Grandview"/>
              <a:ea typeface="+mn-ea"/>
              <a:cs typeface="+mn-cs"/>
            </a:endParaRPr>
          </a:p>
        </p:txBody>
      </p:sp>
      <p:sp>
        <p:nvSpPr>
          <p:cNvPr id="29" name="Rectangle 28">
            <a:extLst>
              <a:ext uri="{FF2B5EF4-FFF2-40B4-BE49-F238E27FC236}">
                <a16:creationId xmlns:a16="http://schemas.microsoft.com/office/drawing/2014/main" id="{5F5ED0BF-C78E-1FC3-3B35-8FE972B40ABC}"/>
              </a:ext>
            </a:extLst>
          </p:cNvPr>
          <p:cNvSpPr/>
          <p:nvPr/>
        </p:nvSpPr>
        <p:spPr>
          <a:xfrm>
            <a:off x="7794565" y="3932989"/>
            <a:ext cx="2209334" cy="1077218"/>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600"/>
              </a:spcBef>
              <a:spcAft>
                <a:spcPts val="0"/>
              </a:spcAft>
              <a:buClr>
                <a:srgbClr val="6F53D7"/>
              </a:buClr>
              <a:buSzPct val="75000"/>
              <a:buFontTx/>
              <a:buNone/>
              <a:tabLst/>
              <a:defRPr/>
            </a:pPr>
            <a:r>
              <a:rPr kumimoji="0" lang="en-US" sz="4000" b="1" i="0" u="none" strike="noStrike" kern="1200" cap="none" spc="0" normalizeH="0" baseline="0" noProof="0">
                <a:ln>
                  <a:noFill/>
                </a:ln>
                <a:solidFill>
                  <a:prstClr val="white"/>
                </a:solidFill>
                <a:effectLst/>
                <a:uLnTx/>
                <a:uFillTx/>
                <a:latin typeface="Grandview"/>
                <a:ea typeface="+mn-ea"/>
                <a:cs typeface="+mn-cs"/>
              </a:rPr>
              <a:t>+17% </a:t>
            </a:r>
            <a:br>
              <a:rPr kumimoji="0" lang="en-US" sz="2400" b="1" i="0" u="none" strike="noStrike" kern="1200" cap="none" spc="0" normalizeH="0" baseline="0" noProof="0">
                <a:ln>
                  <a:noFill/>
                </a:ln>
                <a:solidFill>
                  <a:prstClr val="white"/>
                </a:solidFill>
                <a:effectLst/>
                <a:uLnTx/>
                <a:uFillTx/>
                <a:latin typeface="Grandview"/>
                <a:ea typeface="+mn-ea"/>
                <a:cs typeface="+mn-cs"/>
              </a:rPr>
            </a:br>
            <a:r>
              <a:rPr kumimoji="0" lang="en-US" sz="1200" b="1" i="0" u="none" strike="noStrike" kern="1200" cap="none" spc="0" normalizeH="0" baseline="0" noProof="0">
                <a:ln>
                  <a:noFill/>
                </a:ln>
                <a:solidFill>
                  <a:prstClr val="white"/>
                </a:solidFill>
                <a:effectLst/>
                <a:uLnTx/>
                <a:uFillTx/>
                <a:latin typeface="Grandview"/>
                <a:ea typeface="+mn-ea"/>
                <a:cs typeface="+mn-cs"/>
              </a:rPr>
              <a:t>lift in search engagement </a:t>
            </a:r>
            <a:r>
              <a:rPr kumimoji="0" lang="en-US" sz="1200" b="0" i="0" u="none" strike="noStrike" kern="1200" cap="none" spc="0" normalizeH="0" baseline="0" noProof="0">
                <a:ln>
                  <a:noFill/>
                </a:ln>
                <a:solidFill>
                  <a:prstClr val="white"/>
                </a:solidFill>
                <a:effectLst/>
                <a:uLnTx/>
                <a:uFillTx/>
                <a:latin typeface="Grandview"/>
                <a:ea typeface="+mn-ea"/>
                <a:cs typeface="+mn-cs"/>
              </a:rPr>
              <a:t>compared to NBCU non-DDL</a:t>
            </a:r>
            <a:endParaRPr kumimoji="0" lang="en-US" sz="1100" b="0" i="0" u="none" strike="noStrike" kern="1200" cap="none" spc="0" normalizeH="0" baseline="0" noProof="0">
              <a:ln>
                <a:noFill/>
              </a:ln>
              <a:solidFill>
                <a:prstClr val="white"/>
              </a:solidFill>
              <a:effectLst/>
              <a:uLnTx/>
              <a:uFillTx/>
              <a:latin typeface="Grandview" panose="020B0502040204020203" pitchFamily="34" charset="0"/>
              <a:ea typeface="+mn-ea"/>
              <a:cs typeface="+mn-cs"/>
            </a:endParaRPr>
          </a:p>
        </p:txBody>
      </p:sp>
      <p:sp>
        <p:nvSpPr>
          <p:cNvPr id="30" name="Rectangle 29">
            <a:extLst>
              <a:ext uri="{FF2B5EF4-FFF2-40B4-BE49-F238E27FC236}">
                <a16:creationId xmlns:a16="http://schemas.microsoft.com/office/drawing/2014/main" id="{83CCA721-75B8-DBE2-55F5-BA9A51D1E64D}"/>
              </a:ext>
            </a:extLst>
          </p:cNvPr>
          <p:cNvSpPr/>
          <p:nvPr/>
        </p:nvSpPr>
        <p:spPr>
          <a:xfrm>
            <a:off x="4957589" y="5270323"/>
            <a:ext cx="5512594" cy="830997"/>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600"/>
              </a:spcBef>
              <a:spcAft>
                <a:spcPts val="0"/>
              </a:spcAft>
              <a:buClr>
                <a:srgbClr val="6F53D7"/>
              </a:buClr>
              <a:buSzPct val="75000"/>
              <a:buFontTx/>
              <a:buNone/>
              <a:tabLst/>
              <a:defRPr/>
            </a:pPr>
            <a:r>
              <a:rPr lang="en-US" sz="2400" b="1">
                <a:solidFill>
                  <a:prstClr val="white"/>
                </a:solidFill>
                <a:latin typeface="Grandview"/>
              </a:rPr>
              <a:t>Power of E!, Oxygen, Bravo</a:t>
            </a:r>
            <a:br>
              <a:rPr lang="en-US" b="1">
                <a:solidFill>
                  <a:prstClr val="white"/>
                </a:solidFill>
                <a:latin typeface="Grandview"/>
              </a:rPr>
            </a:br>
            <a:r>
              <a:rPr lang="en-US" sz="1200">
                <a:solidFill>
                  <a:prstClr val="white"/>
                </a:solidFill>
                <a:latin typeface="Grandview"/>
              </a:rPr>
              <a:t>New non-endemic networks </a:t>
            </a:r>
            <a:r>
              <a:rPr lang="en-US" sz="1200" b="1">
                <a:solidFill>
                  <a:prstClr val="white"/>
                </a:solidFill>
                <a:latin typeface="Grandview"/>
              </a:rPr>
              <a:t>outperformed endemic network</a:t>
            </a:r>
            <a:r>
              <a:rPr lang="en-US" sz="1200">
                <a:solidFill>
                  <a:prstClr val="white"/>
                </a:solidFill>
                <a:latin typeface="Grandview"/>
              </a:rPr>
              <a:t>s and drove some of the </a:t>
            </a:r>
            <a:r>
              <a:rPr lang="en-US" sz="1200" b="1">
                <a:solidFill>
                  <a:prstClr val="white"/>
                </a:solidFill>
                <a:latin typeface="Grandview"/>
              </a:rPr>
              <a:t>strongest search engagement lifts</a:t>
            </a:r>
            <a:endParaRPr kumimoji="0" lang="en-US" sz="1200" b="1" i="0" u="none" strike="noStrike" kern="1200" cap="none" spc="0" normalizeH="0" baseline="0" noProof="0">
              <a:ln>
                <a:noFill/>
              </a:ln>
              <a:solidFill>
                <a:prstClr val="white"/>
              </a:solidFill>
              <a:effectLst/>
              <a:uLnTx/>
              <a:uFillTx/>
              <a:latin typeface="Grandview" panose="020B0502040204020203" pitchFamily="34" charset="0"/>
              <a:ea typeface="+mn-ea"/>
              <a:cs typeface="+mn-cs"/>
            </a:endParaRPr>
          </a:p>
        </p:txBody>
      </p:sp>
      <p:sp>
        <p:nvSpPr>
          <p:cNvPr id="7" name="Rectangle 6">
            <a:extLst>
              <a:ext uri="{FF2B5EF4-FFF2-40B4-BE49-F238E27FC236}">
                <a16:creationId xmlns:a16="http://schemas.microsoft.com/office/drawing/2014/main" id="{0CAFDA2B-6BB6-A08C-D6D9-25E367998142}"/>
              </a:ext>
            </a:extLst>
          </p:cNvPr>
          <p:cNvSpPr/>
          <p:nvPr/>
        </p:nvSpPr>
        <p:spPr>
          <a:xfrm>
            <a:off x="0" y="1"/>
            <a:ext cx="12191999" cy="45719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a:solidFill>
                  <a:schemeClr val="bg1"/>
                </a:solidFill>
              </a:rPr>
              <a:t>See themes/takeaway options to help select which case study is most relevant </a:t>
            </a:r>
            <a:r>
              <a:rPr lang="en-US" sz="1200">
                <a:solidFill>
                  <a:schemeClr val="bg1"/>
                </a:solidFill>
                <a:sym typeface="Wingdings" pitchFamily="2" charset="2"/>
              </a:rPr>
              <a:t> </a:t>
            </a:r>
            <a:endParaRPr lang="en-US" sz="1200">
              <a:solidFill>
                <a:schemeClr val="bg1"/>
              </a:solidFill>
            </a:endParaRPr>
          </a:p>
        </p:txBody>
      </p:sp>
      <p:grpSp>
        <p:nvGrpSpPr>
          <p:cNvPr id="32" name="Group 31">
            <a:extLst>
              <a:ext uri="{FF2B5EF4-FFF2-40B4-BE49-F238E27FC236}">
                <a16:creationId xmlns:a16="http://schemas.microsoft.com/office/drawing/2014/main" id="{01EC7661-1614-ABCF-0301-DA2DD2EED886}"/>
              </a:ext>
            </a:extLst>
          </p:cNvPr>
          <p:cNvGrpSpPr/>
          <p:nvPr/>
        </p:nvGrpSpPr>
        <p:grpSpPr>
          <a:xfrm>
            <a:off x="5804593" y="10803"/>
            <a:ext cx="5777807" cy="412401"/>
            <a:chOff x="4256301" y="135924"/>
            <a:chExt cx="6275775" cy="580039"/>
          </a:xfrm>
          <a:solidFill>
            <a:srgbClr val="A9A9F9"/>
          </a:solidFill>
        </p:grpSpPr>
        <p:sp>
          <p:nvSpPr>
            <p:cNvPr id="33" name="Rectangle 32">
              <a:extLst>
                <a:ext uri="{FF2B5EF4-FFF2-40B4-BE49-F238E27FC236}">
                  <a16:creationId xmlns:a16="http://schemas.microsoft.com/office/drawing/2014/main" id="{FD43DFA2-88DB-064B-F52D-CE398F7F252A}"/>
                </a:ext>
              </a:extLst>
            </p:cNvPr>
            <p:cNvSpPr/>
            <p:nvPr/>
          </p:nvSpPr>
          <p:spPr>
            <a:xfrm>
              <a:off x="4256301" y="135924"/>
              <a:ext cx="2008575" cy="580039"/>
            </a:xfrm>
            <a:prstGeom prst="rect">
              <a:avLst/>
            </a:prstGeom>
            <a:solidFill>
              <a:schemeClr val="accent3">
                <a:lumMod val="60000"/>
                <a:lumOff val="40000"/>
              </a:schemeClr>
            </a:solidFill>
            <a:ln w="12700" cap="flat" cmpd="sng" algn="ctr">
              <a:solidFill>
                <a:srgbClr val="FFFFFF"/>
              </a:solidFill>
              <a:prstDash val="solid"/>
              <a:miter lim="800000"/>
            </a:ln>
            <a:effectLst/>
          </p:spPr>
          <p:txBody>
            <a:bodyPr rtlCol="0" anchor="ctr"/>
            <a:lstStyle/>
            <a:p>
              <a:pPr algn="ctr">
                <a:lnSpc>
                  <a:spcPct val="90000"/>
                </a:lnSpc>
              </a:pPr>
              <a:r>
                <a:rPr lang="en-US" sz="1100" kern="0">
                  <a:solidFill>
                    <a:srgbClr val="FFFFFF"/>
                  </a:solidFill>
                  <a:latin typeface="Grandview"/>
                </a:rPr>
                <a:t>Power of endemic </a:t>
              </a:r>
              <a:br>
                <a:rPr lang="en-US" sz="1100" kern="0">
                  <a:solidFill>
                    <a:srgbClr val="FFFFFF"/>
                  </a:solidFill>
                  <a:latin typeface="Grandview"/>
                </a:rPr>
              </a:br>
              <a:r>
                <a:rPr lang="en-US" sz="1100" kern="0">
                  <a:solidFill>
                    <a:srgbClr val="FFFFFF"/>
                  </a:solidFill>
                  <a:latin typeface="Grandview"/>
                </a:rPr>
                <a:t>&amp; non-endemic</a:t>
              </a:r>
            </a:p>
          </p:txBody>
        </p:sp>
        <p:sp>
          <p:nvSpPr>
            <p:cNvPr id="34" name="Rectangle 33">
              <a:extLst>
                <a:ext uri="{FF2B5EF4-FFF2-40B4-BE49-F238E27FC236}">
                  <a16:creationId xmlns:a16="http://schemas.microsoft.com/office/drawing/2014/main" id="{52A88C09-A8A9-DFCA-E162-9F7BCBB63274}"/>
                </a:ext>
              </a:extLst>
            </p:cNvPr>
            <p:cNvSpPr/>
            <p:nvPr/>
          </p:nvSpPr>
          <p:spPr>
            <a:xfrm>
              <a:off x="6389901" y="135924"/>
              <a:ext cx="2008575" cy="580039"/>
            </a:xfrm>
            <a:prstGeom prst="rect">
              <a:avLst/>
            </a:prstGeom>
            <a:solidFill>
              <a:schemeClr val="accent3">
                <a:lumMod val="60000"/>
                <a:lumOff val="40000"/>
              </a:schemeClr>
            </a:solidFill>
            <a:ln w="127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100" b="0" i="0" u="none" strike="noStrike" kern="0" cap="none" spc="0" normalizeH="0" baseline="0" noProof="0">
                  <a:ln>
                    <a:noFill/>
                  </a:ln>
                  <a:solidFill>
                    <a:srgbClr val="FFFFFF"/>
                  </a:solidFill>
                  <a:effectLst/>
                  <a:uLnTx/>
                  <a:uFillTx/>
                  <a:latin typeface="Grandview"/>
                  <a:ea typeface="+mn-ea"/>
                  <a:cs typeface="+mn-cs"/>
                </a:rPr>
                <a:t>Reaching BDMs across portfolio</a:t>
              </a:r>
            </a:p>
          </p:txBody>
        </p:sp>
        <p:sp>
          <p:nvSpPr>
            <p:cNvPr id="35" name="Rectangle 34">
              <a:extLst>
                <a:ext uri="{FF2B5EF4-FFF2-40B4-BE49-F238E27FC236}">
                  <a16:creationId xmlns:a16="http://schemas.microsoft.com/office/drawing/2014/main" id="{5E10A801-797A-B875-64D4-CA70E4EBAA31}"/>
                </a:ext>
              </a:extLst>
            </p:cNvPr>
            <p:cNvSpPr/>
            <p:nvPr/>
          </p:nvSpPr>
          <p:spPr>
            <a:xfrm>
              <a:off x="8523501" y="135924"/>
              <a:ext cx="2008575" cy="580039"/>
            </a:xfrm>
            <a:prstGeom prst="rect">
              <a:avLst/>
            </a:prstGeom>
            <a:solidFill>
              <a:schemeClr val="accent3">
                <a:lumMod val="60000"/>
                <a:lumOff val="40000"/>
              </a:schemeClr>
            </a:solidFill>
            <a:ln w="127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100" b="0" i="0" u="none" strike="noStrike" kern="0" cap="none" spc="0" normalizeH="0" baseline="0" noProof="0">
                  <a:ln>
                    <a:noFill/>
                  </a:ln>
                  <a:solidFill>
                    <a:srgbClr val="FFFFFF"/>
                  </a:solidFill>
                  <a:effectLst/>
                  <a:uLnTx/>
                  <a:uFillTx/>
                  <a:latin typeface="Grandview"/>
                  <a:ea typeface="+mn-ea"/>
                  <a:cs typeface="+mn-cs"/>
                </a:rPr>
                <a:t>Driving KPIs &amp; action</a:t>
              </a:r>
            </a:p>
          </p:txBody>
        </p:sp>
      </p:grpSp>
      <p:pic>
        <p:nvPicPr>
          <p:cNvPr id="36" name="Graphic 35">
            <a:extLst>
              <a:ext uri="{FF2B5EF4-FFF2-40B4-BE49-F238E27FC236}">
                <a16:creationId xmlns:a16="http://schemas.microsoft.com/office/drawing/2014/main" id="{80EAB24A-92EB-AD00-9B85-C150A739201F}"/>
              </a:ext>
            </a:extLst>
          </p:cNvPr>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6911928" y="2041675"/>
            <a:ext cx="561975" cy="438150"/>
          </a:xfrm>
          <a:prstGeom prst="rect">
            <a:avLst/>
          </a:prstGeom>
        </p:spPr>
      </p:pic>
      <p:pic>
        <p:nvPicPr>
          <p:cNvPr id="38" name="Graphic 37">
            <a:extLst>
              <a:ext uri="{FF2B5EF4-FFF2-40B4-BE49-F238E27FC236}">
                <a16:creationId xmlns:a16="http://schemas.microsoft.com/office/drawing/2014/main" id="{2B517E51-5CC1-B549-C730-05619C6AC0EA}"/>
              </a:ext>
            </a:extLst>
          </p:cNvPr>
          <p:cNvPicPr>
            <a:picLocks noChangeAspect="1"/>
          </p:cNvPicPr>
          <p:nvPr/>
        </p:nvPicPr>
        <p:blipFill>
          <a:blip>
            <a:extLst>
              <a:ext uri="{96DAC541-7B7A-43D3-8B79-37D633B846F1}">
                <asvg:svgBlip xmlns:asvg="http://schemas.microsoft.com/office/drawing/2016/SVG/main" r:embed="rId13"/>
              </a:ext>
            </a:extLst>
          </a:blip>
          <a:stretch>
            <a:fillRect/>
          </a:stretch>
        </p:blipFill>
        <p:spPr>
          <a:xfrm>
            <a:off x="9319745" y="2439963"/>
            <a:ext cx="471579" cy="367672"/>
          </a:xfrm>
          <a:prstGeom prst="rect">
            <a:avLst/>
          </a:prstGeom>
        </p:spPr>
      </p:pic>
      <p:sp>
        <p:nvSpPr>
          <p:cNvPr id="12" name="Title 3">
            <a:extLst>
              <a:ext uri="{FF2B5EF4-FFF2-40B4-BE49-F238E27FC236}">
                <a16:creationId xmlns:a16="http://schemas.microsoft.com/office/drawing/2014/main" id="{D9BEBE00-1A9C-3026-DB38-2EEB287A200A}"/>
              </a:ext>
            </a:extLst>
          </p:cNvPr>
          <p:cNvSpPr txBox="1">
            <a:spLocks/>
          </p:cNvSpPr>
          <p:nvPr/>
        </p:nvSpPr>
        <p:spPr>
          <a:xfrm>
            <a:off x="872165" y="2784255"/>
            <a:ext cx="2854058" cy="971062"/>
          </a:xfrm>
          <a:prstGeom prst="rect">
            <a:avLst/>
          </a:prstGeom>
        </p:spPr>
        <p:txBody>
          <a:bodyPr vert="horz" lIns="0" tIns="0" rIns="0" bIns="0" rtlCol="0" anchor="t" anchorCtr="0">
            <a:noAutofit/>
          </a:bodyPr>
          <a:lstStyle>
            <a:lvl1pPr algn="l" defTabSz="914400" rtl="0" eaLnBrk="1" latinLnBrk="0" hangingPunct="1">
              <a:lnSpc>
                <a:spcPct val="80000"/>
              </a:lnSpc>
              <a:spcBef>
                <a:spcPct val="0"/>
              </a:spcBef>
              <a:buNone/>
              <a:defRPr sz="2800" b="1" kern="1200" spc="-100" baseline="0">
                <a:solidFill>
                  <a:schemeClr val="tx2"/>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dirty="0">
                <a:solidFill>
                  <a:srgbClr val="100FCF"/>
                </a:solidFill>
                <a:latin typeface="Grandview"/>
              </a:rPr>
              <a:t>Optimizing Beyond Traditional Channels</a:t>
            </a:r>
          </a:p>
        </p:txBody>
      </p:sp>
      <p:sp>
        <p:nvSpPr>
          <p:cNvPr id="17" name="TextBox 16">
            <a:extLst>
              <a:ext uri="{FF2B5EF4-FFF2-40B4-BE49-F238E27FC236}">
                <a16:creationId xmlns:a16="http://schemas.microsoft.com/office/drawing/2014/main" id="{D1244FD9-FF86-91D4-D2DD-A7382241D940}"/>
              </a:ext>
            </a:extLst>
          </p:cNvPr>
          <p:cNvSpPr txBox="1"/>
          <p:nvPr/>
        </p:nvSpPr>
        <p:spPr>
          <a:xfrm>
            <a:off x="872165" y="2386497"/>
            <a:ext cx="2960586" cy="346185"/>
          </a:xfrm>
          <a:prstGeom prst="rect">
            <a:avLst/>
          </a:prstGeom>
          <a:noFill/>
        </p:spPr>
        <p:txBody>
          <a:bodyPr wrap="square" lIns="0" tIns="45720" rIns="0" bIns="45720"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lang="en-US" sz="1600" dirty="0">
                <a:latin typeface="Grandview"/>
                <a:ea typeface="+mj-ea"/>
                <a:cs typeface="+mj-cs"/>
              </a:rPr>
              <a:t>B2B IT Company Case Study</a:t>
            </a:r>
          </a:p>
        </p:txBody>
      </p:sp>
    </p:spTree>
    <p:extLst>
      <p:ext uri="{BB962C8B-B14F-4D97-AF65-F5344CB8AC3E}">
        <p14:creationId xmlns:p14="http://schemas.microsoft.com/office/powerpoint/2010/main" val="30681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5C35BE-5F9A-8225-1BC7-7C1CE6C0DB9C}"/>
            </a:ext>
          </a:extLst>
        </p:cNvPr>
        <p:cNvGrpSpPr/>
        <p:nvPr/>
      </p:nvGrpSpPr>
      <p:grpSpPr>
        <a:xfrm>
          <a:off x="0" y="0"/>
          <a:ext cx="0" cy="0"/>
          <a:chOff x="0" y="0"/>
          <a:chExt cx="0" cy="0"/>
        </a:xfrm>
      </p:grpSpPr>
      <p:sp>
        <p:nvSpPr>
          <p:cNvPr id="66" name="Rounded Rectangle 47">
            <a:extLst>
              <a:ext uri="{FF2B5EF4-FFF2-40B4-BE49-F238E27FC236}">
                <a16:creationId xmlns:a16="http://schemas.microsoft.com/office/drawing/2014/main" id="{BF8DC704-A007-EDC3-BCA8-E84DDA21843A}"/>
              </a:ext>
            </a:extLst>
          </p:cNvPr>
          <p:cNvSpPr/>
          <p:nvPr/>
        </p:nvSpPr>
        <p:spPr>
          <a:xfrm>
            <a:off x="739313" y="1570567"/>
            <a:ext cx="3320036" cy="2924736"/>
          </a:xfrm>
          <a:prstGeom prst="roundRect">
            <a:avLst>
              <a:gd name="adj" fmla="val 489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ndview"/>
              <a:ea typeface="+mn-ea"/>
              <a:cs typeface="+mn-cs"/>
            </a:endParaRPr>
          </a:p>
        </p:txBody>
      </p:sp>
      <p:sp>
        <p:nvSpPr>
          <p:cNvPr id="3" name="Slide Number Placeholder 2">
            <a:extLst>
              <a:ext uri="{FF2B5EF4-FFF2-40B4-BE49-F238E27FC236}">
                <a16:creationId xmlns:a16="http://schemas.microsoft.com/office/drawing/2014/main" id="{06ED2763-0B45-B943-FF84-2835BF95F99D}"/>
              </a:ext>
            </a:extLst>
          </p:cNvPr>
          <p:cNvSpPr>
            <a:spLocks noGrp="1"/>
          </p:cNvSpPr>
          <p:nvPr>
            <p:ph type="sldNum" sz="quarter" idx="11"/>
          </p:nvPr>
        </p:nvSpPr>
        <p:spPr>
          <a:xfrm>
            <a:off x="10792632" y="6346009"/>
            <a:ext cx="675468" cy="2286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F4C2C2-D810-4C4F-B43D-1CC8DBDFC0E5}" type="slidenum">
              <a:rPr kumimoji="0" lang="en-US" sz="700" b="0" i="0" u="none" strike="noStrike" kern="1200" cap="none" spc="0" normalizeH="0" baseline="0" noProof="0" smtClean="0">
                <a:ln>
                  <a:noFill/>
                </a:ln>
                <a:solidFill>
                  <a:srgbClr val="FFFFFF"/>
                </a:solidFill>
                <a:effectLst/>
                <a:uLnTx/>
                <a:uFillTx/>
                <a:latin typeface="Grandview"/>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700" b="0" i="0" u="none" strike="noStrike" kern="1200" cap="none" spc="0" normalizeH="0" baseline="0" noProof="0">
              <a:ln>
                <a:noFill/>
              </a:ln>
              <a:solidFill>
                <a:srgbClr val="FFFFFF"/>
              </a:solidFill>
              <a:effectLst/>
              <a:uLnTx/>
              <a:uFillTx/>
              <a:latin typeface="Grandview"/>
              <a:ea typeface="+mn-ea"/>
              <a:cs typeface="+mn-cs"/>
            </a:endParaRPr>
          </a:p>
        </p:txBody>
      </p:sp>
      <p:sp>
        <p:nvSpPr>
          <p:cNvPr id="9" name="Snip Single Corner Rectangle 8">
            <a:extLst>
              <a:ext uri="{FF2B5EF4-FFF2-40B4-BE49-F238E27FC236}">
                <a16:creationId xmlns:a16="http://schemas.microsoft.com/office/drawing/2014/main" id="{A64A0D6A-94ED-A0B0-585B-7F0260A075F6}"/>
              </a:ext>
            </a:extLst>
          </p:cNvPr>
          <p:cNvSpPr/>
          <p:nvPr/>
        </p:nvSpPr>
        <p:spPr>
          <a:xfrm rot="5400000">
            <a:off x="5101256" y="1246470"/>
            <a:ext cx="1177383" cy="2793758"/>
          </a:xfrm>
          <a:prstGeom prst="snip1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ndview"/>
              <a:ea typeface="+mn-ea"/>
              <a:cs typeface="+mn-cs"/>
            </a:endParaRPr>
          </a:p>
        </p:txBody>
      </p:sp>
      <p:sp>
        <p:nvSpPr>
          <p:cNvPr id="13" name="Snip Single Corner Rectangle 12">
            <a:extLst>
              <a:ext uri="{FF2B5EF4-FFF2-40B4-BE49-F238E27FC236}">
                <a16:creationId xmlns:a16="http://schemas.microsoft.com/office/drawing/2014/main" id="{E1AD0035-0DF5-1A02-2885-42FC261EB8B5}"/>
              </a:ext>
            </a:extLst>
          </p:cNvPr>
          <p:cNvSpPr/>
          <p:nvPr/>
        </p:nvSpPr>
        <p:spPr>
          <a:xfrm rot="5400000">
            <a:off x="5060231" y="4786969"/>
            <a:ext cx="1202659" cy="2755760"/>
          </a:xfrm>
          <a:prstGeom prst="snip1Rect">
            <a:avLst>
              <a:gd name="adj" fmla="val 0"/>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Grandview"/>
              <a:ea typeface="+mn-ea"/>
              <a:cs typeface="+mn-cs"/>
            </a:endParaRPr>
          </a:p>
        </p:txBody>
      </p:sp>
      <p:sp>
        <p:nvSpPr>
          <p:cNvPr id="14" name="Snip Single Corner Rectangle 13">
            <a:extLst>
              <a:ext uri="{FF2B5EF4-FFF2-40B4-BE49-F238E27FC236}">
                <a16:creationId xmlns:a16="http://schemas.microsoft.com/office/drawing/2014/main" id="{DC4A4BFC-33F0-0AEF-C842-D7A6DDAD4B55}"/>
              </a:ext>
            </a:extLst>
          </p:cNvPr>
          <p:cNvSpPr/>
          <p:nvPr/>
        </p:nvSpPr>
        <p:spPr>
          <a:xfrm rot="5400000">
            <a:off x="9286580" y="4827527"/>
            <a:ext cx="1202659" cy="2804397"/>
          </a:xfrm>
          <a:prstGeom prst="snip1Rect">
            <a:avLst>
              <a:gd name="adj" fmla="val 0"/>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Grandview"/>
              <a:ea typeface="+mn-ea"/>
              <a:cs typeface="+mn-cs"/>
            </a:endParaRPr>
          </a:p>
        </p:txBody>
      </p:sp>
      <p:sp>
        <p:nvSpPr>
          <p:cNvPr id="47" name="Snip Single Corner Rectangle 46">
            <a:extLst>
              <a:ext uri="{FF2B5EF4-FFF2-40B4-BE49-F238E27FC236}">
                <a16:creationId xmlns:a16="http://schemas.microsoft.com/office/drawing/2014/main" id="{B27B6727-4051-72A6-D3D3-9B303BE71BE6}"/>
              </a:ext>
            </a:extLst>
          </p:cNvPr>
          <p:cNvSpPr/>
          <p:nvPr/>
        </p:nvSpPr>
        <p:spPr>
          <a:xfrm rot="5400000">
            <a:off x="1276573" y="1881163"/>
            <a:ext cx="1037809" cy="2777247"/>
          </a:xfrm>
          <a:prstGeom prst="snip1Rect">
            <a:avLst>
              <a:gd name="adj" fmla="val 0"/>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Grandview"/>
              <a:ea typeface="+mn-ea"/>
              <a:cs typeface="+mn-cs"/>
            </a:endParaRPr>
          </a:p>
        </p:txBody>
      </p:sp>
      <p:sp>
        <p:nvSpPr>
          <p:cNvPr id="50" name="Snip Single Corner Rectangle 49">
            <a:extLst>
              <a:ext uri="{FF2B5EF4-FFF2-40B4-BE49-F238E27FC236}">
                <a16:creationId xmlns:a16="http://schemas.microsoft.com/office/drawing/2014/main" id="{FED39543-07A3-740A-2DAA-F2697FD33F3D}"/>
              </a:ext>
            </a:extLst>
          </p:cNvPr>
          <p:cNvSpPr/>
          <p:nvPr/>
        </p:nvSpPr>
        <p:spPr>
          <a:xfrm rot="5400000">
            <a:off x="1374237" y="196847"/>
            <a:ext cx="1037809" cy="2777247"/>
          </a:xfrm>
          <a:prstGeom prst="snip1Rect">
            <a:avLst>
              <a:gd name="adj" fmla="val 0"/>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Grandview"/>
              <a:ea typeface="+mn-ea"/>
              <a:cs typeface="+mn-cs"/>
            </a:endParaRPr>
          </a:p>
        </p:txBody>
      </p:sp>
      <p:sp>
        <p:nvSpPr>
          <p:cNvPr id="65" name="TextBox 64">
            <a:extLst>
              <a:ext uri="{FF2B5EF4-FFF2-40B4-BE49-F238E27FC236}">
                <a16:creationId xmlns:a16="http://schemas.microsoft.com/office/drawing/2014/main" id="{9EA514DD-1296-60F4-436D-AD01E4C7E579}"/>
              </a:ext>
            </a:extLst>
          </p:cNvPr>
          <p:cNvSpPr txBox="1"/>
          <p:nvPr/>
        </p:nvSpPr>
        <p:spPr>
          <a:xfrm>
            <a:off x="739312" y="4613450"/>
            <a:ext cx="3544367" cy="135659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10000"/>
              </a:lnSpc>
              <a:spcBef>
                <a:spcPts val="1400"/>
              </a:spcBef>
              <a:spcAft>
                <a:spcPts val="0"/>
              </a:spcAft>
              <a:buClrTx/>
              <a:buSzTx/>
              <a:buFontTx/>
              <a:buNone/>
              <a:tabLst/>
              <a:defRPr/>
            </a:pPr>
            <a:r>
              <a:rPr kumimoji="0" lang="en-US" sz="2000" b="1" u="none" strike="noStrike" kern="1200" cap="none" spc="0" normalizeH="0" baseline="0" noProof="0">
                <a:ln>
                  <a:noFill/>
                </a:ln>
                <a:solidFill>
                  <a:srgbClr val="FFFFFF"/>
                </a:solidFill>
                <a:effectLst/>
                <a:uLnTx/>
                <a:uFillTx/>
                <a:latin typeface="Grandview"/>
                <a:ea typeface="+mn-ea"/>
                <a:cs typeface="Arial"/>
              </a:rPr>
              <a:t>Challenge </a:t>
            </a:r>
            <a:br>
              <a:rPr kumimoji="0" lang="en-US" sz="2000" b="1" u="none" strike="noStrike" kern="1200" cap="none" spc="0" normalizeH="0" baseline="0" noProof="0">
                <a:ln>
                  <a:noFill/>
                </a:ln>
                <a:solidFill>
                  <a:srgbClr val="FFFFFF"/>
                </a:solidFill>
                <a:effectLst/>
                <a:uLnTx/>
                <a:uFillTx/>
                <a:latin typeface="Grandview"/>
                <a:ea typeface="+mn-ea"/>
                <a:cs typeface="Arial"/>
              </a:rPr>
            </a:br>
            <a:r>
              <a:rPr kumimoji="0" lang="en-US" sz="1400" b="0" u="none" strike="noStrike" kern="1200" cap="none" spc="0" normalizeH="0" baseline="0" noProof="0">
                <a:ln>
                  <a:noFill/>
                </a:ln>
                <a:solidFill>
                  <a:srgbClr val="FFFFFF"/>
                </a:solidFill>
                <a:effectLst/>
                <a:uLnTx/>
                <a:uFillTx/>
                <a:latin typeface="Grandview"/>
                <a:ea typeface="+mn-ea"/>
                <a:cs typeface="+mn-cs"/>
              </a:rPr>
              <a:t>A leading IT/Consulting company wanted to gain insights into audience viewing behavior and the impact of advertising across multiple types of content</a:t>
            </a:r>
            <a:endParaRPr kumimoji="0" lang="en-US" sz="1600" b="0" u="none" strike="noStrike" kern="1200" cap="none" spc="0" normalizeH="0" baseline="0" noProof="0">
              <a:ln>
                <a:noFill/>
              </a:ln>
              <a:solidFill>
                <a:srgbClr val="FFFFFF"/>
              </a:solidFill>
              <a:effectLst/>
              <a:uLnTx/>
              <a:uFillTx/>
              <a:latin typeface="Grandview"/>
              <a:ea typeface="+mn-ea"/>
              <a:cs typeface="+mn-cs"/>
            </a:endParaRPr>
          </a:p>
        </p:txBody>
      </p:sp>
      <p:sp>
        <p:nvSpPr>
          <p:cNvPr id="7" name="Rectangle 6">
            <a:extLst>
              <a:ext uri="{FF2B5EF4-FFF2-40B4-BE49-F238E27FC236}">
                <a16:creationId xmlns:a16="http://schemas.microsoft.com/office/drawing/2014/main" id="{1A081004-9982-2E62-B1B9-542FD56138AF}"/>
              </a:ext>
            </a:extLst>
          </p:cNvPr>
          <p:cNvSpPr/>
          <p:nvPr/>
        </p:nvSpPr>
        <p:spPr>
          <a:xfrm>
            <a:off x="4834728" y="4153510"/>
            <a:ext cx="7357272" cy="1748060"/>
          </a:xfrm>
          <a:prstGeom prst="rect">
            <a:avLst/>
          </a:prstGeom>
          <a:solidFill>
            <a:srgbClr val="DBDAFE">
              <a:alpha val="9372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ndview"/>
              <a:ea typeface="+mn-ea"/>
              <a:cs typeface="+mn-cs"/>
            </a:endParaRPr>
          </a:p>
        </p:txBody>
      </p:sp>
      <p:sp>
        <p:nvSpPr>
          <p:cNvPr id="25" name="Pentagon 34">
            <a:extLst>
              <a:ext uri="{FF2B5EF4-FFF2-40B4-BE49-F238E27FC236}">
                <a16:creationId xmlns:a16="http://schemas.microsoft.com/office/drawing/2014/main" id="{A6B9E65D-F6A1-553F-BED8-9F1C8B56ABEB}"/>
              </a:ext>
            </a:extLst>
          </p:cNvPr>
          <p:cNvSpPr/>
          <p:nvPr/>
        </p:nvSpPr>
        <p:spPr>
          <a:xfrm>
            <a:off x="4834725" y="4162887"/>
            <a:ext cx="4877017" cy="1738685"/>
          </a:xfrm>
          <a:prstGeom prst="homePlate">
            <a:avLst>
              <a:gd name="adj" fmla="val 36041"/>
            </a:avLst>
          </a:prstGeom>
          <a:solidFill>
            <a:srgbClr val="A2B3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4444"/>
              </a:solidFill>
              <a:effectLst/>
              <a:uLnTx/>
              <a:uFillTx/>
              <a:latin typeface="Grandview"/>
              <a:ea typeface="+mn-ea"/>
              <a:cs typeface="+mn-cs"/>
            </a:endParaRPr>
          </a:p>
        </p:txBody>
      </p:sp>
      <p:sp>
        <p:nvSpPr>
          <p:cNvPr id="31" name="Text Placeholder 4">
            <a:extLst>
              <a:ext uri="{FF2B5EF4-FFF2-40B4-BE49-F238E27FC236}">
                <a16:creationId xmlns:a16="http://schemas.microsoft.com/office/drawing/2014/main" id="{B894AA70-8BED-7B9A-8D10-2962FA69967C}"/>
              </a:ext>
            </a:extLst>
          </p:cNvPr>
          <p:cNvSpPr txBox="1">
            <a:spLocks/>
          </p:cNvSpPr>
          <p:nvPr/>
        </p:nvSpPr>
        <p:spPr>
          <a:xfrm>
            <a:off x="4974201" y="888216"/>
            <a:ext cx="6493899" cy="533208"/>
          </a:xfrm>
          <a:prstGeom prst="rect">
            <a:avLst/>
          </a:prstGeom>
        </p:spPr>
        <p:txBody>
          <a:bodyPr vert="horz" lIns="0" tIns="0" rIns="0" bIns="0" rtlCol="0">
            <a:noAutofit/>
          </a:bodyPr>
          <a:lstStyle>
            <a:lvl1pPr marL="177800" indent="-177800" algn="l" defTabSz="914400" rtl="0" eaLnBrk="1" latinLnBrk="0" hangingPunct="1">
              <a:lnSpc>
                <a:spcPct val="110000"/>
              </a:lnSpc>
              <a:spcBef>
                <a:spcPts val="600"/>
              </a:spcBef>
              <a:buFont typeface="Arial" panose="020B0604020202020204" pitchFamily="34" charset="0"/>
              <a:buChar char="•"/>
              <a:tabLst/>
              <a:defRPr sz="1400" kern="1200">
                <a:solidFill>
                  <a:schemeClr val="tx2"/>
                </a:solidFill>
                <a:latin typeface="+mn-lt"/>
                <a:ea typeface="+mn-ea"/>
                <a:cs typeface="+mn-cs"/>
              </a:defRPr>
            </a:lvl1pPr>
            <a:lvl2pPr marL="287338" indent="-109538" algn="l" defTabSz="914400" rtl="0" eaLnBrk="1" latinLnBrk="0" hangingPunct="1">
              <a:lnSpc>
                <a:spcPct val="110000"/>
              </a:lnSpc>
              <a:spcBef>
                <a:spcPts val="600"/>
              </a:spcBef>
              <a:buFont typeface="Arial" panose="020B0604020202020204" pitchFamily="34" charset="0"/>
              <a:buChar char="•"/>
              <a:tabLst/>
              <a:defRPr sz="1400" kern="1200">
                <a:solidFill>
                  <a:schemeClr val="tx2"/>
                </a:solidFill>
                <a:latin typeface="+mn-lt"/>
                <a:ea typeface="+mn-ea"/>
                <a:cs typeface="+mn-cs"/>
              </a:defRPr>
            </a:lvl2pPr>
            <a:lvl3pPr marL="465138" indent="-177800" algn="l" defTabSz="914400" rtl="0" eaLnBrk="1" latinLnBrk="0" hangingPunct="1">
              <a:lnSpc>
                <a:spcPct val="110000"/>
              </a:lnSpc>
              <a:spcBef>
                <a:spcPts val="600"/>
              </a:spcBef>
              <a:buFont typeface="Arial" panose="020B0604020202020204" pitchFamily="34" charset="0"/>
              <a:buChar char="•"/>
              <a:tabLst/>
              <a:defRPr sz="1400" kern="1200">
                <a:solidFill>
                  <a:schemeClr val="tx2"/>
                </a:solidFill>
                <a:latin typeface="+mn-lt"/>
                <a:ea typeface="+mn-ea"/>
                <a:cs typeface="+mn-cs"/>
              </a:defRPr>
            </a:lvl3pPr>
            <a:lvl4pPr marL="635000" indent="-169863" algn="l" defTabSz="914400" rtl="0" eaLnBrk="1" latinLnBrk="0" hangingPunct="1">
              <a:lnSpc>
                <a:spcPct val="110000"/>
              </a:lnSpc>
              <a:spcBef>
                <a:spcPts val="600"/>
              </a:spcBef>
              <a:buFont typeface="Arial" panose="020B0604020202020204" pitchFamily="34" charset="0"/>
              <a:buChar char="•"/>
              <a:tabLst/>
              <a:defRPr sz="1400" kern="1200">
                <a:solidFill>
                  <a:schemeClr val="tx2"/>
                </a:solidFill>
                <a:latin typeface="+mn-lt"/>
                <a:ea typeface="+mn-ea"/>
                <a:cs typeface="+mn-cs"/>
              </a:defRPr>
            </a:lvl4pPr>
            <a:lvl5pPr marL="803275" indent="-168275" algn="l" defTabSz="914400" rtl="0" eaLnBrk="1" latinLnBrk="0" hangingPunct="1">
              <a:lnSpc>
                <a:spcPct val="110000"/>
              </a:lnSpc>
              <a:spcBef>
                <a:spcPts val="600"/>
              </a:spcBef>
              <a:buFont typeface="Arial" panose="020B0604020202020204" pitchFamily="34" charset="0"/>
              <a:buChar char="•"/>
              <a:tabLst/>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FFFFFF"/>
                </a:solidFill>
                <a:effectLst/>
                <a:uLnTx/>
                <a:uFillTx/>
                <a:latin typeface="Grandview"/>
                <a:ea typeface="Calibri" panose="020F0502020204030204" pitchFamily="34" charset="0"/>
                <a:cs typeface="+mn-cs"/>
              </a:rPr>
              <a:t>Identify impactful alignment points throughout a cross-genre campaign to maximize audience reach and execute a multi-layered, study including qualitative and quantitative research as well as bio-metric screening to measure the impact of the campaign.</a:t>
            </a:r>
            <a:endParaRPr kumimoji="0" lang="en-US" sz="800" b="0" i="0" u="none" strike="noStrike" kern="1200" cap="none" spc="0" normalizeH="0" baseline="0" noProof="0">
              <a:ln>
                <a:noFill/>
              </a:ln>
              <a:solidFill>
                <a:srgbClr val="FFFFFF"/>
              </a:solidFill>
              <a:effectLst/>
              <a:uLnTx/>
              <a:uFillTx/>
              <a:latin typeface="Grandview"/>
              <a:ea typeface="+mn-ea"/>
              <a:cs typeface="+mn-cs"/>
            </a:endParaRPr>
          </a:p>
        </p:txBody>
      </p:sp>
      <p:sp>
        <p:nvSpPr>
          <p:cNvPr id="32" name="TextBox 31">
            <a:extLst>
              <a:ext uri="{FF2B5EF4-FFF2-40B4-BE49-F238E27FC236}">
                <a16:creationId xmlns:a16="http://schemas.microsoft.com/office/drawing/2014/main" id="{A8A9B51D-2721-CDC7-C576-48E81378095C}"/>
              </a:ext>
            </a:extLst>
          </p:cNvPr>
          <p:cNvSpPr txBox="1"/>
          <p:nvPr/>
        </p:nvSpPr>
        <p:spPr>
          <a:xfrm>
            <a:off x="4851160" y="500743"/>
            <a:ext cx="6255912" cy="409664"/>
          </a:xfrm>
          <a:prstGeom prst="rect">
            <a:avLst/>
          </a:prstGeom>
          <a:noFill/>
        </p:spPr>
        <p:txBody>
          <a:bodyPr wrap="square">
            <a:spAutoFit/>
          </a:bodyPr>
          <a:lstStyle/>
          <a:p>
            <a:pPr marL="0" marR="0" lvl="0" indent="0" algn="l" defTabSz="914400" rtl="0" eaLnBrk="1" fontAlgn="auto" latinLnBrk="0" hangingPunct="1">
              <a:lnSpc>
                <a:spcPct val="110000"/>
              </a:lnSpc>
              <a:spcBef>
                <a:spcPts val="140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Grandview"/>
                <a:ea typeface="+mn-ea"/>
                <a:cs typeface="Arial"/>
              </a:rPr>
              <a:t>Solution  </a:t>
            </a:r>
          </a:p>
        </p:txBody>
      </p:sp>
      <p:sp>
        <p:nvSpPr>
          <p:cNvPr id="33" name="TextBox 32">
            <a:extLst>
              <a:ext uri="{FF2B5EF4-FFF2-40B4-BE49-F238E27FC236}">
                <a16:creationId xmlns:a16="http://schemas.microsoft.com/office/drawing/2014/main" id="{77A1C92E-B26A-48D3-8425-5AF9C2C56596}"/>
              </a:ext>
            </a:extLst>
          </p:cNvPr>
          <p:cNvSpPr txBox="1"/>
          <p:nvPr/>
        </p:nvSpPr>
        <p:spPr>
          <a:xfrm>
            <a:off x="4832432" y="3584652"/>
            <a:ext cx="6255912" cy="409664"/>
          </a:xfrm>
          <a:prstGeom prst="rect">
            <a:avLst/>
          </a:prstGeom>
          <a:noFill/>
        </p:spPr>
        <p:txBody>
          <a:bodyPr wrap="square">
            <a:spAutoFit/>
          </a:bodyPr>
          <a:lstStyle/>
          <a:p>
            <a:pPr marL="0" marR="0" lvl="0" indent="0" algn="l" defTabSz="914400" rtl="0" eaLnBrk="1" fontAlgn="auto" latinLnBrk="0" hangingPunct="1">
              <a:lnSpc>
                <a:spcPct val="110000"/>
              </a:lnSpc>
              <a:spcBef>
                <a:spcPts val="140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Grandview"/>
                <a:ea typeface="+mn-ea"/>
                <a:cs typeface="Arial"/>
              </a:rPr>
              <a:t>Results   </a:t>
            </a:r>
          </a:p>
        </p:txBody>
      </p:sp>
      <p:sp>
        <p:nvSpPr>
          <p:cNvPr id="34" name="TextBox 33">
            <a:extLst>
              <a:ext uri="{FF2B5EF4-FFF2-40B4-BE49-F238E27FC236}">
                <a16:creationId xmlns:a16="http://schemas.microsoft.com/office/drawing/2014/main" id="{996A22EE-7551-95F7-BB8A-28F02443794F}"/>
              </a:ext>
            </a:extLst>
          </p:cNvPr>
          <p:cNvSpPr txBox="1"/>
          <p:nvPr/>
        </p:nvSpPr>
        <p:spPr>
          <a:xfrm>
            <a:off x="9787378" y="4297601"/>
            <a:ext cx="1740702" cy="443198"/>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Grandview" panose="020B0502040204020203" pitchFamily="34" charset="0"/>
                <a:ea typeface="+mn-ea"/>
                <a:cs typeface="+mn-cs"/>
              </a:rPr>
              <a:t>Brand Consideration</a:t>
            </a:r>
          </a:p>
        </p:txBody>
      </p:sp>
      <p:sp>
        <p:nvSpPr>
          <p:cNvPr id="35" name="TextBox 34">
            <a:extLst>
              <a:ext uri="{FF2B5EF4-FFF2-40B4-BE49-F238E27FC236}">
                <a16:creationId xmlns:a16="http://schemas.microsoft.com/office/drawing/2014/main" id="{2B463AD8-8553-3AF2-BAEE-4063C532F183}"/>
              </a:ext>
            </a:extLst>
          </p:cNvPr>
          <p:cNvSpPr txBox="1"/>
          <p:nvPr/>
        </p:nvSpPr>
        <p:spPr>
          <a:xfrm>
            <a:off x="7404352" y="4300977"/>
            <a:ext cx="1740702" cy="443198"/>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Grandview" panose="020B0502040204020203" pitchFamily="34" charset="0"/>
                <a:ea typeface="+mn-ea"/>
                <a:cs typeface="+mn-cs"/>
              </a:rPr>
              <a:t>Favorability Towards Brand </a:t>
            </a:r>
          </a:p>
        </p:txBody>
      </p:sp>
      <p:sp>
        <p:nvSpPr>
          <p:cNvPr id="36" name="Rectangle 35">
            <a:extLst>
              <a:ext uri="{FF2B5EF4-FFF2-40B4-BE49-F238E27FC236}">
                <a16:creationId xmlns:a16="http://schemas.microsoft.com/office/drawing/2014/main" id="{B07D93E3-07BD-239B-8689-088431BC63B2}"/>
              </a:ext>
            </a:extLst>
          </p:cNvPr>
          <p:cNvSpPr/>
          <p:nvPr/>
        </p:nvSpPr>
        <p:spPr>
          <a:xfrm>
            <a:off x="7316680" y="4785698"/>
            <a:ext cx="2206146" cy="1015663"/>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600"/>
              </a:spcBef>
              <a:spcAft>
                <a:spcPts val="0"/>
              </a:spcAft>
              <a:buClr>
                <a:srgbClr val="6F53D7"/>
              </a:buClr>
              <a:buSzPct val="75000"/>
              <a:buFontTx/>
              <a:buNone/>
              <a:tabLst/>
              <a:defRPr/>
            </a:pPr>
            <a:r>
              <a:rPr kumimoji="0" lang="en-US" sz="3200" b="1" i="0" u="none" strike="noStrike" kern="1200" cap="none" spc="0" normalizeH="0" baseline="0" noProof="0">
                <a:ln>
                  <a:noFill/>
                </a:ln>
                <a:solidFill>
                  <a:srgbClr val="000000"/>
                </a:solidFill>
                <a:effectLst/>
                <a:uLnTx/>
                <a:uFillTx/>
                <a:latin typeface="Grandview"/>
                <a:ea typeface="+mn-ea"/>
                <a:cs typeface="+mn-cs"/>
              </a:rPr>
              <a:t>70% </a:t>
            </a:r>
            <a:br>
              <a:rPr kumimoji="0" lang="en-US" sz="3200" b="1" i="0" u="none" strike="noStrike" kern="1200" cap="none" spc="0" normalizeH="0" baseline="0" noProof="0">
                <a:ln>
                  <a:noFill/>
                </a:ln>
                <a:solidFill>
                  <a:srgbClr val="000000"/>
                </a:solidFill>
                <a:effectLst/>
                <a:uLnTx/>
                <a:uFillTx/>
                <a:latin typeface="Grandview"/>
                <a:ea typeface="+mn-ea"/>
                <a:cs typeface="+mn-cs"/>
              </a:rPr>
            </a:br>
            <a:r>
              <a:rPr kumimoji="0" lang="en-US" sz="1400" b="0" i="0" u="none" strike="noStrike" kern="1200" cap="none" spc="0" normalizeH="0" baseline="0" noProof="0">
                <a:ln>
                  <a:noFill/>
                </a:ln>
                <a:solidFill>
                  <a:srgbClr val="000000"/>
                </a:solidFill>
                <a:effectLst/>
                <a:uLnTx/>
                <a:uFillTx/>
                <a:latin typeface="Grandview"/>
                <a:ea typeface="+mn-ea"/>
                <a:cs typeface="+mn-cs"/>
              </a:rPr>
              <a:t>of BDMs </a:t>
            </a:r>
            <a:br>
              <a:rPr kumimoji="0" lang="en-US" sz="1400" b="0" i="0" u="none" strike="noStrike" kern="1200" cap="none" spc="0" normalizeH="0" baseline="0" noProof="0">
                <a:ln>
                  <a:noFill/>
                </a:ln>
                <a:solidFill>
                  <a:srgbClr val="000000"/>
                </a:solidFill>
                <a:effectLst/>
                <a:uLnTx/>
                <a:uFillTx/>
                <a:latin typeface="Grandview"/>
                <a:ea typeface="+mn-ea"/>
                <a:cs typeface="+mn-cs"/>
              </a:rPr>
            </a:br>
            <a:r>
              <a:rPr kumimoji="0" lang="en-US" sz="1400" b="0" i="0" u="none" strike="noStrike" kern="1200" cap="none" spc="0" normalizeH="0" baseline="0" noProof="0">
                <a:ln>
                  <a:noFill/>
                </a:ln>
                <a:solidFill>
                  <a:srgbClr val="000000"/>
                </a:solidFill>
                <a:effectLst/>
                <a:uLnTx/>
                <a:uFillTx/>
                <a:latin typeface="Grandview"/>
                <a:ea typeface="+mn-ea"/>
                <a:cs typeface="+mn-cs"/>
              </a:rPr>
              <a:t>vs. 6% Not Favorable</a:t>
            </a:r>
          </a:p>
        </p:txBody>
      </p:sp>
      <p:sp>
        <p:nvSpPr>
          <p:cNvPr id="37" name="Rectangle 36">
            <a:extLst>
              <a:ext uri="{FF2B5EF4-FFF2-40B4-BE49-F238E27FC236}">
                <a16:creationId xmlns:a16="http://schemas.microsoft.com/office/drawing/2014/main" id="{800DA0ED-7A39-6023-E2A3-E4702D2CC2A1}"/>
              </a:ext>
            </a:extLst>
          </p:cNvPr>
          <p:cNvSpPr/>
          <p:nvPr/>
        </p:nvSpPr>
        <p:spPr>
          <a:xfrm>
            <a:off x="9704295" y="4785698"/>
            <a:ext cx="2776927" cy="1015663"/>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600"/>
              </a:spcBef>
              <a:spcAft>
                <a:spcPts val="0"/>
              </a:spcAft>
              <a:buClr>
                <a:srgbClr val="6F53D7"/>
              </a:buClr>
              <a:buSzPct val="75000"/>
              <a:buFontTx/>
              <a:buNone/>
              <a:tabLst/>
              <a:defRPr/>
            </a:pPr>
            <a:r>
              <a:rPr kumimoji="0" lang="en-US" sz="3200" b="1" i="0" u="none" strike="noStrike" kern="1200" cap="none" spc="0" normalizeH="0" baseline="0" noProof="0">
                <a:ln>
                  <a:noFill/>
                </a:ln>
                <a:solidFill>
                  <a:srgbClr val="000000"/>
                </a:solidFill>
                <a:effectLst/>
                <a:uLnTx/>
                <a:uFillTx/>
                <a:latin typeface="Grandview"/>
                <a:ea typeface="+mn-ea"/>
                <a:cs typeface="+mn-cs"/>
              </a:rPr>
              <a:t>65% </a:t>
            </a:r>
            <a:br>
              <a:rPr kumimoji="0" lang="en-US" sz="3200" b="1" i="0" u="none" strike="noStrike" kern="1200" cap="none" spc="0" normalizeH="0" baseline="0" noProof="0">
                <a:ln>
                  <a:noFill/>
                </a:ln>
                <a:solidFill>
                  <a:srgbClr val="000000"/>
                </a:solidFill>
                <a:effectLst/>
                <a:uLnTx/>
                <a:uFillTx/>
                <a:latin typeface="Grandview"/>
                <a:ea typeface="+mn-ea"/>
                <a:cs typeface="+mn-cs"/>
              </a:rPr>
            </a:br>
            <a:r>
              <a:rPr kumimoji="0" lang="en-US" sz="1400" b="0" i="0" u="none" strike="noStrike" kern="1200" cap="none" spc="0" normalizeH="0" baseline="0" noProof="0">
                <a:ln>
                  <a:noFill/>
                </a:ln>
                <a:solidFill>
                  <a:srgbClr val="000000"/>
                </a:solidFill>
                <a:effectLst/>
                <a:uLnTx/>
                <a:uFillTx/>
                <a:latin typeface="Grandview"/>
                <a:ea typeface="+mn-ea"/>
                <a:cs typeface="+mn-cs"/>
              </a:rPr>
              <a:t>of BDMs </a:t>
            </a:r>
            <a:br>
              <a:rPr kumimoji="0" lang="en-US" sz="1400" b="0" i="0" u="none" strike="noStrike" kern="1200" cap="none" spc="0" normalizeH="0" baseline="0" noProof="0">
                <a:ln>
                  <a:noFill/>
                </a:ln>
                <a:solidFill>
                  <a:srgbClr val="000000"/>
                </a:solidFill>
                <a:effectLst/>
                <a:uLnTx/>
                <a:uFillTx/>
                <a:latin typeface="Grandview"/>
                <a:ea typeface="+mn-ea"/>
                <a:cs typeface="+mn-cs"/>
              </a:rPr>
            </a:br>
            <a:r>
              <a:rPr kumimoji="0" lang="en-US" sz="1400" b="0" i="0" u="none" strike="noStrike" kern="1200" cap="none" spc="0" normalizeH="0" baseline="0" noProof="0">
                <a:ln>
                  <a:noFill/>
                </a:ln>
                <a:solidFill>
                  <a:srgbClr val="000000"/>
                </a:solidFill>
                <a:effectLst/>
                <a:uLnTx/>
                <a:uFillTx/>
                <a:latin typeface="Grandview"/>
                <a:ea typeface="+mn-ea"/>
                <a:cs typeface="+mn-cs"/>
              </a:rPr>
              <a:t>vs. 10% Unlikely to Consider</a:t>
            </a:r>
          </a:p>
        </p:txBody>
      </p:sp>
      <p:sp>
        <p:nvSpPr>
          <p:cNvPr id="38" name="Pentagon 34">
            <a:extLst>
              <a:ext uri="{FF2B5EF4-FFF2-40B4-BE49-F238E27FC236}">
                <a16:creationId xmlns:a16="http://schemas.microsoft.com/office/drawing/2014/main" id="{EFF103DD-D394-B020-A5B3-1EA30450294D}"/>
              </a:ext>
            </a:extLst>
          </p:cNvPr>
          <p:cNvSpPr/>
          <p:nvPr/>
        </p:nvSpPr>
        <p:spPr>
          <a:xfrm>
            <a:off x="4832432" y="4158197"/>
            <a:ext cx="2484248" cy="1738685"/>
          </a:xfrm>
          <a:prstGeom prst="homePlate">
            <a:avLst>
              <a:gd name="adj" fmla="val 36041"/>
            </a:avLst>
          </a:prstGeom>
          <a:solidFill>
            <a:srgbClr val="7992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4444"/>
              </a:solidFill>
              <a:effectLst/>
              <a:uLnTx/>
              <a:uFillTx/>
              <a:latin typeface="Grandview"/>
              <a:ea typeface="+mn-ea"/>
              <a:cs typeface="+mn-cs"/>
            </a:endParaRPr>
          </a:p>
        </p:txBody>
      </p:sp>
      <p:sp>
        <p:nvSpPr>
          <p:cNvPr id="39" name="Rectangle 38">
            <a:extLst>
              <a:ext uri="{FF2B5EF4-FFF2-40B4-BE49-F238E27FC236}">
                <a16:creationId xmlns:a16="http://schemas.microsoft.com/office/drawing/2014/main" id="{988C532E-D998-D223-4DF8-C6F9957DDEAB}"/>
              </a:ext>
            </a:extLst>
          </p:cNvPr>
          <p:cNvSpPr/>
          <p:nvPr/>
        </p:nvSpPr>
        <p:spPr>
          <a:xfrm>
            <a:off x="4834727" y="4785698"/>
            <a:ext cx="1948010" cy="1015663"/>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600"/>
              </a:spcBef>
              <a:spcAft>
                <a:spcPts val="0"/>
              </a:spcAft>
              <a:buClr>
                <a:srgbClr val="6F53D7"/>
              </a:buClr>
              <a:buSzPct val="75000"/>
              <a:buFontTx/>
              <a:buNone/>
              <a:tabLst/>
              <a:defRPr/>
            </a:pPr>
            <a:r>
              <a:rPr kumimoji="0" lang="en-US" sz="3200" b="1" i="0" u="none" strike="noStrike" kern="1200" cap="none" spc="0" normalizeH="0" baseline="0" noProof="0">
                <a:ln>
                  <a:noFill/>
                </a:ln>
                <a:solidFill>
                  <a:srgbClr val="000000"/>
                </a:solidFill>
                <a:effectLst/>
                <a:uLnTx/>
                <a:uFillTx/>
                <a:latin typeface="Grandview"/>
                <a:ea typeface="+mn-ea"/>
                <a:cs typeface="+mn-cs"/>
              </a:rPr>
              <a:t>79% </a:t>
            </a:r>
            <a:br>
              <a:rPr kumimoji="0" lang="en-US" sz="3200" b="1" i="0" u="none" strike="noStrike" kern="1200" cap="none" spc="0" normalizeH="0" baseline="0" noProof="0">
                <a:ln>
                  <a:noFill/>
                </a:ln>
                <a:solidFill>
                  <a:srgbClr val="000000"/>
                </a:solidFill>
                <a:effectLst/>
                <a:uLnTx/>
                <a:uFillTx/>
                <a:latin typeface="Grandview"/>
                <a:ea typeface="+mn-ea"/>
                <a:cs typeface="+mn-cs"/>
              </a:rPr>
            </a:br>
            <a:r>
              <a:rPr kumimoji="0" lang="en-US" sz="1400" b="0" i="0" u="none" strike="noStrike" kern="1200" cap="none" spc="0" normalizeH="0" baseline="0" noProof="0">
                <a:ln>
                  <a:noFill/>
                </a:ln>
                <a:solidFill>
                  <a:srgbClr val="000000"/>
                </a:solidFill>
                <a:effectLst/>
                <a:uLnTx/>
                <a:uFillTx/>
                <a:latin typeface="Grandview"/>
                <a:ea typeface="+mn-ea"/>
                <a:cs typeface="+mn-cs"/>
              </a:rPr>
              <a:t>of BDMs </a:t>
            </a:r>
            <a:br>
              <a:rPr kumimoji="0" lang="en-US" sz="1400" b="0" i="0" u="none" strike="noStrike" kern="1200" cap="none" spc="0" normalizeH="0" baseline="0" noProof="0">
                <a:ln>
                  <a:noFill/>
                </a:ln>
                <a:solidFill>
                  <a:srgbClr val="000000"/>
                </a:solidFill>
                <a:effectLst/>
                <a:uLnTx/>
                <a:uFillTx/>
                <a:latin typeface="Grandview"/>
                <a:ea typeface="+mn-ea"/>
                <a:cs typeface="+mn-cs"/>
              </a:rPr>
            </a:br>
            <a:r>
              <a:rPr kumimoji="0" lang="en-US" sz="1400" b="0" i="0" u="none" strike="noStrike" kern="1200" cap="none" spc="0" normalizeH="0" baseline="0" noProof="0">
                <a:ln>
                  <a:noFill/>
                </a:ln>
                <a:solidFill>
                  <a:srgbClr val="000000"/>
                </a:solidFill>
                <a:effectLst/>
                <a:uLnTx/>
                <a:uFillTx/>
                <a:latin typeface="Grandview"/>
                <a:ea typeface="+mn-ea"/>
                <a:cs typeface="+mn-cs"/>
              </a:rPr>
              <a:t>vs. 21% Not Aware</a:t>
            </a:r>
          </a:p>
        </p:txBody>
      </p:sp>
      <p:sp>
        <p:nvSpPr>
          <p:cNvPr id="40" name="TextBox 39">
            <a:extLst>
              <a:ext uri="{FF2B5EF4-FFF2-40B4-BE49-F238E27FC236}">
                <a16:creationId xmlns:a16="http://schemas.microsoft.com/office/drawing/2014/main" id="{5F83BA46-AB0E-F141-FB56-04991E07E263}"/>
              </a:ext>
            </a:extLst>
          </p:cNvPr>
          <p:cNvSpPr txBox="1"/>
          <p:nvPr/>
        </p:nvSpPr>
        <p:spPr>
          <a:xfrm>
            <a:off x="4926520" y="4284155"/>
            <a:ext cx="1740702" cy="443198"/>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Grandview" panose="020B0502040204020203" pitchFamily="34" charset="0"/>
                <a:ea typeface="+mn-ea"/>
                <a:cs typeface="+mn-cs"/>
              </a:rPr>
              <a:t>Brand Awareness &amp; Familiarity </a:t>
            </a:r>
          </a:p>
        </p:txBody>
      </p:sp>
      <p:pic>
        <p:nvPicPr>
          <p:cNvPr id="41" name="Picture 4" descr="Quantum Leap Wiki | Fandom">
            <a:extLst>
              <a:ext uri="{FF2B5EF4-FFF2-40B4-BE49-F238E27FC236}">
                <a16:creationId xmlns:a16="http://schemas.microsoft.com/office/drawing/2014/main" id="{CA976B6C-61DD-04F0-9050-49A63D5409A7}"/>
              </a:ext>
            </a:extLst>
          </p:cNvPr>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7555964" y="2494458"/>
            <a:ext cx="1650117" cy="422428"/>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995692C8-2155-2F85-C1CA-3B1C6A185DF5}"/>
              </a:ext>
            </a:extLst>
          </p:cNvPr>
          <p:cNvSpPr txBox="1"/>
          <p:nvPr/>
        </p:nvSpPr>
        <p:spPr>
          <a:xfrm>
            <a:off x="10036325" y="2569271"/>
            <a:ext cx="1242807" cy="460447"/>
          </a:xfrm>
          <a:prstGeom prst="rect">
            <a:avLst/>
          </a:prstGeom>
          <a:noFill/>
        </p:spPr>
        <p:txBody>
          <a:bodyPr wrap="square" lIns="0" tIns="45720" rIns="0" bIns="45720"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Grandview"/>
                <a:ea typeface="+mn-ea"/>
                <a:cs typeface="+mn-cs"/>
              </a:rPr>
              <a:t>EMMYS</a:t>
            </a:r>
          </a:p>
        </p:txBody>
      </p:sp>
      <p:pic>
        <p:nvPicPr>
          <p:cNvPr id="44" name="Picture 43">
            <a:extLst>
              <a:ext uri="{FF2B5EF4-FFF2-40B4-BE49-F238E27FC236}">
                <a16:creationId xmlns:a16="http://schemas.microsoft.com/office/drawing/2014/main" id="{6BB0136F-BAF7-F8B0-8915-F37A3A6312FE}"/>
              </a:ext>
            </a:extLst>
          </p:cNvPr>
          <p:cNvPicPr>
            <a:picLocks noChangeAspect="1"/>
          </p:cNvPicPr>
          <p:nvPr/>
        </p:nvPicPr>
        <p:blipFill>
          <a:blip r:embed="rId4"/>
          <a:stretch>
            <a:fillRect/>
          </a:stretch>
        </p:blipFill>
        <p:spPr>
          <a:xfrm>
            <a:off x="7770244" y="1641265"/>
            <a:ext cx="1225271" cy="633352"/>
          </a:xfrm>
          <a:prstGeom prst="rect">
            <a:avLst/>
          </a:prstGeom>
        </p:spPr>
      </p:pic>
      <p:pic>
        <p:nvPicPr>
          <p:cNvPr id="45" name="Picture 10">
            <a:extLst>
              <a:ext uri="{FF2B5EF4-FFF2-40B4-BE49-F238E27FC236}">
                <a16:creationId xmlns:a16="http://schemas.microsoft.com/office/drawing/2014/main" id="{5D31257E-4988-95D4-9C9F-8A8727E748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1941" y="1510087"/>
            <a:ext cx="1564740" cy="1115679"/>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a:extLst>
              <a:ext uri="{FF2B5EF4-FFF2-40B4-BE49-F238E27FC236}">
                <a16:creationId xmlns:a16="http://schemas.microsoft.com/office/drawing/2014/main" id="{4613AE8B-E8CB-AE6E-40CC-D5AC99CDF914}"/>
              </a:ext>
            </a:extLst>
          </p:cNvPr>
          <p:cNvPicPr>
            <a:picLocks noChangeAspect="1"/>
          </p:cNvPicPr>
          <p:nvPr/>
        </p:nvPicPr>
        <p:blipFill>
          <a:blip r:embed="rId6"/>
          <a:stretch>
            <a:fillRect/>
          </a:stretch>
        </p:blipFill>
        <p:spPr>
          <a:xfrm>
            <a:off x="5323136" y="2184179"/>
            <a:ext cx="1620926" cy="1080196"/>
          </a:xfrm>
          <a:prstGeom prst="rect">
            <a:avLst/>
          </a:prstGeom>
        </p:spPr>
      </p:pic>
      <p:sp>
        <p:nvSpPr>
          <p:cNvPr id="16" name="Rectangle 15">
            <a:extLst>
              <a:ext uri="{FF2B5EF4-FFF2-40B4-BE49-F238E27FC236}">
                <a16:creationId xmlns:a16="http://schemas.microsoft.com/office/drawing/2014/main" id="{2C976821-F50E-AAB8-B14F-0CE9F2BB9DF4}"/>
              </a:ext>
            </a:extLst>
          </p:cNvPr>
          <p:cNvSpPr/>
          <p:nvPr/>
        </p:nvSpPr>
        <p:spPr>
          <a:xfrm>
            <a:off x="0" y="1"/>
            <a:ext cx="12191999" cy="45719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a:solidFill>
                  <a:schemeClr val="bg1"/>
                </a:solidFill>
              </a:rPr>
              <a:t>See themes/takeaway options to help select which case study is most relevant </a:t>
            </a:r>
            <a:r>
              <a:rPr lang="en-US" sz="1200">
                <a:solidFill>
                  <a:schemeClr val="bg1"/>
                </a:solidFill>
                <a:sym typeface="Wingdings" pitchFamily="2" charset="2"/>
              </a:rPr>
              <a:t> </a:t>
            </a:r>
            <a:endParaRPr lang="en-US" sz="1200">
              <a:solidFill>
                <a:schemeClr val="bg1"/>
              </a:solidFill>
            </a:endParaRPr>
          </a:p>
        </p:txBody>
      </p:sp>
      <p:grpSp>
        <p:nvGrpSpPr>
          <p:cNvPr id="2" name="Group 1">
            <a:extLst>
              <a:ext uri="{FF2B5EF4-FFF2-40B4-BE49-F238E27FC236}">
                <a16:creationId xmlns:a16="http://schemas.microsoft.com/office/drawing/2014/main" id="{B96D6B4B-3200-C8A3-B11F-20346E37F6CF}"/>
              </a:ext>
            </a:extLst>
          </p:cNvPr>
          <p:cNvGrpSpPr/>
          <p:nvPr/>
        </p:nvGrpSpPr>
        <p:grpSpPr>
          <a:xfrm>
            <a:off x="5796871" y="25656"/>
            <a:ext cx="5777807" cy="412401"/>
            <a:chOff x="4256301" y="135924"/>
            <a:chExt cx="6275775" cy="580039"/>
          </a:xfrm>
          <a:solidFill>
            <a:schemeClr val="accent3">
              <a:lumMod val="60000"/>
              <a:lumOff val="40000"/>
            </a:schemeClr>
          </a:solidFill>
        </p:grpSpPr>
        <p:sp>
          <p:nvSpPr>
            <p:cNvPr id="4" name="Rectangle 3">
              <a:extLst>
                <a:ext uri="{FF2B5EF4-FFF2-40B4-BE49-F238E27FC236}">
                  <a16:creationId xmlns:a16="http://schemas.microsoft.com/office/drawing/2014/main" id="{F29E25CD-5174-FF22-6FF4-9CD43D8DA17A}"/>
                </a:ext>
              </a:extLst>
            </p:cNvPr>
            <p:cNvSpPr/>
            <p:nvPr/>
          </p:nvSpPr>
          <p:spPr>
            <a:xfrm>
              <a:off x="4256301" y="135924"/>
              <a:ext cx="2008575" cy="580039"/>
            </a:xfrm>
            <a:prstGeom prst="rect">
              <a:avLst/>
            </a:prstGeom>
            <a:grpFill/>
            <a:ln w="12700" cap="flat" cmpd="sng" algn="ctr">
              <a:solidFill>
                <a:srgbClr val="FFFFFF"/>
              </a:solidFill>
              <a:prstDash val="solid"/>
              <a:miter lim="800000"/>
            </a:ln>
            <a:effectLst/>
          </p:spPr>
          <p:txBody>
            <a:bodyPr rtlCol="0" anchor="ctr"/>
            <a:lstStyle/>
            <a:p>
              <a:pPr algn="ctr">
                <a:lnSpc>
                  <a:spcPct val="90000"/>
                </a:lnSpc>
              </a:pPr>
              <a:r>
                <a:rPr lang="en-US" sz="1100" kern="0">
                  <a:solidFill>
                    <a:srgbClr val="FFFFFF"/>
                  </a:solidFill>
                  <a:latin typeface="Grandview"/>
                </a:rPr>
                <a:t>Power of diverse </a:t>
              </a:r>
              <a:br>
                <a:rPr lang="en-US" sz="1100" kern="0">
                  <a:solidFill>
                    <a:srgbClr val="FFFFFF"/>
                  </a:solidFill>
                  <a:latin typeface="Grandview"/>
                </a:rPr>
              </a:br>
              <a:r>
                <a:rPr lang="en-US" sz="1100" kern="0">
                  <a:solidFill>
                    <a:srgbClr val="FFFFFF"/>
                  </a:solidFill>
                  <a:latin typeface="Grandview"/>
                </a:rPr>
                <a:t>media mix</a:t>
              </a:r>
            </a:p>
          </p:txBody>
        </p:sp>
        <p:sp>
          <p:nvSpPr>
            <p:cNvPr id="5" name="Rectangle 4">
              <a:extLst>
                <a:ext uri="{FF2B5EF4-FFF2-40B4-BE49-F238E27FC236}">
                  <a16:creationId xmlns:a16="http://schemas.microsoft.com/office/drawing/2014/main" id="{A07946BA-D202-21BE-0BC8-58FB2573D8F6}"/>
                </a:ext>
              </a:extLst>
            </p:cNvPr>
            <p:cNvSpPr/>
            <p:nvPr/>
          </p:nvSpPr>
          <p:spPr>
            <a:xfrm>
              <a:off x="6389901" y="135924"/>
              <a:ext cx="2008575" cy="580039"/>
            </a:xfrm>
            <a:prstGeom prst="rect">
              <a:avLst/>
            </a:prstGeom>
            <a:grpFill/>
            <a:ln w="127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100" b="0" i="0" u="none" strike="noStrike" kern="0" cap="none" spc="0" normalizeH="0" baseline="0" noProof="0">
                  <a:ln>
                    <a:noFill/>
                  </a:ln>
                  <a:solidFill>
                    <a:srgbClr val="FFFFFF"/>
                  </a:solidFill>
                  <a:effectLst/>
                  <a:uLnTx/>
                  <a:uFillTx/>
                  <a:latin typeface="Grandview"/>
                  <a:ea typeface="+mn-ea"/>
                  <a:cs typeface="+mn-cs"/>
                </a:rPr>
                <a:t>Reaching BDMs across portfolio</a:t>
              </a:r>
            </a:p>
          </p:txBody>
        </p:sp>
        <p:sp>
          <p:nvSpPr>
            <p:cNvPr id="6" name="Rectangle 5">
              <a:extLst>
                <a:ext uri="{FF2B5EF4-FFF2-40B4-BE49-F238E27FC236}">
                  <a16:creationId xmlns:a16="http://schemas.microsoft.com/office/drawing/2014/main" id="{3C8C3C44-13B9-450F-C238-1B78F059726C}"/>
                </a:ext>
              </a:extLst>
            </p:cNvPr>
            <p:cNvSpPr/>
            <p:nvPr/>
          </p:nvSpPr>
          <p:spPr>
            <a:xfrm>
              <a:off x="8523501" y="135924"/>
              <a:ext cx="2008575" cy="580039"/>
            </a:xfrm>
            <a:prstGeom prst="rect">
              <a:avLst/>
            </a:prstGeom>
            <a:grpFill/>
            <a:ln w="127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100" b="0" i="0" u="none" strike="noStrike" kern="0" cap="none" spc="0" normalizeH="0" baseline="0" noProof="0">
                  <a:ln>
                    <a:noFill/>
                  </a:ln>
                  <a:solidFill>
                    <a:srgbClr val="FFFFFF"/>
                  </a:solidFill>
                  <a:effectLst/>
                  <a:uLnTx/>
                  <a:uFillTx/>
                  <a:latin typeface="Grandview"/>
                  <a:ea typeface="+mn-ea"/>
                  <a:cs typeface="+mn-cs"/>
                </a:rPr>
                <a:t>Driving full funnel results</a:t>
              </a:r>
            </a:p>
          </p:txBody>
        </p:sp>
      </p:grpSp>
      <p:pic>
        <p:nvPicPr>
          <p:cNvPr id="10" name="Picture 9" descr="A black and white logo&#10;&#10;AI-generated content may be incorrect.">
            <a:extLst>
              <a:ext uri="{FF2B5EF4-FFF2-40B4-BE49-F238E27FC236}">
                <a16:creationId xmlns:a16="http://schemas.microsoft.com/office/drawing/2014/main" id="{D54969FE-A5B3-21D5-5378-614B3E8C38C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93257" y="1626726"/>
            <a:ext cx="1009218" cy="595795"/>
          </a:xfrm>
          <a:prstGeom prst="rect">
            <a:avLst/>
          </a:prstGeom>
        </p:spPr>
      </p:pic>
      <p:sp>
        <p:nvSpPr>
          <p:cNvPr id="11" name="Title 3">
            <a:extLst>
              <a:ext uri="{FF2B5EF4-FFF2-40B4-BE49-F238E27FC236}">
                <a16:creationId xmlns:a16="http://schemas.microsoft.com/office/drawing/2014/main" id="{44ED269D-D092-8745-6F6B-A01D890784C3}"/>
              </a:ext>
            </a:extLst>
          </p:cNvPr>
          <p:cNvSpPr txBox="1">
            <a:spLocks/>
          </p:cNvSpPr>
          <p:nvPr/>
        </p:nvSpPr>
        <p:spPr>
          <a:xfrm>
            <a:off x="872165" y="2784255"/>
            <a:ext cx="2854058" cy="971062"/>
          </a:xfrm>
          <a:prstGeom prst="rect">
            <a:avLst/>
          </a:prstGeom>
        </p:spPr>
        <p:txBody>
          <a:bodyPr vert="horz" lIns="0" tIns="0" rIns="0" bIns="0" rtlCol="0" anchor="t" anchorCtr="0">
            <a:noAutofit/>
          </a:bodyPr>
          <a:lstStyle>
            <a:lvl1pPr algn="l" defTabSz="914400" rtl="0" eaLnBrk="1" latinLnBrk="0" hangingPunct="1">
              <a:lnSpc>
                <a:spcPct val="80000"/>
              </a:lnSpc>
              <a:spcBef>
                <a:spcPct val="0"/>
              </a:spcBef>
              <a:buNone/>
              <a:defRPr sz="2800" b="1" kern="1200" spc="-100" baseline="0">
                <a:solidFill>
                  <a:schemeClr val="tx2"/>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dirty="0">
                <a:solidFill>
                  <a:srgbClr val="100FCF"/>
                </a:solidFill>
                <a:latin typeface="Grandview"/>
              </a:rPr>
              <a:t>Activating the Full Funnel</a:t>
            </a:r>
          </a:p>
        </p:txBody>
      </p:sp>
      <p:sp>
        <p:nvSpPr>
          <p:cNvPr id="12" name="TextBox 11">
            <a:extLst>
              <a:ext uri="{FF2B5EF4-FFF2-40B4-BE49-F238E27FC236}">
                <a16:creationId xmlns:a16="http://schemas.microsoft.com/office/drawing/2014/main" id="{34CDD033-D4CA-D097-F891-BC3175E56BA7}"/>
              </a:ext>
            </a:extLst>
          </p:cNvPr>
          <p:cNvSpPr txBox="1"/>
          <p:nvPr/>
        </p:nvSpPr>
        <p:spPr>
          <a:xfrm>
            <a:off x="872165" y="2386497"/>
            <a:ext cx="2960586" cy="346185"/>
          </a:xfrm>
          <a:prstGeom prst="rect">
            <a:avLst/>
          </a:prstGeom>
          <a:noFill/>
        </p:spPr>
        <p:txBody>
          <a:bodyPr wrap="square" lIns="0" tIns="45720" rIns="0" bIns="45720"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lang="en-US" sz="1600" dirty="0">
                <a:latin typeface="Grandview"/>
                <a:ea typeface="+mj-ea"/>
                <a:cs typeface="+mj-cs"/>
              </a:rPr>
              <a:t>B2B IT Company Case Study</a:t>
            </a:r>
          </a:p>
        </p:txBody>
      </p:sp>
    </p:spTree>
    <p:extLst>
      <p:ext uri="{BB962C8B-B14F-4D97-AF65-F5344CB8AC3E}">
        <p14:creationId xmlns:p14="http://schemas.microsoft.com/office/powerpoint/2010/main" val="94975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5EE3FAB-25EE-7BE8-7CE4-CD2594CF75F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F4C2C2-D810-4C4F-B43D-1CC8DBDFC0E5}" type="slidenum">
              <a:rPr kumimoji="0" lang="en-US" sz="700" b="0" i="0" u="none" strike="noStrike" kern="1200" cap="none" spc="0" normalizeH="0" baseline="0" noProof="0" smtClean="0">
                <a:ln>
                  <a:noFill/>
                </a:ln>
                <a:solidFill>
                  <a:srgbClr val="000000"/>
                </a:solidFill>
                <a:effectLst/>
                <a:uLnTx/>
                <a:uFillTx/>
                <a:latin typeface="Grandview"/>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700" b="0" i="0" u="none" strike="noStrike" kern="1200" cap="none" spc="0" normalizeH="0" baseline="0" noProof="0">
              <a:ln>
                <a:noFill/>
              </a:ln>
              <a:solidFill>
                <a:srgbClr val="000000"/>
              </a:solidFill>
              <a:effectLst/>
              <a:uLnTx/>
              <a:uFillTx/>
              <a:latin typeface="Grandview"/>
              <a:ea typeface="+mn-ea"/>
              <a:cs typeface="+mn-cs"/>
            </a:endParaRPr>
          </a:p>
        </p:txBody>
      </p:sp>
      <p:cxnSp>
        <p:nvCxnSpPr>
          <p:cNvPr id="6" name="Straight Connector 5">
            <a:extLst>
              <a:ext uri="{FF2B5EF4-FFF2-40B4-BE49-F238E27FC236}">
                <a16:creationId xmlns:a16="http://schemas.microsoft.com/office/drawing/2014/main" id="{402A6AA7-F93A-8A4E-2733-8CF755D89194}"/>
              </a:ext>
            </a:extLst>
          </p:cNvPr>
          <p:cNvCxnSpPr>
            <a:cxnSpLocks/>
          </p:cNvCxnSpPr>
          <p:nvPr/>
        </p:nvCxnSpPr>
        <p:spPr>
          <a:xfrm flipH="1">
            <a:off x="5295900" y="452120"/>
            <a:ext cx="6172200" cy="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272B786-EE61-63D9-04E7-AFF50B77B229}"/>
              </a:ext>
            </a:extLst>
          </p:cNvPr>
          <p:cNvCxnSpPr>
            <a:cxnSpLocks/>
          </p:cNvCxnSpPr>
          <p:nvPr/>
        </p:nvCxnSpPr>
        <p:spPr>
          <a:xfrm flipH="1">
            <a:off x="5295900" y="4920590"/>
            <a:ext cx="6172200" cy="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27" name="Title 1">
            <a:extLst>
              <a:ext uri="{FF2B5EF4-FFF2-40B4-BE49-F238E27FC236}">
                <a16:creationId xmlns:a16="http://schemas.microsoft.com/office/drawing/2014/main" id="{BA117C88-675D-45BA-94F0-A8C09051B3B8}"/>
              </a:ext>
            </a:extLst>
          </p:cNvPr>
          <p:cNvSpPr txBox="1">
            <a:spLocks/>
          </p:cNvSpPr>
          <p:nvPr/>
        </p:nvSpPr>
        <p:spPr>
          <a:xfrm>
            <a:off x="838201" y="672451"/>
            <a:ext cx="10515600" cy="531515"/>
          </a:xfrm>
          <a:prstGeom prst="rect">
            <a:avLst/>
          </a:prstGeom>
        </p:spPr>
        <p:txBody>
          <a:bodyPr vert="horz" lIns="0" tIns="0" rIns="0" bIns="0" rtlCol="0" anchor="t" anchorCtr="0">
            <a:noAutofit/>
          </a:bodyPr>
          <a:lstStyle>
            <a:lvl1pPr algn="l" defTabSz="914400" rtl="0" eaLnBrk="1" latinLnBrk="0" hangingPunct="1">
              <a:lnSpc>
                <a:spcPct val="80000"/>
              </a:lnSpc>
              <a:spcBef>
                <a:spcPct val="0"/>
              </a:spcBef>
              <a:buNone/>
              <a:defRPr sz="2800" b="1" kern="1200" spc="-100" baseline="0">
                <a:solidFill>
                  <a:schemeClr val="bg1"/>
                </a:solidFill>
                <a:latin typeface="+mj-lt"/>
                <a:ea typeface="+mj-ea"/>
                <a:cs typeface="+mj-cs"/>
              </a:defRPr>
            </a:lvl1pPr>
          </a:lstStyle>
          <a:p>
            <a:pPr marL="0" marR="0" lvl="0" indent="0" algn="ctr" defTabSz="914400" rtl="0" eaLnBrk="1" fontAlgn="auto" latinLnBrk="0" hangingPunct="1">
              <a:lnSpc>
                <a:spcPct val="80000"/>
              </a:lnSpc>
              <a:spcBef>
                <a:spcPct val="0"/>
              </a:spcBef>
              <a:spcAft>
                <a:spcPts val="0"/>
              </a:spcAft>
              <a:buClrTx/>
              <a:buSzTx/>
              <a:buFontTx/>
              <a:buNone/>
              <a:tabLst/>
              <a:defRPr/>
            </a:pPr>
            <a:r>
              <a:rPr kumimoji="0" lang="en-US" sz="3200" b="1" i="0" u="none" strike="noStrike" kern="1200" cap="none" spc="-100" normalizeH="0" baseline="0" noProof="0" dirty="0">
                <a:ln>
                  <a:noFill/>
                </a:ln>
                <a:solidFill>
                  <a:schemeClr val="tx1"/>
                </a:solidFill>
                <a:effectLst/>
                <a:uLnTx/>
                <a:uFillTx/>
                <a:latin typeface="Grandview"/>
                <a:ea typeface="+mj-ea"/>
                <a:cs typeface="+mj-cs"/>
              </a:rPr>
              <a:t>How </a:t>
            </a:r>
            <a:r>
              <a:rPr lang="en-US" sz="3200" dirty="0">
                <a:solidFill>
                  <a:schemeClr val="tx1"/>
                </a:solidFill>
                <a:latin typeface="Grandview"/>
              </a:rPr>
              <a:t>B2B</a:t>
            </a:r>
            <a:r>
              <a:rPr kumimoji="0" lang="en-US" sz="3200" b="1" i="0" u="none" strike="noStrike" kern="1200" cap="none" spc="-100" normalizeH="0" baseline="0" noProof="0" dirty="0">
                <a:ln>
                  <a:noFill/>
                </a:ln>
                <a:solidFill>
                  <a:schemeClr val="tx1"/>
                </a:solidFill>
                <a:effectLst/>
                <a:uLnTx/>
                <a:uFillTx/>
                <a:latin typeface="Grandview"/>
                <a:ea typeface="+mj-ea"/>
                <a:cs typeface="+mj-cs"/>
              </a:rPr>
              <a:t> partners are </a:t>
            </a:r>
            <a:r>
              <a:rPr kumimoji="0" lang="en-US" sz="3200" b="1" i="0" u="none" strike="noStrike" kern="1200" cap="none" spc="-100" normalizeH="0" baseline="0" noProof="0" dirty="0">
                <a:ln>
                  <a:noFill/>
                </a:ln>
                <a:solidFill>
                  <a:schemeClr val="accent2"/>
                </a:solidFill>
                <a:effectLst/>
                <a:uLnTx/>
                <a:uFillTx/>
                <a:latin typeface="Grandview"/>
                <a:ea typeface="+mj-ea"/>
                <a:cs typeface="+mj-cs"/>
              </a:rPr>
              <a:t>evolving their storytelling</a:t>
            </a:r>
            <a:endParaRPr kumimoji="0" lang="en-US" sz="3200" b="0" i="0" u="none" strike="noStrike" kern="1200" cap="none" spc="300" normalizeH="0" baseline="0" noProof="0" dirty="0">
              <a:ln>
                <a:noFill/>
              </a:ln>
              <a:solidFill>
                <a:schemeClr val="accent2"/>
              </a:solidFill>
              <a:effectLst/>
              <a:uLnTx/>
              <a:uFillTx/>
              <a:latin typeface="Grandview"/>
              <a:ea typeface="+mj-ea"/>
              <a:cs typeface="+mj-cs"/>
            </a:endParaRPr>
          </a:p>
        </p:txBody>
      </p:sp>
      <p:sp>
        <p:nvSpPr>
          <p:cNvPr id="44" name="Text Placeholder 10">
            <a:extLst>
              <a:ext uri="{FF2B5EF4-FFF2-40B4-BE49-F238E27FC236}">
                <a16:creationId xmlns:a16="http://schemas.microsoft.com/office/drawing/2014/main" id="{0CB2C38E-87B7-4B0F-A511-C1C549D0FA13}"/>
              </a:ext>
            </a:extLst>
          </p:cNvPr>
          <p:cNvSpPr txBox="1">
            <a:spLocks/>
          </p:cNvSpPr>
          <p:nvPr/>
        </p:nvSpPr>
        <p:spPr>
          <a:xfrm>
            <a:off x="1545720" y="2908112"/>
            <a:ext cx="2854830" cy="782819"/>
          </a:xfrm>
          <a:prstGeom prst="rect">
            <a:avLst/>
          </a:prstGeom>
        </p:spPr>
        <p:txBody>
          <a:bodyPr vert="horz" lIns="0" tIns="0" rIns="0" bIns="0" rtlCol="0">
            <a:noAutofit/>
          </a:bodyPr>
          <a:lstStyle>
            <a:lvl1pPr marL="177800" indent="-177800" algn="l" defTabSz="914400" rtl="0" eaLnBrk="1" latinLnBrk="0" hangingPunct="1">
              <a:lnSpc>
                <a:spcPct val="110000"/>
              </a:lnSpc>
              <a:spcBef>
                <a:spcPts val="600"/>
              </a:spcBef>
              <a:buFont typeface="Arial" panose="020B0604020202020204" pitchFamily="34" charset="0"/>
              <a:buChar char="•"/>
              <a:tabLst/>
              <a:defRPr sz="1400" kern="1200">
                <a:solidFill>
                  <a:schemeClr val="tx2"/>
                </a:solidFill>
                <a:latin typeface="+mn-lt"/>
                <a:ea typeface="+mn-ea"/>
                <a:cs typeface="+mn-cs"/>
              </a:defRPr>
            </a:lvl1pPr>
            <a:lvl2pPr marL="287338" indent="-109538" algn="l" defTabSz="914400" rtl="0" eaLnBrk="1" latinLnBrk="0" hangingPunct="1">
              <a:lnSpc>
                <a:spcPct val="110000"/>
              </a:lnSpc>
              <a:spcBef>
                <a:spcPts val="600"/>
              </a:spcBef>
              <a:buFont typeface="Arial" panose="020B0604020202020204" pitchFamily="34" charset="0"/>
              <a:buChar char="•"/>
              <a:tabLst/>
              <a:defRPr sz="1400" kern="1200">
                <a:solidFill>
                  <a:schemeClr val="tx2"/>
                </a:solidFill>
                <a:latin typeface="+mn-lt"/>
                <a:ea typeface="+mn-ea"/>
                <a:cs typeface="+mn-cs"/>
              </a:defRPr>
            </a:lvl2pPr>
            <a:lvl3pPr marL="465138" indent="-177800" algn="l" defTabSz="914400" rtl="0" eaLnBrk="1" latinLnBrk="0" hangingPunct="1">
              <a:lnSpc>
                <a:spcPct val="110000"/>
              </a:lnSpc>
              <a:spcBef>
                <a:spcPts val="600"/>
              </a:spcBef>
              <a:buFont typeface="Arial" panose="020B0604020202020204" pitchFamily="34" charset="0"/>
              <a:buChar char="•"/>
              <a:tabLst/>
              <a:defRPr sz="1400" kern="1200">
                <a:solidFill>
                  <a:schemeClr val="tx2"/>
                </a:solidFill>
                <a:latin typeface="+mn-lt"/>
                <a:ea typeface="+mn-ea"/>
                <a:cs typeface="+mn-cs"/>
              </a:defRPr>
            </a:lvl3pPr>
            <a:lvl4pPr marL="635000" indent="-169863" algn="l" defTabSz="914400" rtl="0" eaLnBrk="1" latinLnBrk="0" hangingPunct="1">
              <a:lnSpc>
                <a:spcPct val="110000"/>
              </a:lnSpc>
              <a:spcBef>
                <a:spcPts val="600"/>
              </a:spcBef>
              <a:buFont typeface="Arial" panose="020B0604020202020204" pitchFamily="34" charset="0"/>
              <a:buChar char="•"/>
              <a:tabLst/>
              <a:defRPr sz="1400" kern="1200">
                <a:solidFill>
                  <a:schemeClr val="tx2"/>
                </a:solidFill>
                <a:latin typeface="+mn-lt"/>
                <a:ea typeface="+mn-ea"/>
                <a:cs typeface="+mn-cs"/>
              </a:defRPr>
            </a:lvl4pPr>
            <a:lvl5pPr marL="803275" indent="-168275" algn="l" defTabSz="914400" rtl="0" eaLnBrk="1" latinLnBrk="0" hangingPunct="1">
              <a:lnSpc>
                <a:spcPct val="110000"/>
              </a:lnSpc>
              <a:spcBef>
                <a:spcPts val="600"/>
              </a:spcBef>
              <a:buFont typeface="Arial" panose="020B0604020202020204" pitchFamily="34" charset="0"/>
              <a:buChar char="•"/>
              <a:tabLst/>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600"/>
              </a:spcBef>
              <a:spcAft>
                <a:spcPts val="0"/>
              </a:spcAft>
              <a:buClrTx/>
              <a:buSzTx/>
              <a:buFont typeface="Arial" panose="020B0604020202020204" pitchFamily="34" charset="0"/>
              <a:buNone/>
              <a:tabLst/>
              <a:defRPr/>
            </a:pPr>
            <a:r>
              <a:rPr kumimoji="0" lang="en-US" b="1" i="0" u="none" strike="noStrike" kern="1200" cap="none" spc="0" normalizeH="0" baseline="0" noProof="0" dirty="0">
                <a:ln>
                  <a:noFill/>
                </a:ln>
                <a:solidFill>
                  <a:schemeClr val="accent2"/>
                </a:solidFill>
                <a:effectLst/>
                <a:uLnTx/>
                <a:uFillTx/>
                <a:latin typeface="+mj-lt"/>
                <a:ea typeface="+mn-ea"/>
                <a:cs typeface="+mn-cs"/>
              </a:rPr>
              <a:t>Establishing Season-Long Integrated Messaging </a:t>
            </a:r>
            <a:br>
              <a:rPr kumimoji="0" lang="en-US" b="1" i="0" u="none" strike="noStrike" kern="1200" cap="none" spc="0" normalizeH="0" baseline="0" noProof="0" dirty="0">
                <a:ln>
                  <a:noFill/>
                </a:ln>
                <a:solidFill>
                  <a:schemeClr val="tx1"/>
                </a:solidFill>
                <a:effectLst/>
                <a:uLnTx/>
                <a:uFillTx/>
                <a:latin typeface="+mj-lt"/>
                <a:ea typeface="+mn-ea"/>
                <a:cs typeface="+mn-cs"/>
              </a:rPr>
            </a:br>
            <a:r>
              <a:rPr lang="en-US" sz="1100" dirty="0">
                <a:solidFill>
                  <a:schemeClr val="tx1"/>
                </a:solidFill>
                <a:latin typeface="+mj-lt"/>
              </a:rPr>
              <a:t>AON Risk Reward Challenge engaged viewers as an always-on campaign during PGA &amp; LPGA Tours</a:t>
            </a:r>
            <a:endParaRPr kumimoji="0" lang="en-US" sz="1100" b="1" i="0" u="none" strike="noStrike" kern="1200" cap="none" spc="0" normalizeH="0" baseline="0" noProof="0" dirty="0">
              <a:ln>
                <a:noFill/>
              </a:ln>
              <a:solidFill>
                <a:schemeClr val="tx1"/>
              </a:solidFill>
              <a:effectLst/>
              <a:uLnTx/>
              <a:uFillTx/>
              <a:latin typeface="+mj-lt"/>
              <a:ea typeface="+mn-ea"/>
              <a:cs typeface="+mn-cs"/>
            </a:endParaRPr>
          </a:p>
        </p:txBody>
      </p:sp>
      <p:sp>
        <p:nvSpPr>
          <p:cNvPr id="5" name="Text Placeholder 10">
            <a:extLst>
              <a:ext uri="{FF2B5EF4-FFF2-40B4-BE49-F238E27FC236}">
                <a16:creationId xmlns:a16="http://schemas.microsoft.com/office/drawing/2014/main" id="{8B679B35-AF8D-5857-8E1B-94B8E0DCC939}"/>
              </a:ext>
            </a:extLst>
          </p:cNvPr>
          <p:cNvSpPr txBox="1">
            <a:spLocks/>
          </p:cNvSpPr>
          <p:nvPr/>
        </p:nvSpPr>
        <p:spPr>
          <a:xfrm>
            <a:off x="4838818" y="2908112"/>
            <a:ext cx="2940227" cy="691010"/>
          </a:xfrm>
          <a:prstGeom prst="rect">
            <a:avLst/>
          </a:prstGeom>
        </p:spPr>
        <p:txBody>
          <a:bodyPr vert="horz" lIns="0" tIns="0" rIns="0" bIns="0" rtlCol="0">
            <a:noAutofit/>
          </a:bodyPr>
          <a:lstStyle>
            <a:lvl1pPr marL="177800" indent="-177800" algn="l" defTabSz="914400" rtl="0" eaLnBrk="1" latinLnBrk="0" hangingPunct="1">
              <a:lnSpc>
                <a:spcPct val="110000"/>
              </a:lnSpc>
              <a:spcBef>
                <a:spcPts val="600"/>
              </a:spcBef>
              <a:buFont typeface="Arial" panose="020B0604020202020204" pitchFamily="34" charset="0"/>
              <a:buChar char="•"/>
              <a:tabLst/>
              <a:defRPr sz="1400" kern="1200">
                <a:solidFill>
                  <a:schemeClr val="tx2"/>
                </a:solidFill>
                <a:latin typeface="+mn-lt"/>
                <a:ea typeface="+mn-ea"/>
                <a:cs typeface="+mn-cs"/>
              </a:defRPr>
            </a:lvl1pPr>
            <a:lvl2pPr marL="287338" indent="-109538" algn="l" defTabSz="914400" rtl="0" eaLnBrk="1" latinLnBrk="0" hangingPunct="1">
              <a:lnSpc>
                <a:spcPct val="110000"/>
              </a:lnSpc>
              <a:spcBef>
                <a:spcPts val="600"/>
              </a:spcBef>
              <a:buFont typeface="Arial" panose="020B0604020202020204" pitchFamily="34" charset="0"/>
              <a:buChar char="•"/>
              <a:tabLst/>
              <a:defRPr sz="1400" kern="1200">
                <a:solidFill>
                  <a:schemeClr val="tx2"/>
                </a:solidFill>
                <a:latin typeface="+mn-lt"/>
                <a:ea typeface="+mn-ea"/>
                <a:cs typeface="+mn-cs"/>
              </a:defRPr>
            </a:lvl2pPr>
            <a:lvl3pPr marL="465138" indent="-177800" algn="l" defTabSz="914400" rtl="0" eaLnBrk="1" latinLnBrk="0" hangingPunct="1">
              <a:lnSpc>
                <a:spcPct val="110000"/>
              </a:lnSpc>
              <a:spcBef>
                <a:spcPts val="600"/>
              </a:spcBef>
              <a:buFont typeface="Arial" panose="020B0604020202020204" pitchFamily="34" charset="0"/>
              <a:buChar char="•"/>
              <a:tabLst/>
              <a:defRPr sz="1400" kern="1200">
                <a:solidFill>
                  <a:schemeClr val="tx2"/>
                </a:solidFill>
                <a:latin typeface="+mn-lt"/>
                <a:ea typeface="+mn-ea"/>
                <a:cs typeface="+mn-cs"/>
              </a:defRPr>
            </a:lvl3pPr>
            <a:lvl4pPr marL="635000" indent="-169863" algn="l" defTabSz="914400" rtl="0" eaLnBrk="1" latinLnBrk="0" hangingPunct="1">
              <a:lnSpc>
                <a:spcPct val="110000"/>
              </a:lnSpc>
              <a:spcBef>
                <a:spcPts val="600"/>
              </a:spcBef>
              <a:buFont typeface="Arial" panose="020B0604020202020204" pitchFamily="34" charset="0"/>
              <a:buChar char="•"/>
              <a:tabLst/>
              <a:defRPr sz="1400" kern="1200">
                <a:solidFill>
                  <a:schemeClr val="tx2"/>
                </a:solidFill>
                <a:latin typeface="+mn-lt"/>
                <a:ea typeface="+mn-ea"/>
                <a:cs typeface="+mn-cs"/>
              </a:defRPr>
            </a:lvl4pPr>
            <a:lvl5pPr marL="803275" indent="-168275" algn="l" defTabSz="914400" rtl="0" eaLnBrk="1" latinLnBrk="0" hangingPunct="1">
              <a:lnSpc>
                <a:spcPct val="110000"/>
              </a:lnSpc>
              <a:spcBef>
                <a:spcPts val="600"/>
              </a:spcBef>
              <a:buFont typeface="Arial" panose="020B0604020202020204" pitchFamily="34" charset="0"/>
              <a:buChar char="•"/>
              <a:tabLst/>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600"/>
              </a:spcBef>
              <a:spcAft>
                <a:spcPts val="0"/>
              </a:spcAft>
              <a:buClrTx/>
              <a:buSzTx/>
              <a:buFont typeface="Arial" panose="020B0604020202020204" pitchFamily="34" charset="0"/>
              <a:buNone/>
              <a:tabLst/>
              <a:defRPr/>
            </a:pPr>
            <a:r>
              <a:rPr lang="en-US" b="1" dirty="0">
                <a:solidFill>
                  <a:schemeClr val="accent2"/>
                </a:solidFill>
                <a:latin typeface="+mj-lt"/>
              </a:rPr>
              <a:t>Enhancing the Fan Experience</a:t>
            </a:r>
            <a:br>
              <a:rPr lang="en-US" b="1" dirty="0">
                <a:solidFill>
                  <a:schemeClr val="tx1"/>
                </a:solidFill>
                <a:latin typeface="+mj-lt"/>
              </a:rPr>
            </a:br>
            <a:r>
              <a:rPr lang="en-US" sz="1100" dirty="0">
                <a:solidFill>
                  <a:schemeClr val="tx1"/>
                </a:solidFill>
                <a:latin typeface="+mj-lt"/>
              </a:rPr>
              <a:t>Salesforce’s Tableau created custom </a:t>
            </a:r>
            <a:br>
              <a:rPr lang="en-US" sz="1100" dirty="0">
                <a:solidFill>
                  <a:schemeClr val="tx1"/>
                </a:solidFill>
                <a:latin typeface="+mj-lt"/>
              </a:rPr>
            </a:br>
            <a:r>
              <a:rPr lang="en-US" sz="1100" dirty="0">
                <a:solidFill>
                  <a:schemeClr val="tx1"/>
                </a:solidFill>
                <a:latin typeface="+mj-lt"/>
              </a:rPr>
              <a:t>analysis during Tour de France coverage</a:t>
            </a:r>
            <a:endParaRPr lang="en-US" sz="1100" b="1" dirty="0">
              <a:solidFill>
                <a:schemeClr val="tx1"/>
              </a:solidFill>
              <a:latin typeface="+mj-lt"/>
            </a:endParaRPr>
          </a:p>
          <a:p>
            <a:pPr marL="0" marR="0" lvl="0" indent="0" algn="l" defTabSz="914400" rtl="0" eaLnBrk="1" fontAlgn="auto" latinLnBrk="0" hangingPunct="1">
              <a:lnSpc>
                <a:spcPct val="110000"/>
              </a:lnSpc>
              <a:spcBef>
                <a:spcPts val="600"/>
              </a:spcBef>
              <a:spcAft>
                <a:spcPts val="0"/>
              </a:spcAft>
              <a:buClrTx/>
              <a:buSzTx/>
              <a:buFont typeface="Arial" panose="020B0604020202020204" pitchFamily="34" charset="0"/>
              <a:buNone/>
              <a:tabLst/>
              <a:defRPr/>
            </a:pPr>
            <a:endParaRPr kumimoji="0" lang="en-US" b="1" i="0" u="none" strike="noStrike" kern="1200" cap="none" spc="0" normalizeH="0" baseline="0" noProof="0" dirty="0">
              <a:ln>
                <a:noFill/>
              </a:ln>
              <a:solidFill>
                <a:schemeClr val="tx1"/>
              </a:solidFill>
              <a:effectLst/>
              <a:uLnTx/>
              <a:uFillTx/>
              <a:latin typeface="+mj-lt"/>
              <a:ea typeface="+mn-ea"/>
              <a:cs typeface="+mn-cs"/>
            </a:endParaRPr>
          </a:p>
        </p:txBody>
      </p:sp>
      <p:sp>
        <p:nvSpPr>
          <p:cNvPr id="7" name="Text Placeholder 10">
            <a:extLst>
              <a:ext uri="{FF2B5EF4-FFF2-40B4-BE49-F238E27FC236}">
                <a16:creationId xmlns:a16="http://schemas.microsoft.com/office/drawing/2014/main" id="{778562F5-DE4A-20C0-55A2-D4356DD0C971}"/>
              </a:ext>
            </a:extLst>
          </p:cNvPr>
          <p:cNvSpPr txBox="1">
            <a:spLocks/>
          </p:cNvSpPr>
          <p:nvPr/>
        </p:nvSpPr>
        <p:spPr>
          <a:xfrm>
            <a:off x="4838818" y="5547394"/>
            <a:ext cx="2509576" cy="666243"/>
          </a:xfrm>
          <a:prstGeom prst="rect">
            <a:avLst/>
          </a:prstGeom>
        </p:spPr>
        <p:txBody>
          <a:bodyPr vert="horz" lIns="0" tIns="0" rIns="0" bIns="0" rtlCol="0">
            <a:noAutofit/>
          </a:bodyPr>
          <a:lstStyle>
            <a:lvl1pPr marL="177800" indent="-177800" algn="l" defTabSz="914400" rtl="0" eaLnBrk="1" latinLnBrk="0" hangingPunct="1">
              <a:lnSpc>
                <a:spcPct val="110000"/>
              </a:lnSpc>
              <a:spcBef>
                <a:spcPts val="600"/>
              </a:spcBef>
              <a:buFont typeface="Arial" panose="020B0604020202020204" pitchFamily="34" charset="0"/>
              <a:buChar char="•"/>
              <a:tabLst/>
              <a:defRPr sz="1400" kern="1200">
                <a:solidFill>
                  <a:schemeClr val="tx2"/>
                </a:solidFill>
                <a:latin typeface="+mn-lt"/>
                <a:ea typeface="+mn-ea"/>
                <a:cs typeface="+mn-cs"/>
              </a:defRPr>
            </a:lvl1pPr>
            <a:lvl2pPr marL="287338" indent="-109538" algn="l" defTabSz="914400" rtl="0" eaLnBrk="1" latinLnBrk="0" hangingPunct="1">
              <a:lnSpc>
                <a:spcPct val="110000"/>
              </a:lnSpc>
              <a:spcBef>
                <a:spcPts val="600"/>
              </a:spcBef>
              <a:buFont typeface="Arial" panose="020B0604020202020204" pitchFamily="34" charset="0"/>
              <a:buChar char="•"/>
              <a:tabLst/>
              <a:defRPr sz="1400" kern="1200">
                <a:solidFill>
                  <a:schemeClr val="tx2"/>
                </a:solidFill>
                <a:latin typeface="+mn-lt"/>
                <a:ea typeface="+mn-ea"/>
                <a:cs typeface="+mn-cs"/>
              </a:defRPr>
            </a:lvl2pPr>
            <a:lvl3pPr marL="465138" indent="-177800" algn="l" defTabSz="914400" rtl="0" eaLnBrk="1" latinLnBrk="0" hangingPunct="1">
              <a:lnSpc>
                <a:spcPct val="110000"/>
              </a:lnSpc>
              <a:spcBef>
                <a:spcPts val="600"/>
              </a:spcBef>
              <a:buFont typeface="Arial" panose="020B0604020202020204" pitchFamily="34" charset="0"/>
              <a:buChar char="•"/>
              <a:tabLst/>
              <a:defRPr sz="1400" kern="1200">
                <a:solidFill>
                  <a:schemeClr val="tx2"/>
                </a:solidFill>
                <a:latin typeface="+mn-lt"/>
                <a:ea typeface="+mn-ea"/>
                <a:cs typeface="+mn-cs"/>
              </a:defRPr>
            </a:lvl3pPr>
            <a:lvl4pPr marL="635000" indent="-169863" algn="l" defTabSz="914400" rtl="0" eaLnBrk="1" latinLnBrk="0" hangingPunct="1">
              <a:lnSpc>
                <a:spcPct val="110000"/>
              </a:lnSpc>
              <a:spcBef>
                <a:spcPts val="600"/>
              </a:spcBef>
              <a:buFont typeface="Arial" panose="020B0604020202020204" pitchFamily="34" charset="0"/>
              <a:buChar char="•"/>
              <a:tabLst/>
              <a:defRPr sz="1400" kern="1200">
                <a:solidFill>
                  <a:schemeClr val="tx2"/>
                </a:solidFill>
                <a:latin typeface="+mn-lt"/>
                <a:ea typeface="+mn-ea"/>
                <a:cs typeface="+mn-cs"/>
              </a:defRPr>
            </a:lvl4pPr>
            <a:lvl5pPr marL="803275" indent="-168275" algn="l" defTabSz="914400" rtl="0" eaLnBrk="1" latinLnBrk="0" hangingPunct="1">
              <a:lnSpc>
                <a:spcPct val="110000"/>
              </a:lnSpc>
              <a:spcBef>
                <a:spcPts val="600"/>
              </a:spcBef>
              <a:buFont typeface="Arial" panose="020B0604020202020204" pitchFamily="34" charset="0"/>
              <a:buChar char="•"/>
              <a:tabLst/>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600"/>
              </a:spcBef>
              <a:spcAft>
                <a:spcPts val="0"/>
              </a:spcAft>
              <a:buClrTx/>
              <a:buSzTx/>
              <a:buFont typeface="Arial" panose="020B0604020202020204" pitchFamily="34" charset="0"/>
              <a:buNone/>
              <a:tabLst/>
              <a:defRPr/>
            </a:pPr>
            <a:r>
              <a:rPr lang="en-US" b="1" dirty="0">
                <a:solidFill>
                  <a:schemeClr val="accent2"/>
                </a:solidFill>
                <a:latin typeface="+mj-lt"/>
              </a:rPr>
              <a:t>Customizing Content via Trusted Tentpoles &amp; Platforms</a:t>
            </a:r>
          </a:p>
          <a:p>
            <a:pPr marL="0" marR="0" lvl="0" indent="0" algn="l" defTabSz="914400" rtl="0" eaLnBrk="1" fontAlgn="auto" latinLnBrk="0" hangingPunct="1">
              <a:lnSpc>
                <a:spcPct val="110000"/>
              </a:lnSpc>
              <a:spcBef>
                <a:spcPts val="600"/>
              </a:spcBef>
              <a:spcAft>
                <a:spcPts val="0"/>
              </a:spcAft>
              <a:buClrTx/>
              <a:buSzTx/>
              <a:buFont typeface="Arial" panose="020B0604020202020204" pitchFamily="34" charset="0"/>
              <a:buNone/>
              <a:tabLst/>
              <a:defRPr/>
            </a:pPr>
            <a:endParaRPr kumimoji="0" lang="en-US" b="1" i="0" u="none" strike="noStrike" kern="1200" cap="none" spc="0" normalizeH="0" baseline="0" noProof="0" dirty="0">
              <a:ln>
                <a:noFill/>
              </a:ln>
              <a:solidFill>
                <a:schemeClr val="accent2"/>
              </a:solidFill>
              <a:effectLst/>
              <a:uLnTx/>
              <a:uFillTx/>
              <a:latin typeface="+mj-lt"/>
              <a:ea typeface="+mn-ea"/>
              <a:cs typeface="+mn-cs"/>
            </a:endParaRPr>
          </a:p>
        </p:txBody>
      </p:sp>
      <p:sp>
        <p:nvSpPr>
          <p:cNvPr id="9" name="Text Placeholder 10">
            <a:extLst>
              <a:ext uri="{FF2B5EF4-FFF2-40B4-BE49-F238E27FC236}">
                <a16:creationId xmlns:a16="http://schemas.microsoft.com/office/drawing/2014/main" id="{5E38846D-D8D3-2CC5-2860-287065C08A9A}"/>
              </a:ext>
            </a:extLst>
          </p:cNvPr>
          <p:cNvSpPr txBox="1">
            <a:spLocks/>
          </p:cNvSpPr>
          <p:nvPr/>
        </p:nvSpPr>
        <p:spPr>
          <a:xfrm>
            <a:off x="8171895" y="2908112"/>
            <a:ext cx="2623916" cy="691012"/>
          </a:xfrm>
          <a:prstGeom prst="rect">
            <a:avLst/>
          </a:prstGeom>
        </p:spPr>
        <p:txBody>
          <a:bodyPr vert="horz" lIns="0" tIns="0" rIns="0" bIns="0" rtlCol="0">
            <a:noAutofit/>
          </a:bodyPr>
          <a:lstStyle>
            <a:lvl1pPr marL="177800" indent="-177800" algn="l" defTabSz="914400" rtl="0" eaLnBrk="1" latinLnBrk="0" hangingPunct="1">
              <a:lnSpc>
                <a:spcPct val="110000"/>
              </a:lnSpc>
              <a:spcBef>
                <a:spcPts val="600"/>
              </a:spcBef>
              <a:buFont typeface="Arial" panose="020B0604020202020204" pitchFamily="34" charset="0"/>
              <a:buChar char="•"/>
              <a:tabLst/>
              <a:defRPr sz="1400" kern="1200">
                <a:solidFill>
                  <a:schemeClr val="tx2"/>
                </a:solidFill>
                <a:latin typeface="+mn-lt"/>
                <a:ea typeface="+mn-ea"/>
                <a:cs typeface="+mn-cs"/>
              </a:defRPr>
            </a:lvl1pPr>
            <a:lvl2pPr marL="287338" indent="-109538" algn="l" defTabSz="914400" rtl="0" eaLnBrk="1" latinLnBrk="0" hangingPunct="1">
              <a:lnSpc>
                <a:spcPct val="110000"/>
              </a:lnSpc>
              <a:spcBef>
                <a:spcPts val="600"/>
              </a:spcBef>
              <a:buFont typeface="Arial" panose="020B0604020202020204" pitchFamily="34" charset="0"/>
              <a:buChar char="•"/>
              <a:tabLst/>
              <a:defRPr sz="1400" kern="1200">
                <a:solidFill>
                  <a:schemeClr val="tx2"/>
                </a:solidFill>
                <a:latin typeface="+mn-lt"/>
                <a:ea typeface="+mn-ea"/>
                <a:cs typeface="+mn-cs"/>
              </a:defRPr>
            </a:lvl2pPr>
            <a:lvl3pPr marL="465138" indent="-177800" algn="l" defTabSz="914400" rtl="0" eaLnBrk="1" latinLnBrk="0" hangingPunct="1">
              <a:lnSpc>
                <a:spcPct val="110000"/>
              </a:lnSpc>
              <a:spcBef>
                <a:spcPts val="600"/>
              </a:spcBef>
              <a:buFont typeface="Arial" panose="020B0604020202020204" pitchFamily="34" charset="0"/>
              <a:buChar char="•"/>
              <a:tabLst/>
              <a:defRPr sz="1400" kern="1200">
                <a:solidFill>
                  <a:schemeClr val="tx2"/>
                </a:solidFill>
                <a:latin typeface="+mn-lt"/>
                <a:ea typeface="+mn-ea"/>
                <a:cs typeface="+mn-cs"/>
              </a:defRPr>
            </a:lvl3pPr>
            <a:lvl4pPr marL="635000" indent="-169863" algn="l" defTabSz="914400" rtl="0" eaLnBrk="1" latinLnBrk="0" hangingPunct="1">
              <a:lnSpc>
                <a:spcPct val="110000"/>
              </a:lnSpc>
              <a:spcBef>
                <a:spcPts val="600"/>
              </a:spcBef>
              <a:buFont typeface="Arial" panose="020B0604020202020204" pitchFamily="34" charset="0"/>
              <a:buChar char="•"/>
              <a:tabLst/>
              <a:defRPr sz="1400" kern="1200">
                <a:solidFill>
                  <a:schemeClr val="tx2"/>
                </a:solidFill>
                <a:latin typeface="+mn-lt"/>
                <a:ea typeface="+mn-ea"/>
                <a:cs typeface="+mn-cs"/>
              </a:defRPr>
            </a:lvl4pPr>
            <a:lvl5pPr marL="803275" indent="-168275" algn="l" defTabSz="914400" rtl="0" eaLnBrk="1" latinLnBrk="0" hangingPunct="1">
              <a:lnSpc>
                <a:spcPct val="110000"/>
              </a:lnSpc>
              <a:spcBef>
                <a:spcPts val="600"/>
              </a:spcBef>
              <a:buFont typeface="Arial" panose="020B0604020202020204" pitchFamily="34" charset="0"/>
              <a:buChar char="•"/>
              <a:tabLst/>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US" b="1" dirty="0">
                <a:solidFill>
                  <a:schemeClr val="accent2"/>
                </a:solidFill>
                <a:latin typeface="+mj-lt"/>
              </a:rPr>
              <a:t>Demonstrating </a:t>
            </a:r>
            <a:br>
              <a:rPr lang="en-US" b="1" dirty="0">
                <a:solidFill>
                  <a:schemeClr val="accent2"/>
                </a:solidFill>
                <a:latin typeface="+mj-lt"/>
              </a:rPr>
            </a:br>
            <a:r>
              <a:rPr lang="en-US" b="1" dirty="0">
                <a:solidFill>
                  <a:schemeClr val="accent2"/>
                </a:solidFill>
                <a:latin typeface="+mj-lt"/>
              </a:rPr>
              <a:t>Product Capabilities</a:t>
            </a:r>
            <a:br>
              <a:rPr lang="en-US" b="1" dirty="0">
                <a:solidFill>
                  <a:schemeClr val="tx1"/>
                </a:solidFill>
                <a:latin typeface="+mj-lt"/>
              </a:rPr>
            </a:br>
            <a:r>
              <a:rPr lang="en-US" sz="1100" dirty="0">
                <a:solidFill>
                  <a:schemeClr val="tx1"/>
                </a:solidFill>
                <a:latin typeface="+mj-lt"/>
              </a:rPr>
              <a:t>AWS powered unique insights highlighted via SNF in-game features </a:t>
            </a:r>
            <a:endParaRPr kumimoji="0" lang="en-US" sz="1100" b="1" i="0" u="none" strike="noStrike" kern="1200" cap="none" spc="0" normalizeH="0" baseline="0" noProof="0" dirty="0">
              <a:ln>
                <a:noFill/>
              </a:ln>
              <a:solidFill>
                <a:schemeClr val="tx1"/>
              </a:solidFill>
              <a:effectLst/>
              <a:uLnTx/>
              <a:uFillTx/>
              <a:latin typeface="+mj-lt"/>
              <a:ea typeface="+mn-ea"/>
              <a:cs typeface="+mn-cs"/>
            </a:endParaRPr>
          </a:p>
        </p:txBody>
      </p:sp>
      <p:pic>
        <p:nvPicPr>
          <p:cNvPr id="4" name="Picture 3" descr="A group of people playing football&#10;&#10;Description automatically generated">
            <a:hlinkClick r:id="rId3"/>
            <a:extLst>
              <a:ext uri="{FF2B5EF4-FFF2-40B4-BE49-F238E27FC236}">
                <a16:creationId xmlns:a16="http://schemas.microsoft.com/office/drawing/2014/main" id="{714CE023-5C1E-76A1-2DF2-16F87FC450EC}"/>
              </a:ext>
            </a:extLst>
          </p:cNvPr>
          <p:cNvPicPr>
            <a:picLocks noChangeAspect="1"/>
          </p:cNvPicPr>
          <p:nvPr/>
        </p:nvPicPr>
        <p:blipFill>
          <a:blip r:embed="rId4"/>
          <a:stretch>
            <a:fillRect/>
          </a:stretch>
        </p:blipFill>
        <p:spPr>
          <a:xfrm>
            <a:off x="8171895" y="1432449"/>
            <a:ext cx="2526500" cy="1410902"/>
          </a:xfrm>
          <a:prstGeom prst="roundRect">
            <a:avLst>
              <a:gd name="adj" fmla="val 4472"/>
            </a:avLst>
          </a:prstGeom>
          <a:ln>
            <a:solidFill>
              <a:schemeClr val="accent2"/>
            </a:solidFill>
          </a:ln>
        </p:spPr>
      </p:pic>
      <p:pic>
        <p:nvPicPr>
          <p:cNvPr id="10" name="Picture 9" descr="A screenshot of a video game&#10;&#10;Description automatically generated">
            <a:hlinkClick r:id="rId5"/>
            <a:extLst>
              <a:ext uri="{FF2B5EF4-FFF2-40B4-BE49-F238E27FC236}">
                <a16:creationId xmlns:a16="http://schemas.microsoft.com/office/drawing/2014/main" id="{98A6EC20-6BAF-F6CA-0A03-DF71808C375D}"/>
              </a:ext>
            </a:extLst>
          </p:cNvPr>
          <p:cNvPicPr>
            <a:picLocks noChangeAspect="1"/>
          </p:cNvPicPr>
          <p:nvPr/>
        </p:nvPicPr>
        <p:blipFill>
          <a:blip r:embed="rId6"/>
          <a:stretch>
            <a:fillRect/>
          </a:stretch>
        </p:blipFill>
        <p:spPr>
          <a:xfrm>
            <a:off x="1545720" y="1432449"/>
            <a:ext cx="2499926" cy="1405917"/>
          </a:xfrm>
          <a:prstGeom prst="roundRect">
            <a:avLst>
              <a:gd name="adj" fmla="val 4472"/>
            </a:avLst>
          </a:prstGeom>
          <a:ln>
            <a:solidFill>
              <a:schemeClr val="accent2"/>
            </a:solidFill>
          </a:ln>
        </p:spPr>
      </p:pic>
      <p:pic>
        <p:nvPicPr>
          <p:cNvPr id="22" name="Picture 21" descr="A group of people riding bicycles&#10;&#10;Description automatically generated">
            <a:hlinkClick r:id="rId7"/>
            <a:extLst>
              <a:ext uri="{FF2B5EF4-FFF2-40B4-BE49-F238E27FC236}">
                <a16:creationId xmlns:a16="http://schemas.microsoft.com/office/drawing/2014/main" id="{F1C65561-8F6E-779C-0B91-BA396B420480}"/>
              </a:ext>
            </a:extLst>
          </p:cNvPr>
          <p:cNvPicPr>
            <a:picLocks noChangeAspect="1"/>
          </p:cNvPicPr>
          <p:nvPr/>
        </p:nvPicPr>
        <p:blipFill>
          <a:blip r:embed="rId8"/>
          <a:stretch>
            <a:fillRect/>
          </a:stretch>
        </p:blipFill>
        <p:spPr>
          <a:xfrm>
            <a:off x="4838818" y="1432449"/>
            <a:ext cx="2499381" cy="1400395"/>
          </a:xfrm>
          <a:prstGeom prst="roundRect">
            <a:avLst>
              <a:gd name="adj" fmla="val 4472"/>
            </a:avLst>
          </a:prstGeom>
          <a:ln>
            <a:solidFill>
              <a:schemeClr val="accent2"/>
            </a:solidFill>
          </a:ln>
        </p:spPr>
      </p:pic>
      <p:sp>
        <p:nvSpPr>
          <p:cNvPr id="8" name="TextBox 7">
            <a:extLst>
              <a:ext uri="{FF2B5EF4-FFF2-40B4-BE49-F238E27FC236}">
                <a16:creationId xmlns:a16="http://schemas.microsoft.com/office/drawing/2014/main" id="{150EB357-866C-B092-835A-7821B94CDA5F}"/>
              </a:ext>
            </a:extLst>
          </p:cNvPr>
          <p:cNvSpPr txBox="1"/>
          <p:nvPr/>
        </p:nvSpPr>
        <p:spPr>
          <a:xfrm>
            <a:off x="4838818" y="6055603"/>
            <a:ext cx="3092464" cy="338554"/>
          </a:xfrm>
          <a:prstGeom prst="rect">
            <a:avLst/>
          </a:prstGeom>
          <a:noFill/>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mj-lt"/>
              </a:rPr>
              <a:t>Intel contextualized its tech to the Paris Olympics to enhance credibility</a:t>
            </a:r>
          </a:p>
        </p:txBody>
      </p:sp>
      <p:pic>
        <p:nvPicPr>
          <p:cNvPr id="11" name="Picture 10" descr="A screenshot of a video game&#10;&#10;Description automatically generated">
            <a:hlinkClick r:id="rId9"/>
            <a:extLst>
              <a:ext uri="{FF2B5EF4-FFF2-40B4-BE49-F238E27FC236}">
                <a16:creationId xmlns:a16="http://schemas.microsoft.com/office/drawing/2014/main" id="{389BBFE8-8978-9D36-35A1-8B543DB60C33}"/>
              </a:ext>
            </a:extLst>
          </p:cNvPr>
          <p:cNvPicPr>
            <a:picLocks noChangeAspect="1"/>
          </p:cNvPicPr>
          <p:nvPr/>
        </p:nvPicPr>
        <p:blipFill>
          <a:blip r:embed="rId10" cstate="hqprint">
            <a:extLst>
              <a:ext uri="{28A0092B-C50C-407E-A947-70E740481C1C}">
                <a14:useLocalDpi xmlns:a14="http://schemas.microsoft.com/office/drawing/2010/main"/>
              </a:ext>
            </a:extLst>
          </a:blip>
          <a:srcRect l="1181" t="1" r="2078" b="973"/>
          <a:stretch/>
        </p:blipFill>
        <p:spPr>
          <a:xfrm>
            <a:off x="4838818" y="4082755"/>
            <a:ext cx="2536780" cy="1366063"/>
          </a:xfrm>
          <a:prstGeom prst="roundRect">
            <a:avLst>
              <a:gd name="adj" fmla="val 4472"/>
            </a:avLst>
          </a:prstGeom>
          <a:ln>
            <a:solidFill>
              <a:schemeClr val="accent2"/>
            </a:solidFill>
          </a:ln>
        </p:spPr>
      </p:pic>
      <p:sp>
        <p:nvSpPr>
          <p:cNvPr id="12" name="TextBox 11">
            <a:extLst>
              <a:ext uri="{FF2B5EF4-FFF2-40B4-BE49-F238E27FC236}">
                <a16:creationId xmlns:a16="http://schemas.microsoft.com/office/drawing/2014/main" id="{4C7521DF-6FBC-2573-B305-9445E8D8FF5D}"/>
              </a:ext>
            </a:extLst>
          </p:cNvPr>
          <p:cNvSpPr txBox="1"/>
          <p:nvPr/>
        </p:nvSpPr>
        <p:spPr>
          <a:xfrm>
            <a:off x="1559782" y="5846869"/>
            <a:ext cx="2762902" cy="507831"/>
          </a:xfrm>
          <a:prstGeom prst="rect">
            <a:avLst/>
          </a:prstGeom>
          <a:noFill/>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Grandview"/>
                <a:cs typeface="Arial"/>
              </a:rPr>
              <a:t>AT&amp;T Business’s “Executive Edge” CNBC campaign featured ”The Office” talent to employ humor &amp; capture attention</a:t>
            </a:r>
            <a:endParaRPr kumimoji="0" lang="en-US" sz="1100" b="0" i="0" u="none" strike="noStrike" kern="1200" cap="none" spc="0" normalizeH="0" baseline="0" noProof="0" dirty="0">
              <a:ln>
                <a:noFill/>
              </a:ln>
              <a:effectLst/>
              <a:uLnTx/>
              <a:uFillTx/>
              <a:latin typeface="Grandview"/>
              <a:ea typeface="+mn-ea"/>
              <a:cs typeface="Arial"/>
            </a:endParaRPr>
          </a:p>
        </p:txBody>
      </p:sp>
      <p:pic>
        <p:nvPicPr>
          <p:cNvPr id="16" name="Picture 15" descr="A group of people sitting on a stage&#10;&#10;Description automatically generated">
            <a:extLst>
              <a:ext uri="{FF2B5EF4-FFF2-40B4-BE49-F238E27FC236}">
                <a16:creationId xmlns:a16="http://schemas.microsoft.com/office/drawing/2014/main" id="{5BA976CF-41E5-35BB-1146-1EC161129EAB}"/>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t="1" b="18224"/>
          <a:stretch/>
        </p:blipFill>
        <p:spPr>
          <a:xfrm>
            <a:off x="8171895" y="4082755"/>
            <a:ext cx="2506603" cy="1366063"/>
          </a:xfrm>
          <a:prstGeom prst="roundRect">
            <a:avLst>
              <a:gd name="adj" fmla="val 4472"/>
            </a:avLst>
          </a:prstGeom>
          <a:ln>
            <a:solidFill>
              <a:schemeClr val="accent2"/>
            </a:solidFill>
          </a:ln>
        </p:spPr>
      </p:pic>
      <p:sp>
        <p:nvSpPr>
          <p:cNvPr id="17" name="Text Placeholder 10">
            <a:extLst>
              <a:ext uri="{FF2B5EF4-FFF2-40B4-BE49-F238E27FC236}">
                <a16:creationId xmlns:a16="http://schemas.microsoft.com/office/drawing/2014/main" id="{A21F5326-F3E3-4325-239D-3EE406FB77EA}"/>
              </a:ext>
            </a:extLst>
          </p:cNvPr>
          <p:cNvSpPr txBox="1">
            <a:spLocks/>
          </p:cNvSpPr>
          <p:nvPr/>
        </p:nvSpPr>
        <p:spPr>
          <a:xfrm>
            <a:off x="1536195" y="5542200"/>
            <a:ext cx="3408533" cy="666243"/>
          </a:xfrm>
          <a:prstGeom prst="rect">
            <a:avLst/>
          </a:prstGeom>
        </p:spPr>
        <p:txBody>
          <a:bodyPr vert="horz" lIns="0" tIns="0" rIns="0" bIns="0" rtlCol="0">
            <a:noAutofit/>
          </a:bodyPr>
          <a:lstStyle>
            <a:lvl1pPr marL="177800" indent="-177800" algn="l" defTabSz="914400" rtl="0" eaLnBrk="1" latinLnBrk="0" hangingPunct="1">
              <a:lnSpc>
                <a:spcPct val="110000"/>
              </a:lnSpc>
              <a:spcBef>
                <a:spcPts val="600"/>
              </a:spcBef>
              <a:buFont typeface="Arial" panose="020B0604020202020204" pitchFamily="34" charset="0"/>
              <a:buChar char="•"/>
              <a:tabLst/>
              <a:defRPr sz="1400" kern="1200">
                <a:solidFill>
                  <a:schemeClr val="tx2"/>
                </a:solidFill>
                <a:latin typeface="+mn-lt"/>
                <a:ea typeface="+mn-ea"/>
                <a:cs typeface="+mn-cs"/>
              </a:defRPr>
            </a:lvl1pPr>
            <a:lvl2pPr marL="287338" indent="-109538" algn="l" defTabSz="914400" rtl="0" eaLnBrk="1" latinLnBrk="0" hangingPunct="1">
              <a:lnSpc>
                <a:spcPct val="110000"/>
              </a:lnSpc>
              <a:spcBef>
                <a:spcPts val="600"/>
              </a:spcBef>
              <a:buFont typeface="Arial" panose="020B0604020202020204" pitchFamily="34" charset="0"/>
              <a:buChar char="•"/>
              <a:tabLst/>
              <a:defRPr sz="1400" kern="1200">
                <a:solidFill>
                  <a:schemeClr val="tx2"/>
                </a:solidFill>
                <a:latin typeface="+mn-lt"/>
                <a:ea typeface="+mn-ea"/>
                <a:cs typeface="+mn-cs"/>
              </a:defRPr>
            </a:lvl2pPr>
            <a:lvl3pPr marL="465138" indent="-177800" algn="l" defTabSz="914400" rtl="0" eaLnBrk="1" latinLnBrk="0" hangingPunct="1">
              <a:lnSpc>
                <a:spcPct val="110000"/>
              </a:lnSpc>
              <a:spcBef>
                <a:spcPts val="600"/>
              </a:spcBef>
              <a:buFont typeface="Arial" panose="020B0604020202020204" pitchFamily="34" charset="0"/>
              <a:buChar char="•"/>
              <a:tabLst/>
              <a:defRPr sz="1400" kern="1200">
                <a:solidFill>
                  <a:schemeClr val="tx2"/>
                </a:solidFill>
                <a:latin typeface="+mn-lt"/>
                <a:ea typeface="+mn-ea"/>
                <a:cs typeface="+mn-cs"/>
              </a:defRPr>
            </a:lvl3pPr>
            <a:lvl4pPr marL="635000" indent="-169863" algn="l" defTabSz="914400" rtl="0" eaLnBrk="1" latinLnBrk="0" hangingPunct="1">
              <a:lnSpc>
                <a:spcPct val="110000"/>
              </a:lnSpc>
              <a:spcBef>
                <a:spcPts val="600"/>
              </a:spcBef>
              <a:buFont typeface="Arial" panose="020B0604020202020204" pitchFamily="34" charset="0"/>
              <a:buChar char="•"/>
              <a:tabLst/>
              <a:defRPr sz="1400" kern="1200">
                <a:solidFill>
                  <a:schemeClr val="tx2"/>
                </a:solidFill>
                <a:latin typeface="+mn-lt"/>
                <a:ea typeface="+mn-ea"/>
                <a:cs typeface="+mn-cs"/>
              </a:defRPr>
            </a:lvl4pPr>
            <a:lvl5pPr marL="803275" indent="-168275" algn="l" defTabSz="914400" rtl="0" eaLnBrk="1" latinLnBrk="0" hangingPunct="1">
              <a:lnSpc>
                <a:spcPct val="110000"/>
              </a:lnSpc>
              <a:spcBef>
                <a:spcPts val="600"/>
              </a:spcBef>
              <a:buFont typeface="Arial" panose="020B0604020202020204" pitchFamily="34" charset="0"/>
              <a:buChar char="•"/>
              <a:tabLst/>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600"/>
              </a:spcBef>
              <a:spcAft>
                <a:spcPts val="0"/>
              </a:spcAft>
              <a:buClrTx/>
              <a:buSzTx/>
              <a:buFont typeface="Arial" panose="020B0604020202020204" pitchFamily="34" charset="0"/>
              <a:buNone/>
              <a:tabLst/>
              <a:defRPr/>
            </a:pPr>
            <a:r>
              <a:rPr lang="en-US" b="1" dirty="0">
                <a:solidFill>
                  <a:schemeClr val="accent2"/>
                </a:solidFill>
                <a:latin typeface="+mj-lt"/>
              </a:rPr>
              <a:t>Leveraging Fan-Favorite Talent</a:t>
            </a:r>
          </a:p>
          <a:p>
            <a:pPr marL="0" marR="0" lvl="0" indent="0" algn="l" defTabSz="914400" rtl="0" eaLnBrk="1" fontAlgn="auto" latinLnBrk="0" hangingPunct="1">
              <a:lnSpc>
                <a:spcPct val="110000"/>
              </a:lnSpc>
              <a:spcBef>
                <a:spcPts val="600"/>
              </a:spcBef>
              <a:spcAft>
                <a:spcPts val="0"/>
              </a:spcAft>
              <a:buClrTx/>
              <a:buSzTx/>
              <a:buFont typeface="Arial" panose="020B0604020202020204" pitchFamily="34" charset="0"/>
              <a:buNone/>
              <a:tabLst/>
              <a:defRPr/>
            </a:pPr>
            <a:endParaRPr kumimoji="0" lang="en-US" b="1" i="0" u="none" strike="noStrike" kern="1200" cap="none" spc="0" normalizeH="0" baseline="0" noProof="0" dirty="0">
              <a:ln>
                <a:noFill/>
              </a:ln>
              <a:solidFill>
                <a:schemeClr val="accent2"/>
              </a:solidFill>
              <a:effectLst/>
              <a:uLnTx/>
              <a:uFillTx/>
              <a:latin typeface="+mj-lt"/>
              <a:ea typeface="+mn-ea"/>
              <a:cs typeface="+mn-cs"/>
            </a:endParaRPr>
          </a:p>
        </p:txBody>
      </p:sp>
      <p:sp>
        <p:nvSpPr>
          <p:cNvPr id="18" name="Text Placeholder 10">
            <a:extLst>
              <a:ext uri="{FF2B5EF4-FFF2-40B4-BE49-F238E27FC236}">
                <a16:creationId xmlns:a16="http://schemas.microsoft.com/office/drawing/2014/main" id="{08DBDF0C-85A5-5EF7-F618-EC7DEFA7708D}"/>
              </a:ext>
            </a:extLst>
          </p:cNvPr>
          <p:cNvSpPr txBox="1">
            <a:spLocks/>
          </p:cNvSpPr>
          <p:nvPr/>
        </p:nvSpPr>
        <p:spPr>
          <a:xfrm>
            <a:off x="8171895" y="5547394"/>
            <a:ext cx="2509576" cy="1170089"/>
          </a:xfrm>
          <a:prstGeom prst="rect">
            <a:avLst/>
          </a:prstGeom>
        </p:spPr>
        <p:txBody>
          <a:bodyPr vert="horz" lIns="0" tIns="0" rIns="0" bIns="0" rtlCol="0">
            <a:noAutofit/>
          </a:bodyPr>
          <a:lstStyle>
            <a:lvl1pPr marL="177800" indent="-177800" algn="l" defTabSz="914400" rtl="0" eaLnBrk="1" latinLnBrk="0" hangingPunct="1">
              <a:lnSpc>
                <a:spcPct val="110000"/>
              </a:lnSpc>
              <a:spcBef>
                <a:spcPts val="600"/>
              </a:spcBef>
              <a:buFont typeface="Arial" panose="020B0604020202020204" pitchFamily="34" charset="0"/>
              <a:buChar char="•"/>
              <a:tabLst/>
              <a:defRPr sz="1400" kern="1200">
                <a:solidFill>
                  <a:schemeClr val="tx2"/>
                </a:solidFill>
                <a:latin typeface="+mn-lt"/>
                <a:ea typeface="+mn-ea"/>
                <a:cs typeface="+mn-cs"/>
              </a:defRPr>
            </a:lvl1pPr>
            <a:lvl2pPr marL="287338" indent="-109538" algn="l" defTabSz="914400" rtl="0" eaLnBrk="1" latinLnBrk="0" hangingPunct="1">
              <a:lnSpc>
                <a:spcPct val="110000"/>
              </a:lnSpc>
              <a:spcBef>
                <a:spcPts val="600"/>
              </a:spcBef>
              <a:buFont typeface="Arial" panose="020B0604020202020204" pitchFamily="34" charset="0"/>
              <a:buChar char="•"/>
              <a:tabLst/>
              <a:defRPr sz="1400" kern="1200">
                <a:solidFill>
                  <a:schemeClr val="tx2"/>
                </a:solidFill>
                <a:latin typeface="+mn-lt"/>
                <a:ea typeface="+mn-ea"/>
                <a:cs typeface="+mn-cs"/>
              </a:defRPr>
            </a:lvl2pPr>
            <a:lvl3pPr marL="465138" indent="-177800" algn="l" defTabSz="914400" rtl="0" eaLnBrk="1" latinLnBrk="0" hangingPunct="1">
              <a:lnSpc>
                <a:spcPct val="110000"/>
              </a:lnSpc>
              <a:spcBef>
                <a:spcPts val="600"/>
              </a:spcBef>
              <a:buFont typeface="Arial" panose="020B0604020202020204" pitchFamily="34" charset="0"/>
              <a:buChar char="•"/>
              <a:tabLst/>
              <a:defRPr sz="1400" kern="1200">
                <a:solidFill>
                  <a:schemeClr val="tx2"/>
                </a:solidFill>
                <a:latin typeface="+mn-lt"/>
                <a:ea typeface="+mn-ea"/>
                <a:cs typeface="+mn-cs"/>
              </a:defRPr>
            </a:lvl3pPr>
            <a:lvl4pPr marL="635000" indent="-169863" algn="l" defTabSz="914400" rtl="0" eaLnBrk="1" latinLnBrk="0" hangingPunct="1">
              <a:lnSpc>
                <a:spcPct val="110000"/>
              </a:lnSpc>
              <a:spcBef>
                <a:spcPts val="600"/>
              </a:spcBef>
              <a:buFont typeface="Arial" panose="020B0604020202020204" pitchFamily="34" charset="0"/>
              <a:buChar char="•"/>
              <a:tabLst/>
              <a:defRPr sz="1400" kern="1200">
                <a:solidFill>
                  <a:schemeClr val="tx2"/>
                </a:solidFill>
                <a:latin typeface="+mn-lt"/>
                <a:ea typeface="+mn-ea"/>
                <a:cs typeface="+mn-cs"/>
              </a:defRPr>
            </a:lvl4pPr>
            <a:lvl5pPr marL="803275" indent="-168275" algn="l" defTabSz="914400" rtl="0" eaLnBrk="1" latinLnBrk="0" hangingPunct="1">
              <a:lnSpc>
                <a:spcPct val="110000"/>
              </a:lnSpc>
              <a:spcBef>
                <a:spcPts val="600"/>
              </a:spcBef>
              <a:buFont typeface="Arial" panose="020B0604020202020204" pitchFamily="34" charset="0"/>
              <a:buChar char="•"/>
              <a:tabLst/>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600"/>
              </a:spcBef>
              <a:spcAft>
                <a:spcPts val="0"/>
              </a:spcAft>
              <a:buClrTx/>
              <a:buSzTx/>
              <a:buFont typeface="Arial" panose="020B0604020202020204" pitchFamily="34" charset="0"/>
              <a:buNone/>
              <a:tabLst/>
              <a:defRPr/>
            </a:pPr>
            <a:r>
              <a:rPr lang="en-US" b="1" dirty="0">
                <a:solidFill>
                  <a:schemeClr val="accent2"/>
                </a:solidFill>
                <a:latin typeface="+mj-lt"/>
              </a:rPr>
              <a:t>Activating Experiential </a:t>
            </a:r>
            <a:br>
              <a:rPr lang="en-US" b="1" dirty="0">
                <a:solidFill>
                  <a:schemeClr val="accent2"/>
                </a:solidFill>
                <a:latin typeface="+mj-lt"/>
              </a:rPr>
            </a:br>
            <a:r>
              <a:rPr lang="en-US" b="1" dirty="0">
                <a:solidFill>
                  <a:schemeClr val="accent2"/>
                </a:solidFill>
                <a:latin typeface="+mj-lt"/>
              </a:rPr>
              <a:t>for 1:1 Connection</a:t>
            </a:r>
            <a:br>
              <a:rPr lang="en-US" b="1" dirty="0">
                <a:solidFill>
                  <a:schemeClr val="tx1"/>
                </a:solidFill>
                <a:latin typeface="+mj-lt"/>
              </a:rPr>
            </a:br>
            <a:r>
              <a:rPr lang="en-US" sz="1100" dirty="0">
                <a:solidFill>
                  <a:schemeClr val="tx1"/>
                </a:solidFill>
                <a:latin typeface="+mj-lt"/>
              </a:rPr>
              <a:t>Salesforce sponsored CNBC’s Technology Executive Council to engage a curated audience </a:t>
            </a:r>
            <a:endParaRPr lang="en-US" sz="1100" b="1" dirty="0">
              <a:solidFill>
                <a:schemeClr val="tx1"/>
              </a:solidFill>
              <a:latin typeface="+mj-lt"/>
            </a:endParaRPr>
          </a:p>
          <a:p>
            <a:pPr marL="0" marR="0" lvl="0" indent="0" algn="l" defTabSz="914400" rtl="0" eaLnBrk="1" fontAlgn="auto" latinLnBrk="0" hangingPunct="1">
              <a:lnSpc>
                <a:spcPct val="110000"/>
              </a:lnSpc>
              <a:spcBef>
                <a:spcPts val="600"/>
              </a:spcBef>
              <a:spcAft>
                <a:spcPts val="0"/>
              </a:spcAft>
              <a:buClrTx/>
              <a:buSzTx/>
              <a:buFont typeface="Arial" panose="020B0604020202020204" pitchFamily="34" charset="0"/>
              <a:buNone/>
              <a:tabLst/>
              <a:defRPr/>
            </a:pPr>
            <a:endParaRPr kumimoji="0" lang="en-US" b="1" i="0" u="none" strike="noStrike" kern="1200" cap="none" spc="0" normalizeH="0" baseline="0" noProof="0" dirty="0">
              <a:ln>
                <a:noFill/>
              </a:ln>
              <a:solidFill>
                <a:schemeClr val="tx1"/>
              </a:solidFill>
              <a:effectLst/>
              <a:uLnTx/>
              <a:uFillTx/>
              <a:latin typeface="+mj-lt"/>
              <a:ea typeface="+mn-ea"/>
              <a:cs typeface="+mn-cs"/>
            </a:endParaRPr>
          </a:p>
        </p:txBody>
      </p:sp>
      <p:pic>
        <p:nvPicPr>
          <p:cNvPr id="19" name="Picture 18" descr="A person sitting on the floor with a computer&#10;&#10;Description automatically generated">
            <a:extLst>
              <a:ext uri="{FF2B5EF4-FFF2-40B4-BE49-F238E27FC236}">
                <a16:creationId xmlns:a16="http://schemas.microsoft.com/office/drawing/2014/main" id="{FB38295D-DDD4-0A4B-9706-7AA96B1B35A1}"/>
              </a:ext>
            </a:extLst>
          </p:cNvPr>
          <p:cNvPicPr>
            <a:picLocks noChangeAspect="1"/>
          </p:cNvPicPr>
          <p:nvPr/>
        </p:nvPicPr>
        <p:blipFill>
          <a:blip r:embed="rId12"/>
          <a:srcRect l="18253" t="16945" r="19335" b="16307"/>
          <a:stretch/>
        </p:blipFill>
        <p:spPr>
          <a:xfrm>
            <a:off x="1545720" y="4082755"/>
            <a:ext cx="2499926" cy="1379198"/>
          </a:xfrm>
          <a:prstGeom prst="roundRect">
            <a:avLst>
              <a:gd name="adj" fmla="val 4472"/>
            </a:avLst>
          </a:prstGeom>
          <a:ln>
            <a:solidFill>
              <a:schemeClr val="accent2"/>
            </a:solidFill>
          </a:ln>
        </p:spPr>
      </p:pic>
    </p:spTree>
    <p:extLst>
      <p:ext uri="{BB962C8B-B14F-4D97-AF65-F5344CB8AC3E}">
        <p14:creationId xmlns:p14="http://schemas.microsoft.com/office/powerpoint/2010/main" val="333104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7ECBBA-2C36-1604-9D45-B92AED196BE7}"/>
            </a:ext>
          </a:extLst>
        </p:cNvPr>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3F3C8EB2-332D-103F-CB41-795A7B648A2B}"/>
              </a:ext>
              <a:ext uri="{C183D7F6-B498-43B3-948B-1728B52AA6E4}">
                <adec:decorative xmlns:adec="http://schemas.microsoft.com/office/drawing/2017/decorative" val="1"/>
              </a:ext>
            </a:extLst>
          </p:cNvPr>
          <p:cNvPicPr>
            <a:picLocks noGrp="1" noChangeAspect="1"/>
          </p:cNvPicPr>
          <p:nvPr>
            <p:ph type="pic" sz="quarter" idx="12"/>
          </p:nvPr>
        </p:nvPicPr>
        <p:blipFill>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0" y="0"/>
            <a:ext cx="12192000" cy="6858000"/>
          </a:xfrm>
        </p:spPr>
      </p:pic>
      <p:sp>
        <p:nvSpPr>
          <p:cNvPr id="11" name="Title 10">
            <a:extLst>
              <a:ext uri="{FF2B5EF4-FFF2-40B4-BE49-F238E27FC236}">
                <a16:creationId xmlns:a16="http://schemas.microsoft.com/office/drawing/2014/main" id="{4773B463-80C8-1452-88C7-B7D6D1EF0121}"/>
              </a:ext>
            </a:extLst>
          </p:cNvPr>
          <p:cNvSpPr>
            <a:spLocks noGrp="1"/>
          </p:cNvSpPr>
          <p:nvPr>
            <p:ph type="title"/>
          </p:nvPr>
        </p:nvSpPr>
        <p:spPr>
          <a:xfrm>
            <a:off x="2911998" y="4025592"/>
            <a:ext cx="8293883" cy="2234773"/>
          </a:xfrm>
        </p:spPr>
        <p:txBody>
          <a:bodyPr/>
          <a:lstStyle/>
          <a:p>
            <a:pPr>
              <a:lnSpc>
                <a:spcPct val="80000"/>
              </a:lnSpc>
            </a:pPr>
            <a:r>
              <a:rPr lang="en-US" sz="7500" b="1" dirty="0">
                <a:solidFill>
                  <a:schemeClr val="bg1"/>
                </a:solidFill>
                <a:latin typeface="Grandview" panose="020B0502040204020203" pitchFamily="34" charset="0"/>
              </a:rPr>
              <a:t>B2B Category Trends &amp; Insights</a:t>
            </a:r>
            <a:endParaRPr lang="en-US" dirty="0"/>
          </a:p>
        </p:txBody>
      </p:sp>
      <p:grpSp>
        <p:nvGrpSpPr>
          <p:cNvPr id="2" name="Graphic 5">
            <a:extLst>
              <a:ext uri="{FF2B5EF4-FFF2-40B4-BE49-F238E27FC236}">
                <a16:creationId xmlns:a16="http://schemas.microsoft.com/office/drawing/2014/main" id="{327768E7-CC60-EF67-A039-3FFA0DCA672C}"/>
              </a:ext>
              <a:ext uri="{C183D7F6-B498-43B3-948B-1728B52AA6E4}">
                <adec:decorative xmlns:adec="http://schemas.microsoft.com/office/drawing/2017/decorative" val="1"/>
              </a:ext>
            </a:extLst>
          </p:cNvPr>
          <p:cNvGrpSpPr/>
          <p:nvPr/>
        </p:nvGrpSpPr>
        <p:grpSpPr>
          <a:xfrm>
            <a:off x="838200" y="3102927"/>
            <a:ext cx="1638040" cy="2908498"/>
            <a:chOff x="889843" y="3102927"/>
            <a:chExt cx="1638040" cy="2908498"/>
          </a:xfrm>
          <a:solidFill>
            <a:schemeClr val="bg1"/>
          </a:solidFill>
        </p:grpSpPr>
        <p:sp>
          <p:nvSpPr>
            <p:cNvPr id="4" name="Freeform 3">
              <a:extLst>
                <a:ext uri="{FF2B5EF4-FFF2-40B4-BE49-F238E27FC236}">
                  <a16:creationId xmlns:a16="http://schemas.microsoft.com/office/drawing/2014/main" id="{87BB0B33-06AA-6074-4C72-BB1D5821A63A}"/>
                </a:ext>
              </a:extLst>
            </p:cNvPr>
            <p:cNvSpPr/>
            <p:nvPr/>
          </p:nvSpPr>
          <p:spPr>
            <a:xfrm>
              <a:off x="889843" y="4352586"/>
              <a:ext cx="1445744" cy="1658839"/>
            </a:xfrm>
            <a:custGeom>
              <a:avLst/>
              <a:gdLst>
                <a:gd name="connsiteX0" fmla="*/ 1445745 w 1445744"/>
                <a:gd name="connsiteY0" fmla="*/ 1658840 h 1658839"/>
                <a:gd name="connsiteX1" fmla="*/ 38258 w 1445744"/>
                <a:gd name="connsiteY1" fmla="*/ 1658840 h 1658839"/>
                <a:gd name="connsiteX2" fmla="*/ 0 w 1445744"/>
                <a:gd name="connsiteY2" fmla="*/ 1620636 h 1658839"/>
                <a:gd name="connsiteX3" fmla="*/ 0 w 1445744"/>
                <a:gd name="connsiteY3" fmla="*/ 0 h 1658839"/>
                <a:gd name="connsiteX4" fmla="*/ 70475 w 1445744"/>
                <a:gd name="connsiteY4" fmla="*/ 106568 h 1658839"/>
                <a:gd name="connsiteX5" fmla="*/ 1445745 w 1445744"/>
                <a:gd name="connsiteY5" fmla="*/ 1658840 h 165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5744" h="1658839">
                  <a:moveTo>
                    <a:pt x="1445745" y="1658840"/>
                  </a:moveTo>
                  <a:lnTo>
                    <a:pt x="38258" y="1658840"/>
                  </a:lnTo>
                  <a:cubicBezTo>
                    <a:pt x="17115" y="1658840"/>
                    <a:pt x="0" y="1641749"/>
                    <a:pt x="0" y="1620636"/>
                  </a:cubicBezTo>
                  <a:lnTo>
                    <a:pt x="0" y="0"/>
                  </a:lnTo>
                  <a:cubicBezTo>
                    <a:pt x="21143" y="38204"/>
                    <a:pt x="44299" y="73391"/>
                    <a:pt x="70475" y="106568"/>
                  </a:cubicBezTo>
                  <a:lnTo>
                    <a:pt x="1445745" y="1658840"/>
                  </a:lnTo>
                  <a:close/>
                </a:path>
              </a:pathLst>
            </a:custGeom>
            <a:solidFill>
              <a:schemeClr val="bg1"/>
            </a:solidFill>
            <a:ln w="100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randview"/>
                <a:ea typeface="+mn-ea"/>
                <a:cs typeface="+mn-cs"/>
              </a:endParaRPr>
            </a:p>
          </p:txBody>
        </p:sp>
        <p:sp>
          <p:nvSpPr>
            <p:cNvPr id="5" name="Freeform 4">
              <a:extLst>
                <a:ext uri="{FF2B5EF4-FFF2-40B4-BE49-F238E27FC236}">
                  <a16:creationId xmlns:a16="http://schemas.microsoft.com/office/drawing/2014/main" id="{47F4D48E-19AB-9234-6B8F-74E73AD994EB}"/>
                </a:ext>
              </a:extLst>
            </p:cNvPr>
            <p:cNvSpPr/>
            <p:nvPr/>
          </p:nvSpPr>
          <p:spPr>
            <a:xfrm>
              <a:off x="889843" y="3102927"/>
              <a:ext cx="1638040" cy="2090138"/>
            </a:xfrm>
            <a:custGeom>
              <a:avLst/>
              <a:gdLst>
                <a:gd name="connsiteX0" fmla="*/ 346334 w 1638040"/>
                <a:gd name="connsiteY0" fmla="*/ 186996 h 2090138"/>
                <a:gd name="connsiteX1" fmla="*/ 1367215 w 1638040"/>
                <a:gd name="connsiteY1" fmla="*/ 553952 h 2090138"/>
                <a:gd name="connsiteX2" fmla="*/ 1423595 w 1638040"/>
                <a:gd name="connsiteY2" fmla="*/ 720841 h 2090138"/>
                <a:gd name="connsiteX3" fmla="*/ 1638041 w 1638040"/>
                <a:gd name="connsiteY3" fmla="*/ 2090138 h 2090138"/>
                <a:gd name="connsiteX4" fmla="*/ 1638041 w 1638040"/>
                <a:gd name="connsiteY4" fmla="*/ 38204 h 2090138"/>
                <a:gd name="connsiteX5" fmla="*/ 1599783 w 1638040"/>
                <a:gd name="connsiteY5" fmla="*/ 0 h 2090138"/>
                <a:gd name="connsiteX6" fmla="*/ 38258 w 1638040"/>
                <a:gd name="connsiteY6" fmla="*/ 0 h 2090138"/>
                <a:gd name="connsiteX7" fmla="*/ 0 w 1638040"/>
                <a:gd name="connsiteY7" fmla="*/ 38204 h 2090138"/>
                <a:gd name="connsiteX8" fmla="*/ 0 w 1638040"/>
                <a:gd name="connsiteY8" fmla="*/ 510722 h 2090138"/>
                <a:gd name="connsiteX9" fmla="*/ 346334 w 1638040"/>
                <a:gd name="connsiteY9" fmla="*/ 186996 h 2090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8040" h="2090138">
                  <a:moveTo>
                    <a:pt x="346334" y="186996"/>
                  </a:moveTo>
                  <a:cubicBezTo>
                    <a:pt x="729920" y="7038"/>
                    <a:pt x="1187001" y="170911"/>
                    <a:pt x="1367215" y="553952"/>
                  </a:cubicBezTo>
                  <a:cubicBezTo>
                    <a:pt x="1393392" y="608241"/>
                    <a:pt x="1411514" y="664541"/>
                    <a:pt x="1423595" y="720841"/>
                  </a:cubicBezTo>
                  <a:lnTo>
                    <a:pt x="1638041" y="2090138"/>
                  </a:lnTo>
                  <a:lnTo>
                    <a:pt x="1638041" y="38204"/>
                  </a:lnTo>
                  <a:cubicBezTo>
                    <a:pt x="1638041" y="17091"/>
                    <a:pt x="1620925" y="0"/>
                    <a:pt x="1599783" y="0"/>
                  </a:cubicBezTo>
                  <a:lnTo>
                    <a:pt x="38258" y="0"/>
                  </a:lnTo>
                  <a:cubicBezTo>
                    <a:pt x="17115" y="0"/>
                    <a:pt x="0" y="17091"/>
                    <a:pt x="0" y="38204"/>
                  </a:cubicBezTo>
                  <a:lnTo>
                    <a:pt x="0" y="510722"/>
                  </a:lnTo>
                  <a:cubicBezTo>
                    <a:pt x="75509" y="373993"/>
                    <a:pt x="193303" y="258377"/>
                    <a:pt x="346334" y="186996"/>
                  </a:cubicBezTo>
                  <a:close/>
                </a:path>
              </a:pathLst>
            </a:custGeom>
            <a:solidFill>
              <a:schemeClr val="bg1"/>
            </a:solidFill>
            <a:ln w="100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randview"/>
                <a:ea typeface="+mn-ea"/>
                <a:cs typeface="+mn-cs"/>
              </a:endParaRPr>
            </a:p>
          </p:txBody>
        </p:sp>
      </p:grpSp>
    </p:spTree>
    <p:extLst>
      <p:ext uri="{BB962C8B-B14F-4D97-AF65-F5344CB8AC3E}">
        <p14:creationId xmlns:p14="http://schemas.microsoft.com/office/powerpoint/2010/main" val="605749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EC04A93F-5E8C-357A-C0C1-CC9840841449}"/>
              </a:ext>
            </a:extLst>
          </p:cNvPr>
          <p:cNvSpPr/>
          <p:nvPr/>
        </p:nvSpPr>
        <p:spPr>
          <a:xfrm>
            <a:off x="3286029" y="1825888"/>
            <a:ext cx="8182072" cy="1371600"/>
          </a:xfrm>
          <a:prstGeom prst="roundRect">
            <a:avLst/>
          </a:prstGeom>
          <a:ln>
            <a:solidFill>
              <a:srgbClr val="100FCF"/>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ndview"/>
              <a:ea typeface="+mn-ea"/>
              <a:cs typeface="+mn-cs"/>
            </a:endParaRPr>
          </a:p>
        </p:txBody>
      </p:sp>
      <p:sp>
        <p:nvSpPr>
          <p:cNvPr id="16" name="Rectangle: Rounded Corners 15">
            <a:extLst>
              <a:ext uri="{FF2B5EF4-FFF2-40B4-BE49-F238E27FC236}">
                <a16:creationId xmlns:a16="http://schemas.microsoft.com/office/drawing/2014/main" id="{4BE65580-3DFB-CA44-33B3-9559440B70FB}"/>
              </a:ext>
            </a:extLst>
          </p:cNvPr>
          <p:cNvSpPr/>
          <p:nvPr/>
        </p:nvSpPr>
        <p:spPr>
          <a:xfrm>
            <a:off x="1396073" y="4792184"/>
            <a:ext cx="10072027" cy="1371600"/>
          </a:xfrm>
          <a:prstGeom prst="roundRect">
            <a:avLst/>
          </a:prstGeom>
          <a:ln>
            <a:solidFill>
              <a:srgbClr val="100FCF"/>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ndview"/>
              <a:ea typeface="+mn-ea"/>
              <a:cs typeface="+mn-cs"/>
            </a:endParaRPr>
          </a:p>
        </p:txBody>
      </p:sp>
      <p:sp>
        <p:nvSpPr>
          <p:cNvPr id="5" name="Rectangle: Rounded Corners 4">
            <a:extLst>
              <a:ext uri="{FF2B5EF4-FFF2-40B4-BE49-F238E27FC236}">
                <a16:creationId xmlns:a16="http://schemas.microsoft.com/office/drawing/2014/main" id="{7E72475F-E476-3E47-A5D5-D50B7DDB0932}"/>
              </a:ext>
            </a:extLst>
          </p:cNvPr>
          <p:cNvSpPr/>
          <p:nvPr/>
        </p:nvSpPr>
        <p:spPr>
          <a:xfrm>
            <a:off x="2552701" y="3303020"/>
            <a:ext cx="8915400" cy="1371600"/>
          </a:xfrm>
          <a:prstGeom prst="roundRect">
            <a:avLst/>
          </a:prstGeom>
          <a:ln>
            <a:solidFill>
              <a:srgbClr val="100FCF"/>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ndview"/>
              <a:ea typeface="+mn-ea"/>
              <a:cs typeface="+mn-cs"/>
            </a:endParaRPr>
          </a:p>
        </p:txBody>
      </p:sp>
      <p:grpSp>
        <p:nvGrpSpPr>
          <p:cNvPr id="9" name="Group 8">
            <a:extLst>
              <a:ext uri="{FF2B5EF4-FFF2-40B4-BE49-F238E27FC236}">
                <a16:creationId xmlns:a16="http://schemas.microsoft.com/office/drawing/2014/main" id="{2A5E1413-CBF2-8D92-498D-0086F5B9AA28}"/>
              </a:ext>
            </a:extLst>
          </p:cNvPr>
          <p:cNvGrpSpPr/>
          <p:nvPr/>
        </p:nvGrpSpPr>
        <p:grpSpPr>
          <a:xfrm>
            <a:off x="-918664" y="1820451"/>
            <a:ext cx="5490664" cy="4361688"/>
            <a:chOff x="-918664" y="1820451"/>
            <a:chExt cx="6303464" cy="4361688"/>
          </a:xfrm>
          <a:gradFill>
            <a:gsLst>
              <a:gs pos="88000">
                <a:schemeClr val="accent2"/>
              </a:gs>
              <a:gs pos="0">
                <a:srgbClr val="100FCF"/>
              </a:gs>
            </a:gsLst>
            <a:lin ang="5400000" scaled="1"/>
          </a:gradFill>
        </p:grpSpPr>
        <p:sp>
          <p:nvSpPr>
            <p:cNvPr id="17" name="Trapezoid 16">
              <a:extLst>
                <a:ext uri="{FF2B5EF4-FFF2-40B4-BE49-F238E27FC236}">
                  <a16:creationId xmlns:a16="http://schemas.microsoft.com/office/drawing/2014/main" id="{AFD0AEDE-6056-65E5-E81E-82D0F5BF5A92}"/>
                </a:ext>
              </a:extLst>
            </p:cNvPr>
            <p:cNvSpPr/>
            <p:nvPr/>
          </p:nvSpPr>
          <p:spPr>
            <a:xfrm rot="10800000">
              <a:off x="-918664" y="1820451"/>
              <a:ext cx="6303464" cy="1389888"/>
            </a:xfrm>
            <a:prstGeom prst="trapezoid">
              <a:avLst>
                <a:gd name="adj" fmla="val 43202"/>
              </a:avLst>
            </a:prstGeom>
            <a:gr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ndview"/>
                <a:ea typeface="+mn-ea"/>
                <a:cs typeface="+mn-cs"/>
              </a:endParaRPr>
            </a:p>
          </p:txBody>
        </p:sp>
        <p:sp>
          <p:nvSpPr>
            <p:cNvPr id="18" name="Trapezoid 17">
              <a:extLst>
                <a:ext uri="{FF2B5EF4-FFF2-40B4-BE49-F238E27FC236}">
                  <a16:creationId xmlns:a16="http://schemas.microsoft.com/office/drawing/2014/main" id="{78A5F38E-F777-265B-93E6-5BA32E02939A}"/>
                </a:ext>
              </a:extLst>
            </p:cNvPr>
            <p:cNvSpPr/>
            <p:nvPr/>
          </p:nvSpPr>
          <p:spPr>
            <a:xfrm rot="10800000">
              <a:off x="-674150" y="4792251"/>
              <a:ext cx="4636246" cy="1389888"/>
            </a:xfrm>
            <a:prstGeom prst="trapezoid">
              <a:avLst>
                <a:gd name="adj" fmla="val 43202"/>
              </a:avLst>
            </a:prstGeom>
            <a:gr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ndview"/>
                <a:ea typeface="+mn-ea"/>
                <a:cs typeface="+mn-cs"/>
              </a:endParaRPr>
            </a:p>
          </p:txBody>
        </p:sp>
        <p:sp>
          <p:nvSpPr>
            <p:cNvPr id="3" name="Trapezoid 2">
              <a:extLst>
                <a:ext uri="{FF2B5EF4-FFF2-40B4-BE49-F238E27FC236}">
                  <a16:creationId xmlns:a16="http://schemas.microsoft.com/office/drawing/2014/main" id="{F7CEA745-2E77-5DB3-A00F-A9FB8CEC852B}"/>
                </a:ext>
              </a:extLst>
            </p:cNvPr>
            <p:cNvSpPr/>
            <p:nvPr/>
          </p:nvSpPr>
          <p:spPr>
            <a:xfrm rot="10800000">
              <a:off x="-787402" y="3306092"/>
              <a:ext cx="5440132" cy="1389888"/>
            </a:xfrm>
            <a:prstGeom prst="trapezoid">
              <a:avLst>
                <a:gd name="adj" fmla="val 43202"/>
              </a:avLst>
            </a:prstGeom>
            <a:gr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ndview"/>
                <a:ea typeface="+mn-ea"/>
                <a:cs typeface="+mn-cs"/>
              </a:endParaRPr>
            </a:p>
          </p:txBody>
        </p:sp>
      </p:grpSp>
      <p:sp>
        <p:nvSpPr>
          <p:cNvPr id="43" name="Rectangle 42">
            <a:extLst>
              <a:ext uri="{FF2B5EF4-FFF2-40B4-BE49-F238E27FC236}">
                <a16:creationId xmlns:a16="http://schemas.microsoft.com/office/drawing/2014/main" id="{ACD61A83-9FD1-355A-F8DC-CEFD048C2ABB}"/>
              </a:ext>
            </a:extLst>
          </p:cNvPr>
          <p:cNvSpPr/>
          <p:nvPr/>
        </p:nvSpPr>
        <p:spPr>
          <a:xfrm>
            <a:off x="0" y="1579317"/>
            <a:ext cx="12192000" cy="3576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ndview"/>
              <a:ea typeface="+mn-ea"/>
              <a:cs typeface="+mn-cs"/>
            </a:endParaRPr>
          </a:p>
        </p:txBody>
      </p:sp>
      <p:sp>
        <p:nvSpPr>
          <p:cNvPr id="19" name="TextBox 18">
            <a:extLst>
              <a:ext uri="{FF2B5EF4-FFF2-40B4-BE49-F238E27FC236}">
                <a16:creationId xmlns:a16="http://schemas.microsoft.com/office/drawing/2014/main" id="{57AEFDDA-8B28-18C9-8070-1F4ED7F0DD18}"/>
              </a:ext>
            </a:extLst>
          </p:cNvPr>
          <p:cNvSpPr txBox="1"/>
          <p:nvPr/>
        </p:nvSpPr>
        <p:spPr>
          <a:xfrm>
            <a:off x="746108" y="1949117"/>
            <a:ext cx="2047224" cy="521810"/>
          </a:xfrm>
          <a:prstGeom prst="rect">
            <a:avLst/>
          </a:prstGeom>
          <a:noFill/>
        </p:spPr>
        <p:txBody>
          <a:bodyPr wrap="square" lIns="0" tIns="45720" rIns="0" bIns="45720"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800" b="0" i="0" u="none" strike="noStrike" kern="0" cap="none" spc="0" normalizeH="0" baseline="0" noProof="0">
                <a:ln>
                  <a:noFill/>
                </a:ln>
                <a:solidFill>
                  <a:srgbClr val="FFFFFF"/>
                </a:solidFill>
                <a:effectLst/>
                <a:uLnTx/>
                <a:uFillTx/>
                <a:latin typeface="Grandview"/>
                <a:ea typeface="+mn-ea"/>
                <a:cs typeface="Arial" charset="0"/>
              </a:rPr>
              <a:t>Upper</a:t>
            </a:r>
          </a:p>
        </p:txBody>
      </p:sp>
      <p:sp>
        <p:nvSpPr>
          <p:cNvPr id="20" name="TextBox 19">
            <a:extLst>
              <a:ext uri="{FF2B5EF4-FFF2-40B4-BE49-F238E27FC236}">
                <a16:creationId xmlns:a16="http://schemas.microsoft.com/office/drawing/2014/main" id="{9E535A1F-5CC8-094D-A652-C8EDFF8F49B9}"/>
              </a:ext>
            </a:extLst>
          </p:cNvPr>
          <p:cNvSpPr txBox="1"/>
          <p:nvPr/>
        </p:nvSpPr>
        <p:spPr>
          <a:xfrm>
            <a:off x="746108" y="4911728"/>
            <a:ext cx="1852480" cy="521810"/>
          </a:xfrm>
          <a:prstGeom prst="rect">
            <a:avLst/>
          </a:prstGeom>
          <a:noFill/>
        </p:spPr>
        <p:txBody>
          <a:bodyPr wrap="square" lIns="0" tIns="45720" rIns="0" bIns="45720"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800" b="0" i="0" u="none" strike="noStrike" kern="0" cap="none" spc="0" normalizeH="0" baseline="0" noProof="0">
                <a:ln>
                  <a:noFill/>
                </a:ln>
                <a:solidFill>
                  <a:srgbClr val="FFFFFF"/>
                </a:solidFill>
                <a:effectLst/>
                <a:uLnTx/>
                <a:uFillTx/>
                <a:latin typeface="Grandview"/>
                <a:ea typeface="+mn-ea"/>
                <a:cs typeface="Arial" charset="0"/>
              </a:rPr>
              <a:t>Lower</a:t>
            </a:r>
          </a:p>
        </p:txBody>
      </p:sp>
      <p:sp>
        <p:nvSpPr>
          <p:cNvPr id="21" name="Title 1">
            <a:extLst>
              <a:ext uri="{FF2B5EF4-FFF2-40B4-BE49-F238E27FC236}">
                <a16:creationId xmlns:a16="http://schemas.microsoft.com/office/drawing/2014/main" id="{FCC0975B-FABE-EE4B-45C2-937A29F2F99C}"/>
              </a:ext>
            </a:extLst>
          </p:cNvPr>
          <p:cNvSpPr>
            <a:spLocks noGrp="1"/>
          </p:cNvSpPr>
          <p:nvPr>
            <p:ph type="title"/>
          </p:nvPr>
        </p:nvSpPr>
        <p:spPr>
          <a:xfrm>
            <a:off x="723900" y="685800"/>
            <a:ext cx="7134129" cy="627955"/>
          </a:xfrm>
        </p:spPr>
        <p:txBody>
          <a:bodyPr/>
          <a:lstStyle/>
          <a:p>
            <a:r>
              <a:rPr lang="en-US" b="0" spc="0" dirty="0">
                <a:solidFill>
                  <a:srgbClr val="100FCF"/>
                </a:solidFill>
              </a:rPr>
              <a:t>NBCUniversal </a:t>
            </a:r>
            <a:r>
              <a:rPr lang="en-US" b="0" spc="0" dirty="0">
                <a:solidFill>
                  <a:schemeClr val="tx1"/>
                </a:solidFill>
              </a:rPr>
              <a:t>is also the right partner </a:t>
            </a:r>
            <a:br>
              <a:rPr lang="en-US" b="0" spc="0" dirty="0">
                <a:solidFill>
                  <a:schemeClr val="tx1"/>
                </a:solidFill>
              </a:rPr>
            </a:br>
            <a:r>
              <a:rPr lang="en-US" b="0" spc="0" dirty="0">
                <a:solidFill>
                  <a:schemeClr val="tx1"/>
                </a:solidFill>
              </a:rPr>
              <a:t>to make an impact of decision makers</a:t>
            </a:r>
            <a:endParaRPr lang="en-US" dirty="0">
              <a:solidFill>
                <a:schemeClr val="tx1"/>
              </a:solidFill>
            </a:endParaRPr>
          </a:p>
        </p:txBody>
      </p:sp>
      <p:sp>
        <p:nvSpPr>
          <p:cNvPr id="22" name="Slide Number Placeholder 16">
            <a:extLst>
              <a:ext uri="{FF2B5EF4-FFF2-40B4-BE49-F238E27FC236}">
                <a16:creationId xmlns:a16="http://schemas.microsoft.com/office/drawing/2014/main" id="{60910815-D958-0555-11FA-FFAEC043A0F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BC3453-BB19-457B-B719-75D592CBE786}" type="slidenum">
              <a:rPr kumimoji="0" lang="en-US" sz="700" b="0" i="0" u="none" strike="noStrike" kern="1200" cap="none" spc="0" normalizeH="0" baseline="0" noProof="0" smtClean="0">
                <a:ln>
                  <a:noFill/>
                </a:ln>
                <a:solidFill>
                  <a:srgbClr val="444444"/>
                </a:solidFill>
                <a:effectLst/>
                <a:uLnTx/>
                <a:uFillTx/>
                <a:latin typeface="Grandview"/>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700" b="0" i="0" u="none" strike="noStrike" kern="1200" cap="none" spc="0" normalizeH="0" baseline="0" noProof="0">
              <a:ln>
                <a:noFill/>
              </a:ln>
              <a:solidFill>
                <a:srgbClr val="444444"/>
              </a:solidFill>
              <a:effectLst/>
              <a:uLnTx/>
              <a:uFillTx/>
              <a:latin typeface="Grandview"/>
              <a:ea typeface="+mn-ea"/>
              <a:cs typeface="+mn-cs"/>
            </a:endParaRPr>
          </a:p>
        </p:txBody>
      </p:sp>
      <p:sp>
        <p:nvSpPr>
          <p:cNvPr id="31" name="TextBox 30">
            <a:extLst>
              <a:ext uri="{FF2B5EF4-FFF2-40B4-BE49-F238E27FC236}">
                <a16:creationId xmlns:a16="http://schemas.microsoft.com/office/drawing/2014/main" id="{E4074340-3712-42D6-127B-E1F330F27CB4}"/>
              </a:ext>
            </a:extLst>
          </p:cNvPr>
          <p:cNvSpPr txBox="1"/>
          <p:nvPr/>
        </p:nvSpPr>
        <p:spPr>
          <a:xfrm>
            <a:off x="8123168" y="1005978"/>
            <a:ext cx="4289351" cy="307777"/>
          </a:xfrm>
          <a:prstGeom prst="rect">
            <a:avLst/>
          </a:prstGeom>
          <a:noFill/>
          <a:ln>
            <a:noFill/>
          </a:ln>
        </p:spPr>
        <p:txBody>
          <a:bodyPr wrap="square" lIns="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00FCF"/>
                </a:solidFill>
                <a:effectLst/>
                <a:uLnTx/>
                <a:uFillTx/>
                <a:latin typeface="Grandview"/>
                <a:ea typeface="+mn-ea"/>
                <a:cs typeface="+mn-cs"/>
              </a:rPr>
              <a:t>NBCU Tech B2B Campaigns </a:t>
            </a:r>
            <a:r>
              <a:rPr kumimoji="0" lang="en-US" sz="1400" b="0" i="1" u="none" strike="noStrike" kern="1200" cap="none" spc="0" normalizeH="0" baseline="0" noProof="0">
                <a:ln>
                  <a:noFill/>
                </a:ln>
                <a:solidFill>
                  <a:srgbClr val="444444"/>
                </a:solidFill>
                <a:effectLst/>
                <a:uLnTx/>
                <a:uFillTx/>
                <a:latin typeface="Grandview"/>
                <a:ea typeface="+mn-ea"/>
                <a:cs typeface="+mn-cs"/>
              </a:rPr>
              <a:t>– Test vs. Control</a:t>
            </a:r>
          </a:p>
        </p:txBody>
      </p:sp>
      <p:sp>
        <p:nvSpPr>
          <p:cNvPr id="4" name="TextBox 3">
            <a:extLst>
              <a:ext uri="{FF2B5EF4-FFF2-40B4-BE49-F238E27FC236}">
                <a16:creationId xmlns:a16="http://schemas.microsoft.com/office/drawing/2014/main" id="{96D0D143-52C6-5EB2-C89F-C267F656FBC2}"/>
              </a:ext>
            </a:extLst>
          </p:cNvPr>
          <p:cNvSpPr txBox="1"/>
          <p:nvPr/>
        </p:nvSpPr>
        <p:spPr>
          <a:xfrm>
            <a:off x="746108" y="3400644"/>
            <a:ext cx="1852480" cy="521810"/>
          </a:xfrm>
          <a:prstGeom prst="rect">
            <a:avLst/>
          </a:prstGeom>
          <a:noFill/>
        </p:spPr>
        <p:txBody>
          <a:bodyPr wrap="square" lIns="0" tIns="45720" rIns="0" bIns="45720"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800" b="0" i="0" u="none" strike="noStrike" kern="0" cap="none" spc="0" normalizeH="0" baseline="0" noProof="0">
                <a:ln>
                  <a:noFill/>
                </a:ln>
                <a:solidFill>
                  <a:srgbClr val="FFFFFF"/>
                </a:solidFill>
                <a:effectLst/>
                <a:uLnTx/>
                <a:uFillTx/>
                <a:latin typeface="Grandview"/>
                <a:ea typeface="+mn-ea"/>
                <a:cs typeface="Arial" charset="0"/>
              </a:rPr>
              <a:t>Middle</a:t>
            </a:r>
          </a:p>
        </p:txBody>
      </p:sp>
      <p:sp>
        <p:nvSpPr>
          <p:cNvPr id="6" name="TextBox 5">
            <a:extLst>
              <a:ext uri="{FF2B5EF4-FFF2-40B4-BE49-F238E27FC236}">
                <a16:creationId xmlns:a16="http://schemas.microsoft.com/office/drawing/2014/main" id="{380B774E-A5E4-2CF2-504B-20668DC4BC83}"/>
              </a:ext>
            </a:extLst>
          </p:cNvPr>
          <p:cNvSpPr txBox="1"/>
          <p:nvPr/>
        </p:nvSpPr>
        <p:spPr>
          <a:xfrm>
            <a:off x="723900" y="6350109"/>
            <a:ext cx="10068732" cy="369332"/>
          </a:xfrm>
          <a:prstGeom prst="rect">
            <a:avLst/>
          </a:prstGeom>
          <a:noFill/>
        </p:spPr>
        <p:txBody>
          <a:bodyPr wrap="square" lIns="0" tIns="45720" rIns="9144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a:ln>
                  <a:noFill/>
                </a:ln>
                <a:solidFill>
                  <a:srgbClr val="FFFFFF">
                    <a:lumMod val="50000"/>
                  </a:srgbClr>
                </a:solidFill>
                <a:effectLst/>
                <a:uLnTx/>
                <a:uFillTx/>
                <a:latin typeface="Grandview"/>
                <a:ea typeface="+mn-ea"/>
                <a:cs typeface="+mn-cs"/>
              </a:rPr>
              <a:t>Source: NBCU Ad Impact Database 2017-2023, 38 Campaigns across </a:t>
            </a:r>
            <a:r>
              <a:rPr lang="en-US" sz="700" i="1">
                <a:solidFill>
                  <a:srgbClr val="FFFFFF">
                    <a:lumMod val="50000"/>
                  </a:srgbClr>
                </a:solidFill>
                <a:latin typeface="Grandview"/>
              </a:rPr>
              <a:t>7</a:t>
            </a:r>
            <a:r>
              <a:rPr kumimoji="0" lang="en-US" sz="700" b="0" i="1" u="none" strike="noStrike" kern="1200" cap="none" spc="0" normalizeH="0" baseline="0" noProof="0">
                <a:ln>
                  <a:noFill/>
                </a:ln>
                <a:solidFill>
                  <a:srgbClr val="FFFFFF">
                    <a:lumMod val="50000"/>
                  </a:srgbClr>
                </a:solidFill>
                <a:effectLst/>
                <a:uLnTx/>
                <a:uFillTx/>
                <a:latin typeface="Grandview"/>
                <a:ea typeface="+mn-ea"/>
                <a:cs typeface="+mn-cs"/>
              </a:rPr>
              <a:t> Brands NBCU measured Insurance campaigns​</a:t>
            </a:r>
            <a:br>
              <a:rPr kumimoji="0" lang="en-US" sz="700" b="0" i="1" u="none" strike="noStrike" kern="1200" cap="none" spc="0" normalizeH="0" baseline="0" noProof="0">
                <a:ln>
                  <a:noFill/>
                </a:ln>
                <a:solidFill>
                  <a:srgbClr val="FFFFFF">
                    <a:lumMod val="50000"/>
                  </a:srgbClr>
                </a:solidFill>
                <a:effectLst/>
                <a:uLnTx/>
                <a:uFillTx/>
                <a:latin typeface="Grandview"/>
                <a:ea typeface="+mn-ea"/>
                <a:cs typeface="+mn-cs"/>
              </a:rPr>
            </a:br>
            <a:r>
              <a:rPr kumimoji="0" lang="en-US" sz="700" b="0" i="1" u="none" strike="noStrike" kern="1200" cap="none" spc="0" normalizeH="0" baseline="0" noProof="0">
                <a:ln>
                  <a:noFill/>
                </a:ln>
                <a:solidFill>
                  <a:srgbClr val="FFFFFF">
                    <a:lumMod val="50000"/>
                  </a:srgbClr>
                </a:solidFill>
                <a:effectLst/>
                <a:uLnTx/>
                <a:uFillTx/>
                <a:latin typeface="Grandview"/>
                <a:ea typeface="+mn-ea"/>
                <a:cs typeface="+mn-cs"/>
              </a:rPr>
              <a:t>Custom research, vendors vary. Average of exposed vs. control cells for NBCU. Top 2 box</a:t>
            </a:r>
            <a:br>
              <a:rPr kumimoji="0" lang="en-US" sz="700" b="0" i="1" u="none" strike="noStrike" kern="1200" cap="none" spc="0" normalizeH="0" baseline="0" noProof="0">
                <a:ln>
                  <a:noFill/>
                </a:ln>
                <a:solidFill>
                  <a:srgbClr val="FFFFFF">
                    <a:lumMod val="50000"/>
                  </a:srgbClr>
                </a:solidFill>
                <a:effectLst/>
                <a:uLnTx/>
                <a:uFillTx/>
                <a:latin typeface="Grandview"/>
                <a:ea typeface="+mn-ea"/>
                <a:cs typeface="+mn-cs"/>
              </a:rPr>
            </a:br>
            <a:r>
              <a:rPr kumimoji="0" lang="en-US" sz="700" b="0" i="1" u="none" strike="noStrike" kern="1200" cap="none" spc="0" normalizeH="0" baseline="0" noProof="0">
                <a:ln>
                  <a:noFill/>
                </a:ln>
                <a:solidFill>
                  <a:srgbClr val="FFFFFF">
                    <a:lumMod val="50000"/>
                  </a:srgbClr>
                </a:solidFill>
                <a:effectLst/>
                <a:uLnTx/>
                <a:uFillTx/>
                <a:latin typeface="Grandview"/>
                <a:ea typeface="+mn-lt"/>
                <a:cs typeface="+mn-lt"/>
              </a:rPr>
              <a:t>Search Engagement (SER Index): EDO, Volume in five minutes following ads airing on NBCU vs. same brand competitive averages expressed as an index (123).</a:t>
            </a:r>
          </a:p>
        </p:txBody>
      </p:sp>
      <p:sp>
        <p:nvSpPr>
          <p:cNvPr id="7" name="TextBox 6">
            <a:extLst>
              <a:ext uri="{FF2B5EF4-FFF2-40B4-BE49-F238E27FC236}">
                <a16:creationId xmlns:a16="http://schemas.microsoft.com/office/drawing/2014/main" id="{0ACFB191-9338-D23D-067D-BCD2E7D71AE0}"/>
              </a:ext>
            </a:extLst>
          </p:cNvPr>
          <p:cNvSpPr txBox="1"/>
          <p:nvPr/>
        </p:nvSpPr>
        <p:spPr>
          <a:xfrm>
            <a:off x="4692076" y="2072390"/>
            <a:ext cx="158083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effectLst/>
                <a:uLnTx/>
                <a:uFillTx/>
                <a:latin typeface="Grandview"/>
                <a:ea typeface="+mn-ea"/>
                <a:cs typeface="Arial" panose="020B0604020202020204" pitchFamily="34" charset="0"/>
              </a:rPr>
              <a:t>Unaided Brand Recall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a:ln>
                  <a:noFill/>
                </a:ln>
                <a:solidFill>
                  <a:srgbClr val="100FCF"/>
                </a:solidFill>
                <a:effectLst/>
                <a:uLnTx/>
                <a:uFillTx/>
                <a:latin typeface="Grandview"/>
                <a:ea typeface="+mn-ea"/>
                <a:cs typeface="Arial" panose="020B0604020202020204" pitchFamily="34" charset="0"/>
              </a:rPr>
              <a:t>+13%</a:t>
            </a:r>
          </a:p>
        </p:txBody>
      </p:sp>
      <p:sp>
        <p:nvSpPr>
          <p:cNvPr id="12" name="TextBox 11">
            <a:extLst>
              <a:ext uri="{FF2B5EF4-FFF2-40B4-BE49-F238E27FC236}">
                <a16:creationId xmlns:a16="http://schemas.microsoft.com/office/drawing/2014/main" id="{DF738714-E038-D400-C8C1-EA4311B49D99}"/>
              </a:ext>
            </a:extLst>
          </p:cNvPr>
          <p:cNvSpPr txBox="1"/>
          <p:nvPr/>
        </p:nvSpPr>
        <p:spPr>
          <a:xfrm>
            <a:off x="7111097" y="2068568"/>
            <a:ext cx="144078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effectLst/>
                <a:uLnTx/>
                <a:uFillTx/>
                <a:latin typeface="Grandview"/>
                <a:ea typeface="+mn-ea"/>
                <a:cs typeface="+mn-cs"/>
              </a:rPr>
              <a:t>Brand</a:t>
            </a:r>
            <a:br>
              <a:rPr kumimoji="0" lang="en-US" sz="1800" b="0" i="0" u="none" strike="noStrike" kern="1200" cap="none" spc="0" normalizeH="0" baseline="0" noProof="0">
                <a:ln>
                  <a:noFill/>
                </a:ln>
                <a:effectLst/>
                <a:uLnTx/>
                <a:uFillTx/>
                <a:latin typeface="Grandview"/>
                <a:ea typeface="+mn-ea"/>
                <a:cs typeface="+mn-cs"/>
              </a:rPr>
            </a:br>
            <a:r>
              <a:rPr kumimoji="0" lang="en-US" sz="1800" b="0" i="0" u="none" strike="noStrike" kern="1200" cap="none" spc="0" normalizeH="0" baseline="0" noProof="0">
                <a:ln>
                  <a:noFill/>
                </a:ln>
                <a:effectLst/>
                <a:uLnTx/>
                <a:uFillTx/>
                <a:latin typeface="Grandview"/>
                <a:ea typeface="+mn-ea"/>
                <a:cs typeface="+mn-cs"/>
              </a:rPr>
              <a:t>Familiarity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100FCF"/>
                </a:solidFill>
                <a:effectLst/>
                <a:uLnTx/>
                <a:uFillTx/>
                <a:latin typeface="Grandview"/>
                <a:ea typeface="+mn-ea"/>
                <a:cs typeface="+mn-cs"/>
              </a:rPr>
              <a:t>+12%</a:t>
            </a:r>
          </a:p>
        </p:txBody>
      </p:sp>
      <p:sp>
        <p:nvSpPr>
          <p:cNvPr id="13" name="TextBox 12">
            <a:extLst>
              <a:ext uri="{FF2B5EF4-FFF2-40B4-BE49-F238E27FC236}">
                <a16:creationId xmlns:a16="http://schemas.microsoft.com/office/drawing/2014/main" id="{2F52E504-AABF-F7DA-222C-58678FB2F219}"/>
              </a:ext>
            </a:extLst>
          </p:cNvPr>
          <p:cNvSpPr txBox="1"/>
          <p:nvPr/>
        </p:nvSpPr>
        <p:spPr>
          <a:xfrm>
            <a:off x="7164690" y="3537548"/>
            <a:ext cx="144078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effectLst/>
                <a:uLnTx/>
                <a:uFillTx/>
                <a:latin typeface="Grandview"/>
                <a:ea typeface="+mn-ea"/>
                <a:cs typeface="+mn-cs"/>
              </a:rPr>
              <a:t>Brand</a:t>
            </a:r>
            <a:br>
              <a:rPr kumimoji="0" lang="en-US" sz="1800" b="0" i="0" u="none" strike="noStrike" kern="1200" cap="none" spc="0" normalizeH="0" baseline="0" noProof="0">
                <a:ln>
                  <a:noFill/>
                </a:ln>
                <a:effectLst/>
                <a:uLnTx/>
                <a:uFillTx/>
                <a:latin typeface="Grandview"/>
                <a:ea typeface="+mn-ea"/>
                <a:cs typeface="+mn-cs"/>
              </a:rPr>
            </a:br>
            <a:r>
              <a:rPr kumimoji="0" lang="en-US" sz="1800" b="0" i="0" u="none" strike="noStrike" kern="1200" cap="none" spc="0" normalizeH="0" baseline="0" noProof="0">
                <a:ln>
                  <a:noFill/>
                </a:ln>
                <a:effectLst/>
                <a:uLnTx/>
                <a:uFillTx/>
                <a:latin typeface="Grandview"/>
                <a:ea typeface="+mn-ea"/>
                <a:cs typeface="+mn-cs"/>
              </a:rPr>
              <a:t>Favorability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100FCF"/>
                </a:solidFill>
                <a:effectLst/>
                <a:uLnTx/>
                <a:uFillTx/>
                <a:latin typeface="Grandview"/>
                <a:ea typeface="+mn-ea"/>
                <a:cs typeface="+mn-cs"/>
              </a:rPr>
              <a:t>+</a:t>
            </a:r>
            <a:r>
              <a:rPr lang="en-US" i="1">
                <a:solidFill>
                  <a:srgbClr val="100FCF"/>
                </a:solidFill>
                <a:latin typeface="Grandview"/>
              </a:rPr>
              <a:t>5</a:t>
            </a:r>
            <a:r>
              <a:rPr kumimoji="0" lang="en-US" sz="1800" b="0" i="1" u="none" strike="noStrike" kern="1200" cap="none" spc="0" normalizeH="0" baseline="0" noProof="0">
                <a:ln>
                  <a:noFill/>
                </a:ln>
                <a:solidFill>
                  <a:srgbClr val="100FCF"/>
                </a:solidFill>
                <a:effectLst/>
                <a:uLnTx/>
                <a:uFillTx/>
                <a:latin typeface="Grandview"/>
                <a:ea typeface="+mn-ea"/>
                <a:cs typeface="+mn-cs"/>
              </a:rPr>
              <a:t>%</a:t>
            </a:r>
          </a:p>
        </p:txBody>
      </p:sp>
      <p:sp>
        <p:nvSpPr>
          <p:cNvPr id="14" name="TextBox 13">
            <a:extLst>
              <a:ext uri="{FF2B5EF4-FFF2-40B4-BE49-F238E27FC236}">
                <a16:creationId xmlns:a16="http://schemas.microsoft.com/office/drawing/2014/main" id="{D2EB5D63-8D0A-371B-39EB-39DB95913C46}"/>
              </a:ext>
            </a:extLst>
          </p:cNvPr>
          <p:cNvSpPr txBox="1"/>
          <p:nvPr/>
        </p:nvSpPr>
        <p:spPr>
          <a:xfrm>
            <a:off x="9583712" y="3537548"/>
            <a:ext cx="164135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effectLst/>
                <a:uLnTx/>
                <a:uFillTx/>
                <a:latin typeface="Grandview"/>
                <a:ea typeface="+mn-ea"/>
                <a:cs typeface="+mn-cs"/>
              </a:rPr>
              <a:t>Consideration Intent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100FCF"/>
                </a:solidFill>
                <a:effectLst/>
                <a:uLnTx/>
                <a:uFillTx/>
                <a:latin typeface="Grandview"/>
                <a:ea typeface="+mn-ea"/>
                <a:cs typeface="+mn-cs"/>
              </a:rPr>
              <a:t>+</a:t>
            </a:r>
            <a:r>
              <a:rPr lang="en-US" i="1">
                <a:solidFill>
                  <a:srgbClr val="100FCF"/>
                </a:solidFill>
                <a:latin typeface="Grandview"/>
              </a:rPr>
              <a:t>11</a:t>
            </a:r>
            <a:r>
              <a:rPr kumimoji="0" lang="en-US" sz="1800" b="0" i="1" u="none" strike="noStrike" kern="1200" cap="none" spc="0" normalizeH="0" baseline="0" noProof="0">
                <a:ln>
                  <a:noFill/>
                </a:ln>
                <a:solidFill>
                  <a:srgbClr val="100FCF"/>
                </a:solidFill>
                <a:effectLst/>
                <a:uLnTx/>
                <a:uFillTx/>
                <a:latin typeface="Grandview"/>
                <a:ea typeface="+mn-ea"/>
                <a:cs typeface="+mn-cs"/>
              </a:rPr>
              <a:t>%</a:t>
            </a:r>
          </a:p>
        </p:txBody>
      </p:sp>
      <p:sp>
        <p:nvSpPr>
          <p:cNvPr id="30" name="TextBox 29">
            <a:extLst>
              <a:ext uri="{FF2B5EF4-FFF2-40B4-BE49-F238E27FC236}">
                <a16:creationId xmlns:a16="http://schemas.microsoft.com/office/drawing/2014/main" id="{E902FC26-65CE-A9D9-B477-8C0ED2E805A5}"/>
              </a:ext>
            </a:extLst>
          </p:cNvPr>
          <p:cNvSpPr txBox="1"/>
          <p:nvPr/>
        </p:nvSpPr>
        <p:spPr>
          <a:xfrm>
            <a:off x="4692076" y="3537548"/>
            <a:ext cx="1624591" cy="92333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effectLst/>
                <a:uLnTx/>
                <a:uFillTx/>
                <a:latin typeface="Grandview"/>
                <a:ea typeface="+mn-ea"/>
                <a:cs typeface="+mn-cs"/>
              </a:rPr>
              <a:t>Search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effectLst/>
                <a:uLnTx/>
                <a:uFillTx/>
                <a:latin typeface="Grandview"/>
                <a:ea typeface="+mn-ea"/>
                <a:cs typeface="+mn-cs"/>
              </a:rPr>
              <a:t>Engagement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100FCF"/>
                </a:solidFill>
                <a:effectLst/>
                <a:uLnTx/>
                <a:uFillTx/>
                <a:latin typeface="Grandview"/>
                <a:ea typeface="+mn-ea"/>
                <a:cs typeface="+mn-cs"/>
              </a:rPr>
              <a:t>+</a:t>
            </a:r>
            <a:r>
              <a:rPr lang="en-US" i="1">
                <a:solidFill>
                  <a:srgbClr val="100FCF"/>
                </a:solidFill>
                <a:latin typeface="Grandview"/>
              </a:rPr>
              <a:t>88</a:t>
            </a:r>
            <a:r>
              <a:rPr kumimoji="0" lang="en-US" sz="1800" b="0" i="1" u="none" strike="noStrike" kern="1200" cap="none" spc="0" normalizeH="0" baseline="0" noProof="0">
                <a:ln>
                  <a:noFill/>
                </a:ln>
                <a:solidFill>
                  <a:srgbClr val="100FCF"/>
                </a:solidFill>
                <a:effectLst/>
                <a:uLnTx/>
                <a:uFillTx/>
                <a:latin typeface="Grandview"/>
                <a:ea typeface="+mn-ea"/>
                <a:cs typeface="+mn-cs"/>
              </a:rPr>
              <a:t>%</a:t>
            </a:r>
          </a:p>
        </p:txBody>
      </p:sp>
      <p:sp>
        <p:nvSpPr>
          <p:cNvPr id="2" name="TextBox 1">
            <a:extLst>
              <a:ext uri="{FF2B5EF4-FFF2-40B4-BE49-F238E27FC236}">
                <a16:creationId xmlns:a16="http://schemas.microsoft.com/office/drawing/2014/main" id="{1E903475-A2DC-42FA-3BAB-13AC4E5D4910}"/>
              </a:ext>
            </a:extLst>
          </p:cNvPr>
          <p:cNvSpPr txBox="1"/>
          <p:nvPr/>
        </p:nvSpPr>
        <p:spPr>
          <a:xfrm>
            <a:off x="9232903" y="2068568"/>
            <a:ext cx="154732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effectLst/>
                <a:uLnTx/>
                <a:uFillTx/>
                <a:latin typeface="Grandview"/>
                <a:ea typeface="+mn-ea"/>
                <a:cs typeface="+mn-cs"/>
              </a:rPr>
              <a:t>Aided Brand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effectLst/>
                <a:uLnTx/>
                <a:uFillTx/>
                <a:latin typeface="Grandview"/>
                <a:ea typeface="+mn-ea"/>
                <a:cs typeface="+mn-cs"/>
              </a:rPr>
              <a:t>Recall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100FCF"/>
                </a:solidFill>
                <a:effectLst/>
                <a:uLnTx/>
                <a:uFillTx/>
                <a:latin typeface="Grandview"/>
                <a:ea typeface="+mn-ea"/>
                <a:cs typeface="+mn-cs"/>
              </a:rPr>
              <a:t>+</a:t>
            </a:r>
            <a:r>
              <a:rPr lang="en-US" i="1">
                <a:solidFill>
                  <a:srgbClr val="100FCF"/>
                </a:solidFill>
                <a:latin typeface="Grandview"/>
              </a:rPr>
              <a:t>19</a:t>
            </a:r>
            <a:r>
              <a:rPr kumimoji="0" lang="en-US" sz="1800" b="0" i="1" u="none" strike="noStrike" kern="1200" cap="none" spc="0" normalizeH="0" baseline="0" noProof="0">
                <a:ln>
                  <a:noFill/>
                </a:ln>
                <a:solidFill>
                  <a:srgbClr val="100FCF"/>
                </a:solidFill>
                <a:effectLst/>
                <a:uLnTx/>
                <a:uFillTx/>
                <a:latin typeface="Grandview"/>
                <a:ea typeface="+mn-ea"/>
                <a:cs typeface="+mn-cs"/>
              </a:rPr>
              <a:t>%</a:t>
            </a:r>
          </a:p>
        </p:txBody>
      </p:sp>
      <p:sp>
        <p:nvSpPr>
          <p:cNvPr id="8" name="TextBox 7">
            <a:extLst>
              <a:ext uri="{FF2B5EF4-FFF2-40B4-BE49-F238E27FC236}">
                <a16:creationId xmlns:a16="http://schemas.microsoft.com/office/drawing/2014/main" id="{5839D911-04B7-BD93-83B5-346F38955313}"/>
              </a:ext>
            </a:extLst>
          </p:cNvPr>
          <p:cNvSpPr txBox="1"/>
          <p:nvPr/>
        </p:nvSpPr>
        <p:spPr>
          <a:xfrm>
            <a:off x="7164690" y="5042887"/>
            <a:ext cx="215659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effectLst/>
                <a:uLnTx/>
                <a:uFillTx/>
                <a:latin typeface="Grandview"/>
                <a:ea typeface="+mn-ea"/>
                <a:cs typeface="+mn-cs"/>
              </a:rPr>
              <a:t>Recommendation Intent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100FCF"/>
                </a:solidFill>
                <a:effectLst/>
                <a:uLnTx/>
                <a:uFillTx/>
                <a:latin typeface="Grandview"/>
                <a:ea typeface="+mn-ea"/>
                <a:cs typeface="+mn-cs"/>
              </a:rPr>
              <a:t>+14%</a:t>
            </a:r>
          </a:p>
        </p:txBody>
      </p:sp>
      <p:sp>
        <p:nvSpPr>
          <p:cNvPr id="11" name="TextBox 10">
            <a:extLst>
              <a:ext uri="{FF2B5EF4-FFF2-40B4-BE49-F238E27FC236}">
                <a16:creationId xmlns:a16="http://schemas.microsoft.com/office/drawing/2014/main" id="{6BFB98F4-846E-75D3-D07C-911B0BAB386F}"/>
              </a:ext>
            </a:extLst>
          </p:cNvPr>
          <p:cNvSpPr txBox="1"/>
          <p:nvPr/>
        </p:nvSpPr>
        <p:spPr>
          <a:xfrm>
            <a:off x="4692076" y="5042887"/>
            <a:ext cx="1624591" cy="92333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effectLst/>
                <a:uLnTx/>
                <a:uFillTx/>
                <a:latin typeface="Grandview"/>
                <a:ea typeface="+mn-ea"/>
                <a:cs typeface="+mn-cs"/>
              </a:rPr>
              <a:t>Purchase Intent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100FCF"/>
                </a:solidFill>
                <a:effectLst/>
                <a:uLnTx/>
                <a:uFillTx/>
                <a:latin typeface="Grandview"/>
                <a:ea typeface="+mn-ea"/>
                <a:cs typeface="+mn-cs"/>
              </a:rPr>
              <a:t>+10%</a:t>
            </a:r>
          </a:p>
        </p:txBody>
      </p:sp>
      <p:sp>
        <p:nvSpPr>
          <p:cNvPr id="23" name="Rectangle 22">
            <a:extLst>
              <a:ext uri="{FF2B5EF4-FFF2-40B4-BE49-F238E27FC236}">
                <a16:creationId xmlns:a16="http://schemas.microsoft.com/office/drawing/2014/main" id="{BAC112D9-7921-A67E-9910-247A517DF864}"/>
              </a:ext>
            </a:extLst>
          </p:cNvPr>
          <p:cNvSpPr/>
          <p:nvPr/>
        </p:nvSpPr>
        <p:spPr>
          <a:xfrm>
            <a:off x="1" y="1"/>
            <a:ext cx="2402006" cy="4571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a:solidFill>
                  <a:schemeClr val="bg1"/>
                </a:solidFill>
              </a:rPr>
              <a:t>Tech B2B Benchmarks</a:t>
            </a:r>
          </a:p>
        </p:txBody>
      </p:sp>
    </p:spTree>
    <p:extLst>
      <p:ext uri="{BB962C8B-B14F-4D97-AF65-F5344CB8AC3E}">
        <p14:creationId xmlns:p14="http://schemas.microsoft.com/office/powerpoint/2010/main" val="1533747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08704-70E3-4F05-6306-877AB27082D4}"/>
            </a:ext>
          </a:extLst>
        </p:cNvPr>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A3EEE3C2-F215-E634-42BE-D3A26F3C2F91}"/>
              </a:ext>
            </a:extLst>
          </p:cNvPr>
          <p:cNvSpPr/>
          <p:nvPr/>
        </p:nvSpPr>
        <p:spPr>
          <a:xfrm>
            <a:off x="3286029" y="1825888"/>
            <a:ext cx="8182072" cy="1371600"/>
          </a:xfrm>
          <a:prstGeom prst="roundRect">
            <a:avLst/>
          </a:prstGeom>
          <a:ln>
            <a:solidFill>
              <a:srgbClr val="100FCF"/>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ndview"/>
              <a:ea typeface="+mn-ea"/>
              <a:cs typeface="+mn-cs"/>
            </a:endParaRPr>
          </a:p>
        </p:txBody>
      </p:sp>
      <p:sp>
        <p:nvSpPr>
          <p:cNvPr id="16" name="Rectangle: Rounded Corners 15">
            <a:extLst>
              <a:ext uri="{FF2B5EF4-FFF2-40B4-BE49-F238E27FC236}">
                <a16:creationId xmlns:a16="http://schemas.microsoft.com/office/drawing/2014/main" id="{4FA521A3-06AB-A229-7CD1-57AE40766D74}"/>
              </a:ext>
            </a:extLst>
          </p:cNvPr>
          <p:cNvSpPr/>
          <p:nvPr/>
        </p:nvSpPr>
        <p:spPr>
          <a:xfrm>
            <a:off x="1396073" y="4792184"/>
            <a:ext cx="10072027" cy="1371600"/>
          </a:xfrm>
          <a:prstGeom prst="roundRect">
            <a:avLst/>
          </a:prstGeom>
          <a:ln>
            <a:solidFill>
              <a:srgbClr val="100FCF"/>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ndview"/>
              <a:ea typeface="+mn-ea"/>
              <a:cs typeface="+mn-cs"/>
            </a:endParaRPr>
          </a:p>
        </p:txBody>
      </p:sp>
      <p:sp>
        <p:nvSpPr>
          <p:cNvPr id="5" name="Rectangle: Rounded Corners 4">
            <a:extLst>
              <a:ext uri="{FF2B5EF4-FFF2-40B4-BE49-F238E27FC236}">
                <a16:creationId xmlns:a16="http://schemas.microsoft.com/office/drawing/2014/main" id="{E3A2C391-E82D-BBA0-D356-18FA056BF5DB}"/>
              </a:ext>
            </a:extLst>
          </p:cNvPr>
          <p:cNvSpPr/>
          <p:nvPr/>
        </p:nvSpPr>
        <p:spPr>
          <a:xfrm>
            <a:off x="2552701" y="3303020"/>
            <a:ext cx="8915400" cy="1371600"/>
          </a:xfrm>
          <a:prstGeom prst="roundRect">
            <a:avLst/>
          </a:prstGeom>
          <a:ln>
            <a:solidFill>
              <a:srgbClr val="100FCF"/>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ndview"/>
              <a:ea typeface="+mn-ea"/>
              <a:cs typeface="+mn-cs"/>
            </a:endParaRPr>
          </a:p>
        </p:txBody>
      </p:sp>
      <p:grpSp>
        <p:nvGrpSpPr>
          <p:cNvPr id="9" name="Group 8">
            <a:extLst>
              <a:ext uri="{FF2B5EF4-FFF2-40B4-BE49-F238E27FC236}">
                <a16:creationId xmlns:a16="http://schemas.microsoft.com/office/drawing/2014/main" id="{82E5A5F1-6448-FF4D-4050-8D3469C4FA28}"/>
              </a:ext>
            </a:extLst>
          </p:cNvPr>
          <p:cNvGrpSpPr/>
          <p:nvPr/>
        </p:nvGrpSpPr>
        <p:grpSpPr>
          <a:xfrm>
            <a:off x="-918664" y="1820451"/>
            <a:ext cx="5490664" cy="4361688"/>
            <a:chOff x="-918664" y="1820451"/>
            <a:chExt cx="6303464" cy="4361688"/>
          </a:xfrm>
          <a:gradFill>
            <a:gsLst>
              <a:gs pos="88000">
                <a:schemeClr val="accent1"/>
              </a:gs>
              <a:gs pos="0">
                <a:srgbClr val="100FCF"/>
              </a:gs>
            </a:gsLst>
            <a:lin ang="5400000" scaled="1"/>
          </a:gradFill>
        </p:grpSpPr>
        <p:sp>
          <p:nvSpPr>
            <p:cNvPr id="17" name="Trapezoid 16">
              <a:extLst>
                <a:ext uri="{FF2B5EF4-FFF2-40B4-BE49-F238E27FC236}">
                  <a16:creationId xmlns:a16="http://schemas.microsoft.com/office/drawing/2014/main" id="{84230C98-13EB-3FD2-5998-C08F3DEC1A66}"/>
                </a:ext>
              </a:extLst>
            </p:cNvPr>
            <p:cNvSpPr/>
            <p:nvPr/>
          </p:nvSpPr>
          <p:spPr>
            <a:xfrm rot="10800000">
              <a:off x="-918664" y="1820451"/>
              <a:ext cx="6303464" cy="1389888"/>
            </a:xfrm>
            <a:prstGeom prst="trapezoid">
              <a:avLst>
                <a:gd name="adj" fmla="val 43202"/>
              </a:avLst>
            </a:prstGeom>
            <a:gr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ndview"/>
                <a:ea typeface="+mn-ea"/>
                <a:cs typeface="+mn-cs"/>
              </a:endParaRPr>
            </a:p>
          </p:txBody>
        </p:sp>
        <p:sp>
          <p:nvSpPr>
            <p:cNvPr id="18" name="Trapezoid 17">
              <a:extLst>
                <a:ext uri="{FF2B5EF4-FFF2-40B4-BE49-F238E27FC236}">
                  <a16:creationId xmlns:a16="http://schemas.microsoft.com/office/drawing/2014/main" id="{117DC205-2101-2F5A-E0E9-EC89EFC3271A}"/>
                </a:ext>
              </a:extLst>
            </p:cNvPr>
            <p:cNvSpPr/>
            <p:nvPr/>
          </p:nvSpPr>
          <p:spPr>
            <a:xfrm rot="10800000">
              <a:off x="-674150" y="4792251"/>
              <a:ext cx="4636246" cy="1389888"/>
            </a:xfrm>
            <a:prstGeom prst="trapezoid">
              <a:avLst>
                <a:gd name="adj" fmla="val 43202"/>
              </a:avLst>
            </a:prstGeom>
            <a:gr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ndview"/>
                <a:ea typeface="+mn-ea"/>
                <a:cs typeface="+mn-cs"/>
              </a:endParaRPr>
            </a:p>
          </p:txBody>
        </p:sp>
        <p:sp>
          <p:nvSpPr>
            <p:cNvPr id="3" name="Trapezoid 2">
              <a:extLst>
                <a:ext uri="{FF2B5EF4-FFF2-40B4-BE49-F238E27FC236}">
                  <a16:creationId xmlns:a16="http://schemas.microsoft.com/office/drawing/2014/main" id="{BBD9D950-3F8C-2CAC-07F0-EDAB532AFF0B}"/>
                </a:ext>
              </a:extLst>
            </p:cNvPr>
            <p:cNvSpPr/>
            <p:nvPr/>
          </p:nvSpPr>
          <p:spPr>
            <a:xfrm rot="10800000">
              <a:off x="-787402" y="3306092"/>
              <a:ext cx="5440132" cy="1389888"/>
            </a:xfrm>
            <a:prstGeom prst="trapezoid">
              <a:avLst>
                <a:gd name="adj" fmla="val 43202"/>
              </a:avLst>
            </a:prstGeom>
            <a:gr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ndview"/>
                <a:ea typeface="+mn-ea"/>
                <a:cs typeface="+mn-cs"/>
              </a:endParaRPr>
            </a:p>
          </p:txBody>
        </p:sp>
      </p:grpSp>
      <p:sp>
        <p:nvSpPr>
          <p:cNvPr id="43" name="Rectangle 42">
            <a:extLst>
              <a:ext uri="{FF2B5EF4-FFF2-40B4-BE49-F238E27FC236}">
                <a16:creationId xmlns:a16="http://schemas.microsoft.com/office/drawing/2014/main" id="{2C0C47A1-10FD-0457-D0F6-C27EF7CFEFEC}"/>
              </a:ext>
            </a:extLst>
          </p:cNvPr>
          <p:cNvSpPr/>
          <p:nvPr/>
        </p:nvSpPr>
        <p:spPr>
          <a:xfrm>
            <a:off x="0" y="1579317"/>
            <a:ext cx="12192000" cy="3576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ndview"/>
              <a:ea typeface="+mn-ea"/>
              <a:cs typeface="+mn-cs"/>
            </a:endParaRPr>
          </a:p>
        </p:txBody>
      </p:sp>
      <p:sp>
        <p:nvSpPr>
          <p:cNvPr id="19" name="TextBox 18">
            <a:extLst>
              <a:ext uri="{FF2B5EF4-FFF2-40B4-BE49-F238E27FC236}">
                <a16:creationId xmlns:a16="http://schemas.microsoft.com/office/drawing/2014/main" id="{6743CD14-2DFF-1D90-25D7-B56A044603BC}"/>
              </a:ext>
            </a:extLst>
          </p:cNvPr>
          <p:cNvSpPr txBox="1"/>
          <p:nvPr/>
        </p:nvSpPr>
        <p:spPr>
          <a:xfrm>
            <a:off x="746108" y="1949117"/>
            <a:ext cx="2047224" cy="521810"/>
          </a:xfrm>
          <a:prstGeom prst="rect">
            <a:avLst/>
          </a:prstGeom>
          <a:noFill/>
        </p:spPr>
        <p:txBody>
          <a:bodyPr wrap="square" lIns="0" tIns="45720" rIns="0" bIns="45720"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800" b="0" i="0" u="none" strike="noStrike" kern="0" cap="none" spc="0" normalizeH="0" baseline="0" noProof="0">
                <a:ln>
                  <a:noFill/>
                </a:ln>
                <a:solidFill>
                  <a:srgbClr val="FFFFFF"/>
                </a:solidFill>
                <a:effectLst/>
                <a:uLnTx/>
                <a:uFillTx/>
                <a:latin typeface="Grandview"/>
                <a:ea typeface="+mn-ea"/>
                <a:cs typeface="Arial" charset="0"/>
              </a:rPr>
              <a:t>Upper</a:t>
            </a:r>
          </a:p>
        </p:txBody>
      </p:sp>
      <p:sp>
        <p:nvSpPr>
          <p:cNvPr id="20" name="TextBox 19">
            <a:extLst>
              <a:ext uri="{FF2B5EF4-FFF2-40B4-BE49-F238E27FC236}">
                <a16:creationId xmlns:a16="http://schemas.microsoft.com/office/drawing/2014/main" id="{78CC9C43-0E22-2271-D0E7-37F1CCA1C2A2}"/>
              </a:ext>
            </a:extLst>
          </p:cNvPr>
          <p:cNvSpPr txBox="1"/>
          <p:nvPr/>
        </p:nvSpPr>
        <p:spPr>
          <a:xfrm>
            <a:off x="746108" y="4911728"/>
            <a:ext cx="1852480" cy="521810"/>
          </a:xfrm>
          <a:prstGeom prst="rect">
            <a:avLst/>
          </a:prstGeom>
          <a:noFill/>
        </p:spPr>
        <p:txBody>
          <a:bodyPr wrap="square" lIns="0" tIns="45720" rIns="0" bIns="45720"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800" b="0" i="0" u="none" strike="noStrike" kern="0" cap="none" spc="0" normalizeH="0" baseline="0" noProof="0">
                <a:ln>
                  <a:noFill/>
                </a:ln>
                <a:solidFill>
                  <a:srgbClr val="FFFFFF"/>
                </a:solidFill>
                <a:effectLst/>
                <a:uLnTx/>
                <a:uFillTx/>
                <a:latin typeface="Grandview"/>
                <a:ea typeface="+mn-ea"/>
                <a:cs typeface="Arial" charset="0"/>
              </a:rPr>
              <a:t>Lower</a:t>
            </a:r>
          </a:p>
        </p:txBody>
      </p:sp>
      <p:sp>
        <p:nvSpPr>
          <p:cNvPr id="21" name="Title 1">
            <a:extLst>
              <a:ext uri="{FF2B5EF4-FFF2-40B4-BE49-F238E27FC236}">
                <a16:creationId xmlns:a16="http://schemas.microsoft.com/office/drawing/2014/main" id="{1E1DCA33-0EAD-25B6-5A3E-848DC7B6824C}"/>
              </a:ext>
            </a:extLst>
          </p:cNvPr>
          <p:cNvSpPr>
            <a:spLocks noGrp="1"/>
          </p:cNvSpPr>
          <p:nvPr>
            <p:ph type="title"/>
          </p:nvPr>
        </p:nvSpPr>
        <p:spPr>
          <a:xfrm>
            <a:off x="723900" y="685800"/>
            <a:ext cx="7134129" cy="627955"/>
          </a:xfrm>
        </p:spPr>
        <p:txBody>
          <a:bodyPr/>
          <a:lstStyle/>
          <a:p>
            <a:r>
              <a:rPr lang="en-US" b="0" spc="0" dirty="0">
                <a:solidFill>
                  <a:srgbClr val="100FCF"/>
                </a:solidFill>
              </a:rPr>
              <a:t>NBCUniversal </a:t>
            </a:r>
            <a:r>
              <a:rPr lang="en-US" b="0" spc="0" dirty="0">
                <a:solidFill>
                  <a:schemeClr val="tx1"/>
                </a:solidFill>
              </a:rPr>
              <a:t>is also the right partner </a:t>
            </a:r>
            <a:br>
              <a:rPr lang="en-US" b="0" spc="0" dirty="0">
                <a:solidFill>
                  <a:schemeClr val="tx1"/>
                </a:solidFill>
              </a:rPr>
            </a:br>
            <a:r>
              <a:rPr lang="en-US" b="0" spc="0" dirty="0">
                <a:solidFill>
                  <a:schemeClr val="tx1"/>
                </a:solidFill>
              </a:rPr>
              <a:t>to make an impact of decision makers</a:t>
            </a:r>
            <a:endParaRPr lang="en-US" dirty="0">
              <a:solidFill>
                <a:schemeClr val="tx1"/>
              </a:solidFill>
            </a:endParaRPr>
          </a:p>
        </p:txBody>
      </p:sp>
      <p:sp>
        <p:nvSpPr>
          <p:cNvPr id="22" name="Slide Number Placeholder 16">
            <a:extLst>
              <a:ext uri="{FF2B5EF4-FFF2-40B4-BE49-F238E27FC236}">
                <a16:creationId xmlns:a16="http://schemas.microsoft.com/office/drawing/2014/main" id="{748CDDD3-9122-DA7D-4E61-9AB1ED55990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BC3453-BB19-457B-B719-75D592CBE786}" type="slidenum">
              <a:rPr kumimoji="0" lang="en-US" sz="700" b="0" i="0" u="none" strike="noStrike" kern="1200" cap="none" spc="0" normalizeH="0" baseline="0" noProof="0" smtClean="0">
                <a:ln>
                  <a:noFill/>
                </a:ln>
                <a:solidFill>
                  <a:srgbClr val="444444"/>
                </a:solidFill>
                <a:effectLst/>
                <a:uLnTx/>
                <a:uFillTx/>
                <a:latin typeface="Grandview"/>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700" b="0" i="0" u="none" strike="noStrike" kern="1200" cap="none" spc="0" normalizeH="0" baseline="0" noProof="0">
              <a:ln>
                <a:noFill/>
              </a:ln>
              <a:solidFill>
                <a:srgbClr val="444444"/>
              </a:solidFill>
              <a:effectLst/>
              <a:uLnTx/>
              <a:uFillTx/>
              <a:latin typeface="Grandview"/>
              <a:ea typeface="+mn-ea"/>
              <a:cs typeface="+mn-cs"/>
            </a:endParaRPr>
          </a:p>
        </p:txBody>
      </p:sp>
      <p:sp>
        <p:nvSpPr>
          <p:cNvPr id="31" name="TextBox 30">
            <a:extLst>
              <a:ext uri="{FF2B5EF4-FFF2-40B4-BE49-F238E27FC236}">
                <a16:creationId xmlns:a16="http://schemas.microsoft.com/office/drawing/2014/main" id="{6ADAE515-D7B9-B353-D99E-50C66298680C}"/>
              </a:ext>
            </a:extLst>
          </p:cNvPr>
          <p:cNvSpPr txBox="1"/>
          <p:nvPr/>
        </p:nvSpPr>
        <p:spPr>
          <a:xfrm>
            <a:off x="8123168" y="1005978"/>
            <a:ext cx="4289351" cy="307777"/>
          </a:xfrm>
          <a:prstGeom prst="rect">
            <a:avLst/>
          </a:prstGeom>
          <a:noFill/>
          <a:ln>
            <a:noFill/>
          </a:ln>
        </p:spPr>
        <p:txBody>
          <a:bodyPr wrap="square" lIns="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00FCF"/>
                </a:solidFill>
                <a:effectLst/>
                <a:uLnTx/>
                <a:uFillTx/>
                <a:latin typeface="Grandview"/>
                <a:ea typeface="+mn-ea"/>
                <a:cs typeface="+mn-cs"/>
              </a:rPr>
              <a:t>NBCU Finance Campaigns </a:t>
            </a:r>
            <a:r>
              <a:rPr kumimoji="0" lang="en-US" sz="1400" b="0" i="1" u="none" strike="noStrike" kern="1200" cap="none" spc="0" normalizeH="0" baseline="0" noProof="0">
                <a:ln>
                  <a:noFill/>
                </a:ln>
                <a:solidFill>
                  <a:srgbClr val="444444"/>
                </a:solidFill>
                <a:effectLst/>
                <a:uLnTx/>
                <a:uFillTx/>
                <a:latin typeface="Grandview"/>
                <a:ea typeface="+mn-ea"/>
                <a:cs typeface="+mn-cs"/>
              </a:rPr>
              <a:t>– Test vs. Control</a:t>
            </a:r>
          </a:p>
        </p:txBody>
      </p:sp>
      <p:sp>
        <p:nvSpPr>
          <p:cNvPr id="4" name="TextBox 3">
            <a:extLst>
              <a:ext uri="{FF2B5EF4-FFF2-40B4-BE49-F238E27FC236}">
                <a16:creationId xmlns:a16="http://schemas.microsoft.com/office/drawing/2014/main" id="{9A930D44-DE0A-096F-7426-453DC0AB3503}"/>
              </a:ext>
            </a:extLst>
          </p:cNvPr>
          <p:cNvSpPr txBox="1"/>
          <p:nvPr/>
        </p:nvSpPr>
        <p:spPr>
          <a:xfrm>
            <a:off x="746108" y="3400644"/>
            <a:ext cx="1852480" cy="521810"/>
          </a:xfrm>
          <a:prstGeom prst="rect">
            <a:avLst/>
          </a:prstGeom>
          <a:noFill/>
        </p:spPr>
        <p:txBody>
          <a:bodyPr wrap="square" lIns="0" tIns="45720" rIns="0" bIns="45720"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800" b="0" i="0" u="none" strike="noStrike" kern="0" cap="none" spc="0" normalizeH="0" baseline="0" noProof="0">
                <a:ln>
                  <a:noFill/>
                </a:ln>
                <a:solidFill>
                  <a:srgbClr val="FFFFFF"/>
                </a:solidFill>
                <a:effectLst/>
                <a:uLnTx/>
                <a:uFillTx/>
                <a:latin typeface="Grandview"/>
                <a:ea typeface="+mn-ea"/>
                <a:cs typeface="Arial" charset="0"/>
              </a:rPr>
              <a:t>Middle</a:t>
            </a:r>
          </a:p>
        </p:txBody>
      </p:sp>
      <p:sp>
        <p:nvSpPr>
          <p:cNvPr id="10" name="TextBox 9">
            <a:extLst>
              <a:ext uri="{FF2B5EF4-FFF2-40B4-BE49-F238E27FC236}">
                <a16:creationId xmlns:a16="http://schemas.microsoft.com/office/drawing/2014/main" id="{CD0F38C4-F2DA-D38D-784C-BD05E72B5118}"/>
              </a:ext>
            </a:extLst>
          </p:cNvPr>
          <p:cNvSpPr txBox="1"/>
          <p:nvPr/>
        </p:nvSpPr>
        <p:spPr>
          <a:xfrm>
            <a:off x="723900" y="6350109"/>
            <a:ext cx="10068732" cy="369332"/>
          </a:xfrm>
          <a:prstGeom prst="rect">
            <a:avLst/>
          </a:prstGeom>
          <a:noFill/>
        </p:spPr>
        <p:txBody>
          <a:bodyPr wrap="square" lIns="0" tIns="45720" rIns="9144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a:ln>
                  <a:noFill/>
                </a:ln>
                <a:solidFill>
                  <a:srgbClr val="FFFFFF">
                    <a:lumMod val="50000"/>
                  </a:srgbClr>
                </a:solidFill>
                <a:effectLst/>
                <a:uLnTx/>
                <a:uFillTx/>
                <a:latin typeface="Grandview"/>
                <a:ea typeface="+mn-ea"/>
                <a:cs typeface="+mn-cs"/>
              </a:rPr>
              <a:t>Source: NBCU Ad Impact Database 2017-2023, 172 Campaigns across 57 Brands NBCU measured Finance campaigns​</a:t>
            </a:r>
            <a:br>
              <a:rPr kumimoji="0" lang="en-US" sz="700" b="0" i="1" u="none" strike="noStrike" kern="1200" cap="none" spc="0" normalizeH="0" baseline="0" noProof="0">
                <a:ln>
                  <a:noFill/>
                </a:ln>
                <a:solidFill>
                  <a:srgbClr val="FFFFFF">
                    <a:lumMod val="50000"/>
                  </a:srgbClr>
                </a:solidFill>
                <a:effectLst/>
                <a:uLnTx/>
                <a:uFillTx/>
                <a:latin typeface="Grandview"/>
                <a:ea typeface="+mn-ea"/>
                <a:cs typeface="+mn-cs"/>
              </a:rPr>
            </a:br>
            <a:r>
              <a:rPr kumimoji="0" lang="en-US" sz="700" b="0" i="1" u="none" strike="noStrike" kern="1200" cap="none" spc="0" normalizeH="0" baseline="0" noProof="0">
                <a:ln>
                  <a:noFill/>
                </a:ln>
                <a:solidFill>
                  <a:srgbClr val="FFFFFF">
                    <a:lumMod val="50000"/>
                  </a:srgbClr>
                </a:solidFill>
                <a:effectLst/>
                <a:uLnTx/>
                <a:uFillTx/>
                <a:latin typeface="Grandview"/>
                <a:ea typeface="+mn-ea"/>
                <a:cs typeface="+mn-cs"/>
              </a:rPr>
              <a:t>Custom research, vendors vary. Average of exposed vs. control cells for NBCU. Top 2 box</a:t>
            </a:r>
            <a:br>
              <a:rPr kumimoji="0" lang="en-US" sz="700" b="0" i="1" u="none" strike="noStrike" kern="1200" cap="none" spc="0" normalizeH="0" baseline="0" noProof="0">
                <a:ln>
                  <a:noFill/>
                </a:ln>
                <a:solidFill>
                  <a:srgbClr val="FFFFFF">
                    <a:lumMod val="50000"/>
                  </a:srgbClr>
                </a:solidFill>
                <a:effectLst/>
                <a:uLnTx/>
                <a:uFillTx/>
                <a:latin typeface="Grandview"/>
                <a:ea typeface="+mn-ea"/>
                <a:cs typeface="+mn-cs"/>
              </a:rPr>
            </a:br>
            <a:r>
              <a:rPr kumimoji="0" lang="en-US" sz="700" b="0" i="1" u="none" strike="noStrike" kern="1200" cap="none" spc="0" normalizeH="0" baseline="0" noProof="0">
                <a:ln>
                  <a:noFill/>
                </a:ln>
                <a:solidFill>
                  <a:srgbClr val="FFFFFF">
                    <a:lumMod val="50000"/>
                  </a:srgbClr>
                </a:solidFill>
                <a:effectLst/>
                <a:uLnTx/>
                <a:uFillTx/>
                <a:latin typeface="Grandview"/>
                <a:ea typeface="+mn-lt"/>
                <a:cs typeface="+mn-lt"/>
              </a:rPr>
              <a:t>Search Engagement (SER Index): EDO, Volume in five minutes following ads airing on NBCU vs. same brand competitive averages expressed as an index (159).</a:t>
            </a:r>
          </a:p>
        </p:txBody>
      </p:sp>
      <p:sp>
        <p:nvSpPr>
          <p:cNvPr id="23" name="TextBox 22">
            <a:extLst>
              <a:ext uri="{FF2B5EF4-FFF2-40B4-BE49-F238E27FC236}">
                <a16:creationId xmlns:a16="http://schemas.microsoft.com/office/drawing/2014/main" id="{82DE0AB1-C3E2-1860-51B0-961A8706CA1C}"/>
              </a:ext>
            </a:extLst>
          </p:cNvPr>
          <p:cNvSpPr txBox="1"/>
          <p:nvPr/>
        </p:nvSpPr>
        <p:spPr>
          <a:xfrm>
            <a:off x="4997419" y="3614865"/>
            <a:ext cx="132177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u="none" strike="noStrike" kern="0" cap="none" spc="0" normalizeH="0" baseline="0" noProof="0">
                <a:ln>
                  <a:noFill/>
                </a:ln>
                <a:solidFill>
                  <a:srgbClr val="4C4B4C"/>
                </a:solidFill>
                <a:effectLst/>
                <a:uLnTx/>
                <a:uFillTx/>
                <a:latin typeface="Grandview"/>
                <a:ea typeface="+mn-ea"/>
                <a:cs typeface="Arial" panose="020B0604020202020204" pitchFamily="34" charset="0"/>
              </a:rPr>
              <a:t>Brand Favorability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u="none" strike="noStrike" kern="0" cap="none" spc="0" normalizeH="0" baseline="0" noProof="0">
                <a:ln>
                  <a:noFill/>
                </a:ln>
                <a:solidFill>
                  <a:schemeClr val="accent4"/>
                </a:solidFill>
                <a:effectLst/>
                <a:uLnTx/>
                <a:uFillTx/>
                <a:latin typeface="Grandview"/>
                <a:ea typeface="+mn-ea"/>
                <a:cs typeface="Arial" panose="020B0604020202020204" pitchFamily="34" charset="0"/>
              </a:rPr>
              <a:t>+25%</a:t>
            </a:r>
          </a:p>
        </p:txBody>
      </p:sp>
      <p:sp>
        <p:nvSpPr>
          <p:cNvPr id="24" name="TextBox 23">
            <a:extLst>
              <a:ext uri="{FF2B5EF4-FFF2-40B4-BE49-F238E27FC236}">
                <a16:creationId xmlns:a16="http://schemas.microsoft.com/office/drawing/2014/main" id="{16C0CF08-AFB2-9DF4-9DA6-24D54341A2FA}"/>
              </a:ext>
            </a:extLst>
          </p:cNvPr>
          <p:cNvSpPr txBox="1"/>
          <p:nvPr/>
        </p:nvSpPr>
        <p:spPr>
          <a:xfrm>
            <a:off x="6691434" y="2046038"/>
            <a:ext cx="163959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u="none" strike="noStrike" kern="0" cap="none" spc="0" normalizeH="0" baseline="0" noProof="0">
                <a:ln>
                  <a:noFill/>
                </a:ln>
                <a:solidFill>
                  <a:srgbClr val="4C4B4C"/>
                </a:solidFill>
                <a:effectLst/>
                <a:uLnTx/>
                <a:uFillTx/>
                <a:latin typeface="Grandview"/>
                <a:ea typeface="+mn-ea"/>
                <a:cs typeface="Arial" panose="020B0604020202020204" pitchFamily="34" charset="0"/>
              </a:rPr>
              <a:t>Unaided Brand Recall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u="none" strike="noStrike" kern="0" cap="none" spc="0" normalizeH="0" baseline="0" noProof="0">
                <a:ln>
                  <a:noFill/>
                </a:ln>
                <a:solidFill>
                  <a:schemeClr val="accent4"/>
                </a:solidFill>
                <a:effectLst/>
                <a:uLnTx/>
                <a:uFillTx/>
                <a:latin typeface="Grandview"/>
                <a:ea typeface="+mn-ea"/>
                <a:cs typeface="Arial" panose="020B0604020202020204" pitchFamily="34" charset="0"/>
              </a:rPr>
              <a:t>+28%</a:t>
            </a:r>
          </a:p>
        </p:txBody>
      </p:sp>
      <p:sp>
        <p:nvSpPr>
          <p:cNvPr id="25" name="TextBox 24">
            <a:extLst>
              <a:ext uri="{FF2B5EF4-FFF2-40B4-BE49-F238E27FC236}">
                <a16:creationId xmlns:a16="http://schemas.microsoft.com/office/drawing/2014/main" id="{A93F9F65-F08F-8DE1-511C-F3820A8B2460}"/>
              </a:ext>
            </a:extLst>
          </p:cNvPr>
          <p:cNvSpPr txBox="1"/>
          <p:nvPr/>
        </p:nvSpPr>
        <p:spPr>
          <a:xfrm>
            <a:off x="5144300" y="2034521"/>
            <a:ext cx="1596900"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u="none" strike="noStrike" kern="0" cap="none" spc="0" normalizeH="0" baseline="0" noProof="0">
                <a:ln>
                  <a:noFill/>
                </a:ln>
                <a:solidFill>
                  <a:srgbClr val="4C4B4C"/>
                </a:solidFill>
                <a:effectLst/>
                <a:uLnTx/>
                <a:uFillTx/>
                <a:latin typeface="Grandview"/>
                <a:ea typeface="+mn-ea"/>
                <a:cs typeface="Arial" panose="020B0604020202020204" pitchFamily="34" charset="0"/>
              </a:rPr>
              <a:t>Aided Brand Recall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u="none" strike="noStrike" kern="0" cap="none" spc="0" normalizeH="0" baseline="0" noProof="0">
                <a:ln>
                  <a:noFill/>
                </a:ln>
                <a:solidFill>
                  <a:schemeClr val="accent4"/>
                </a:solidFill>
                <a:effectLst/>
                <a:uLnTx/>
                <a:uFillTx/>
                <a:latin typeface="Grandview"/>
                <a:ea typeface="+mn-ea"/>
                <a:cs typeface="Arial" panose="020B0604020202020204" pitchFamily="34" charset="0"/>
              </a:rPr>
              <a:t>+13%</a:t>
            </a:r>
          </a:p>
        </p:txBody>
      </p:sp>
      <p:sp>
        <p:nvSpPr>
          <p:cNvPr id="26" name="TextBox 25">
            <a:extLst>
              <a:ext uri="{FF2B5EF4-FFF2-40B4-BE49-F238E27FC236}">
                <a16:creationId xmlns:a16="http://schemas.microsoft.com/office/drawing/2014/main" id="{D5C62FD1-1821-6619-BD3B-13EBCBDD8F48}"/>
              </a:ext>
            </a:extLst>
          </p:cNvPr>
          <p:cNvSpPr txBox="1"/>
          <p:nvPr/>
        </p:nvSpPr>
        <p:spPr>
          <a:xfrm>
            <a:off x="8536786" y="2034521"/>
            <a:ext cx="782201"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a:ln>
                  <a:noFill/>
                </a:ln>
                <a:solidFill>
                  <a:srgbClr val="4C4B4C"/>
                </a:solidFill>
                <a:effectLst/>
                <a:uLnTx/>
                <a:uFillTx/>
                <a:latin typeface="Grandview"/>
                <a:ea typeface="+mn-ea"/>
                <a:cs typeface="+mn-cs"/>
              </a:rPr>
              <a:t>Ad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a:ln>
                  <a:noFill/>
                </a:ln>
                <a:solidFill>
                  <a:srgbClr val="4C4B4C"/>
                </a:solidFill>
                <a:effectLst/>
                <a:uLnTx/>
                <a:uFillTx/>
                <a:latin typeface="Grandview"/>
                <a:ea typeface="+mn-ea"/>
                <a:cs typeface="+mn-cs"/>
              </a:rPr>
              <a:t>Recall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a:ln>
                  <a:noFill/>
                </a:ln>
                <a:solidFill>
                  <a:schemeClr val="accent4"/>
                </a:solidFill>
                <a:effectLst/>
                <a:uLnTx/>
                <a:uFillTx/>
                <a:latin typeface="Grandview"/>
                <a:ea typeface="+mn-ea"/>
                <a:cs typeface="+mn-cs"/>
              </a:rPr>
              <a:t>+47%</a:t>
            </a:r>
          </a:p>
        </p:txBody>
      </p:sp>
      <p:sp>
        <p:nvSpPr>
          <p:cNvPr id="27" name="TextBox 26">
            <a:extLst>
              <a:ext uri="{FF2B5EF4-FFF2-40B4-BE49-F238E27FC236}">
                <a16:creationId xmlns:a16="http://schemas.microsoft.com/office/drawing/2014/main" id="{D7B5FDBD-E0C4-A056-A732-560007E15859}"/>
              </a:ext>
            </a:extLst>
          </p:cNvPr>
          <p:cNvSpPr txBox="1"/>
          <p:nvPr/>
        </p:nvSpPr>
        <p:spPr>
          <a:xfrm>
            <a:off x="9524743" y="2045936"/>
            <a:ext cx="144078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a:ln>
                  <a:noFill/>
                </a:ln>
                <a:solidFill>
                  <a:srgbClr val="4C4B4C"/>
                </a:solidFill>
                <a:effectLst/>
                <a:uLnTx/>
                <a:uFillTx/>
                <a:latin typeface="Grandview"/>
                <a:ea typeface="+mn-ea"/>
                <a:cs typeface="+mn-cs"/>
              </a:rPr>
              <a:t>Brand</a:t>
            </a:r>
            <a:br>
              <a:rPr kumimoji="0" lang="en-US" sz="1600" b="0" u="none" strike="noStrike" kern="1200" cap="none" spc="0" normalizeH="0" baseline="0" noProof="0">
                <a:ln>
                  <a:noFill/>
                </a:ln>
                <a:solidFill>
                  <a:srgbClr val="4C4B4C"/>
                </a:solidFill>
                <a:effectLst/>
                <a:uLnTx/>
                <a:uFillTx/>
                <a:latin typeface="Grandview"/>
                <a:ea typeface="+mn-ea"/>
                <a:cs typeface="+mn-cs"/>
              </a:rPr>
            </a:br>
            <a:r>
              <a:rPr kumimoji="0" lang="en-US" sz="1600" b="0" u="none" strike="noStrike" kern="1200" cap="none" spc="0" normalizeH="0" baseline="0" noProof="0">
                <a:ln>
                  <a:noFill/>
                </a:ln>
                <a:solidFill>
                  <a:srgbClr val="4C4B4C"/>
                </a:solidFill>
                <a:effectLst/>
                <a:uLnTx/>
                <a:uFillTx/>
                <a:latin typeface="Grandview"/>
                <a:ea typeface="+mn-ea"/>
                <a:cs typeface="+mn-cs"/>
              </a:rPr>
              <a:t>Familiarity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a:ln>
                  <a:noFill/>
                </a:ln>
                <a:solidFill>
                  <a:schemeClr val="accent4"/>
                </a:solidFill>
                <a:effectLst/>
                <a:uLnTx/>
                <a:uFillTx/>
                <a:latin typeface="Grandview"/>
                <a:ea typeface="+mn-ea"/>
                <a:cs typeface="+mn-cs"/>
              </a:rPr>
              <a:t>+30%</a:t>
            </a:r>
          </a:p>
        </p:txBody>
      </p:sp>
      <p:sp>
        <p:nvSpPr>
          <p:cNvPr id="28" name="TextBox 27">
            <a:extLst>
              <a:ext uri="{FF2B5EF4-FFF2-40B4-BE49-F238E27FC236}">
                <a16:creationId xmlns:a16="http://schemas.microsoft.com/office/drawing/2014/main" id="{50408D6E-BB54-F353-25AD-E82258847308}"/>
              </a:ext>
            </a:extLst>
          </p:cNvPr>
          <p:cNvSpPr txBox="1"/>
          <p:nvPr/>
        </p:nvSpPr>
        <p:spPr>
          <a:xfrm>
            <a:off x="9479259" y="3587354"/>
            <a:ext cx="144078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a:ln>
                  <a:noFill/>
                </a:ln>
                <a:solidFill>
                  <a:srgbClr val="4C4B4C"/>
                </a:solidFill>
                <a:effectLst/>
                <a:uLnTx/>
                <a:uFillTx/>
                <a:latin typeface="Grandview"/>
                <a:ea typeface="+mn-ea"/>
                <a:cs typeface="+mn-cs"/>
              </a:rPr>
              <a:t>Message Association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a:ln>
                  <a:noFill/>
                </a:ln>
                <a:solidFill>
                  <a:schemeClr val="accent4"/>
                </a:solidFill>
                <a:effectLst/>
                <a:uLnTx/>
                <a:uFillTx/>
                <a:latin typeface="Grandview"/>
                <a:ea typeface="+mn-ea"/>
                <a:cs typeface="+mn-cs"/>
              </a:rPr>
              <a:t>+48%</a:t>
            </a:r>
          </a:p>
        </p:txBody>
      </p:sp>
      <p:sp>
        <p:nvSpPr>
          <p:cNvPr id="29" name="TextBox 28">
            <a:extLst>
              <a:ext uri="{FF2B5EF4-FFF2-40B4-BE49-F238E27FC236}">
                <a16:creationId xmlns:a16="http://schemas.microsoft.com/office/drawing/2014/main" id="{9C9950D9-70F8-1ACE-3347-318276B1A3F8}"/>
              </a:ext>
            </a:extLst>
          </p:cNvPr>
          <p:cNvSpPr txBox="1"/>
          <p:nvPr/>
        </p:nvSpPr>
        <p:spPr>
          <a:xfrm>
            <a:off x="6325962" y="3573565"/>
            <a:ext cx="163959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u="none" strike="noStrike" kern="0" cap="none" spc="0" normalizeH="0" baseline="0" noProof="0">
                <a:ln>
                  <a:noFill/>
                </a:ln>
                <a:solidFill>
                  <a:srgbClr val="4C4B4C"/>
                </a:solidFill>
                <a:effectLst/>
                <a:uLnTx/>
                <a:uFillTx/>
                <a:latin typeface="Grandview"/>
                <a:ea typeface="+mn-ea"/>
                <a:cs typeface="Arial" panose="020B0604020202020204" pitchFamily="34" charset="0"/>
              </a:rPr>
              <a:t>Sponsorship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u="none" strike="noStrike" kern="0" cap="none" spc="0" normalizeH="0" baseline="0" noProof="0">
                <a:ln>
                  <a:noFill/>
                </a:ln>
                <a:solidFill>
                  <a:srgbClr val="4C4B4C"/>
                </a:solidFill>
                <a:effectLst/>
                <a:uLnTx/>
                <a:uFillTx/>
                <a:latin typeface="Grandview"/>
                <a:ea typeface="+mn-ea"/>
                <a:cs typeface="Arial" panose="020B0604020202020204" pitchFamily="34" charset="0"/>
              </a:rPr>
              <a:t>Favorability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u="none" strike="noStrike" kern="0" cap="none" spc="0" normalizeH="0" baseline="0" noProof="0">
                <a:ln>
                  <a:noFill/>
                </a:ln>
                <a:solidFill>
                  <a:schemeClr val="accent4"/>
                </a:solidFill>
                <a:effectLst/>
                <a:uLnTx/>
                <a:uFillTx/>
                <a:latin typeface="Grandview"/>
                <a:ea typeface="+mn-ea"/>
                <a:cs typeface="Arial" panose="020B0604020202020204" pitchFamily="34" charset="0"/>
              </a:rPr>
              <a:t>+16%</a:t>
            </a:r>
          </a:p>
        </p:txBody>
      </p:sp>
      <p:sp>
        <p:nvSpPr>
          <p:cNvPr id="32" name="TextBox 31">
            <a:extLst>
              <a:ext uri="{FF2B5EF4-FFF2-40B4-BE49-F238E27FC236}">
                <a16:creationId xmlns:a16="http://schemas.microsoft.com/office/drawing/2014/main" id="{0F3021CF-126B-362D-F126-794657016F6E}"/>
              </a:ext>
            </a:extLst>
          </p:cNvPr>
          <p:cNvSpPr txBox="1"/>
          <p:nvPr/>
        </p:nvSpPr>
        <p:spPr>
          <a:xfrm>
            <a:off x="7868828" y="3581219"/>
            <a:ext cx="15969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a:ln>
                  <a:noFill/>
                </a:ln>
                <a:solidFill>
                  <a:srgbClr val="4C4B4C"/>
                </a:solidFill>
                <a:effectLst/>
                <a:uLnTx/>
                <a:uFillTx/>
                <a:latin typeface="Grandview"/>
                <a:ea typeface="+mn-ea"/>
                <a:cs typeface="+mn-cs"/>
              </a:rPr>
              <a:t>Sponsorship Association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a:ln>
                  <a:noFill/>
                </a:ln>
                <a:solidFill>
                  <a:schemeClr val="accent4"/>
                </a:solidFill>
                <a:effectLst/>
                <a:uLnTx/>
                <a:uFillTx/>
                <a:latin typeface="Grandview"/>
                <a:ea typeface="+mn-ea"/>
                <a:cs typeface="+mn-cs"/>
              </a:rPr>
              <a:t>+63%</a:t>
            </a:r>
          </a:p>
        </p:txBody>
      </p:sp>
      <p:sp>
        <p:nvSpPr>
          <p:cNvPr id="33" name="TextBox 32">
            <a:extLst>
              <a:ext uri="{FF2B5EF4-FFF2-40B4-BE49-F238E27FC236}">
                <a16:creationId xmlns:a16="http://schemas.microsoft.com/office/drawing/2014/main" id="{999CA0A7-5763-4871-AA38-CD920DF1ABB3}"/>
              </a:ext>
            </a:extLst>
          </p:cNvPr>
          <p:cNvSpPr txBox="1"/>
          <p:nvPr/>
        </p:nvSpPr>
        <p:spPr>
          <a:xfrm>
            <a:off x="7602564" y="5103032"/>
            <a:ext cx="128750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a:ln>
                  <a:noFill/>
                </a:ln>
                <a:solidFill>
                  <a:srgbClr val="4C4B4C"/>
                </a:solidFill>
                <a:effectLst/>
                <a:uLnTx/>
                <a:uFillTx/>
                <a:latin typeface="Grandview"/>
                <a:ea typeface="+mn-ea"/>
                <a:cs typeface="+mn-cs"/>
              </a:rPr>
              <a:t>Purchase</a:t>
            </a:r>
            <a:br>
              <a:rPr kumimoji="0" lang="en-US" sz="1600" b="0" u="none" strike="noStrike" kern="1200" cap="none" spc="0" normalizeH="0" baseline="0" noProof="0">
                <a:ln>
                  <a:noFill/>
                </a:ln>
                <a:solidFill>
                  <a:srgbClr val="4C4B4C"/>
                </a:solidFill>
                <a:effectLst/>
                <a:uLnTx/>
                <a:uFillTx/>
                <a:latin typeface="Grandview"/>
                <a:ea typeface="+mn-ea"/>
                <a:cs typeface="+mn-cs"/>
              </a:rPr>
            </a:br>
            <a:r>
              <a:rPr kumimoji="0" lang="en-US" sz="1600" b="0" u="none" strike="noStrike" kern="1200" cap="none" spc="0" normalizeH="0" baseline="0" noProof="0">
                <a:ln>
                  <a:noFill/>
                </a:ln>
                <a:solidFill>
                  <a:srgbClr val="4C4B4C"/>
                </a:solidFill>
                <a:effectLst/>
                <a:uLnTx/>
                <a:uFillTx/>
                <a:latin typeface="Grandview"/>
                <a:ea typeface="+mn-ea"/>
                <a:cs typeface="+mn-cs"/>
              </a:rPr>
              <a:t>Intent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a:ln>
                  <a:noFill/>
                </a:ln>
                <a:solidFill>
                  <a:schemeClr val="accent4"/>
                </a:solidFill>
                <a:effectLst/>
                <a:uLnTx/>
                <a:uFillTx/>
                <a:latin typeface="Grandview"/>
                <a:ea typeface="+mn-ea"/>
                <a:cs typeface="+mn-cs"/>
              </a:rPr>
              <a:t>+16%</a:t>
            </a:r>
          </a:p>
        </p:txBody>
      </p:sp>
      <p:sp>
        <p:nvSpPr>
          <p:cNvPr id="34" name="TextBox 33">
            <a:extLst>
              <a:ext uri="{FF2B5EF4-FFF2-40B4-BE49-F238E27FC236}">
                <a16:creationId xmlns:a16="http://schemas.microsoft.com/office/drawing/2014/main" id="{9DD17A02-C1BA-F47D-16EB-C5EEF22A9B90}"/>
              </a:ext>
            </a:extLst>
          </p:cNvPr>
          <p:cNvSpPr txBox="1"/>
          <p:nvPr/>
        </p:nvSpPr>
        <p:spPr>
          <a:xfrm>
            <a:off x="9048244" y="5103032"/>
            <a:ext cx="180778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a:ln>
                  <a:noFill/>
                </a:ln>
                <a:solidFill>
                  <a:srgbClr val="4C4B4C"/>
                </a:solidFill>
                <a:effectLst/>
                <a:uLnTx/>
                <a:uFillTx/>
                <a:latin typeface="Grandview"/>
                <a:ea typeface="+mn-ea"/>
                <a:cs typeface="+mn-cs"/>
              </a:rPr>
              <a:t>Recommendation Intent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a:ln>
                  <a:noFill/>
                </a:ln>
                <a:solidFill>
                  <a:schemeClr val="accent4"/>
                </a:solidFill>
                <a:effectLst/>
                <a:uLnTx/>
                <a:uFillTx/>
                <a:latin typeface="Grandview"/>
                <a:ea typeface="+mn-ea"/>
                <a:cs typeface="+mn-cs"/>
              </a:rPr>
              <a:t>+43%</a:t>
            </a:r>
          </a:p>
        </p:txBody>
      </p:sp>
      <p:sp>
        <p:nvSpPr>
          <p:cNvPr id="35" name="TextBox 34">
            <a:extLst>
              <a:ext uri="{FF2B5EF4-FFF2-40B4-BE49-F238E27FC236}">
                <a16:creationId xmlns:a16="http://schemas.microsoft.com/office/drawing/2014/main" id="{FFBC457B-236F-0156-6564-0D82CEFBF7A1}"/>
              </a:ext>
            </a:extLst>
          </p:cNvPr>
          <p:cNvSpPr txBox="1"/>
          <p:nvPr/>
        </p:nvSpPr>
        <p:spPr>
          <a:xfrm>
            <a:off x="4284758" y="5103032"/>
            <a:ext cx="1441472" cy="83099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a:ln>
                  <a:noFill/>
                </a:ln>
                <a:solidFill>
                  <a:srgbClr val="444444"/>
                </a:solidFill>
                <a:effectLst/>
                <a:uLnTx/>
                <a:uFillTx/>
                <a:latin typeface="Grandview"/>
                <a:ea typeface="+mn-ea"/>
                <a:cs typeface="+mn-cs"/>
              </a:rPr>
              <a:t>Search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a:ln>
                  <a:noFill/>
                </a:ln>
                <a:solidFill>
                  <a:srgbClr val="444444"/>
                </a:solidFill>
                <a:effectLst/>
                <a:uLnTx/>
                <a:uFillTx/>
                <a:latin typeface="Grandview"/>
                <a:ea typeface="+mn-ea"/>
                <a:cs typeface="+mn-cs"/>
              </a:rPr>
              <a:t>Engagement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a:ln>
                  <a:noFill/>
                </a:ln>
                <a:solidFill>
                  <a:schemeClr val="accent4"/>
                </a:solidFill>
                <a:effectLst/>
                <a:uLnTx/>
                <a:uFillTx/>
                <a:latin typeface="Grandview"/>
                <a:ea typeface="+mn-ea"/>
                <a:cs typeface="+mn-cs"/>
              </a:rPr>
              <a:t>+59%</a:t>
            </a:r>
          </a:p>
        </p:txBody>
      </p:sp>
      <p:sp>
        <p:nvSpPr>
          <p:cNvPr id="36" name="TextBox 35">
            <a:extLst>
              <a:ext uri="{FF2B5EF4-FFF2-40B4-BE49-F238E27FC236}">
                <a16:creationId xmlns:a16="http://schemas.microsoft.com/office/drawing/2014/main" id="{9334C781-89B3-EF92-0D33-71142AC645C6}"/>
              </a:ext>
            </a:extLst>
          </p:cNvPr>
          <p:cNvSpPr txBox="1"/>
          <p:nvPr/>
        </p:nvSpPr>
        <p:spPr>
          <a:xfrm>
            <a:off x="5936007" y="5103032"/>
            <a:ext cx="151085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a:ln>
                  <a:noFill/>
                </a:ln>
                <a:solidFill>
                  <a:srgbClr val="4C4B4C"/>
                </a:solidFill>
                <a:effectLst/>
                <a:uLnTx/>
                <a:uFillTx/>
                <a:latin typeface="Grandview"/>
                <a:ea typeface="+mn-ea"/>
                <a:cs typeface="+mn-cs"/>
              </a:rPr>
              <a:t>Consideration</a:t>
            </a:r>
            <a:br>
              <a:rPr kumimoji="0" lang="en-US" sz="1600" b="0" u="none" strike="noStrike" kern="1200" cap="none" spc="0" normalizeH="0" baseline="0" noProof="0">
                <a:ln>
                  <a:noFill/>
                </a:ln>
                <a:solidFill>
                  <a:srgbClr val="4C4B4C"/>
                </a:solidFill>
                <a:effectLst/>
                <a:uLnTx/>
                <a:uFillTx/>
                <a:latin typeface="Grandview"/>
                <a:ea typeface="+mn-ea"/>
                <a:cs typeface="+mn-cs"/>
              </a:rPr>
            </a:br>
            <a:r>
              <a:rPr kumimoji="0" lang="en-US" sz="1600" b="0" u="none" strike="noStrike" kern="1200" cap="none" spc="0" normalizeH="0" baseline="0" noProof="0">
                <a:ln>
                  <a:noFill/>
                </a:ln>
                <a:solidFill>
                  <a:srgbClr val="4C4B4C"/>
                </a:solidFill>
                <a:effectLst/>
                <a:uLnTx/>
                <a:uFillTx/>
                <a:latin typeface="Grandview"/>
                <a:ea typeface="+mn-ea"/>
                <a:cs typeface="+mn-cs"/>
              </a:rPr>
              <a:t>Intent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a:ln>
                  <a:noFill/>
                </a:ln>
                <a:solidFill>
                  <a:schemeClr val="accent4"/>
                </a:solidFill>
                <a:effectLst/>
                <a:uLnTx/>
                <a:uFillTx/>
                <a:latin typeface="Grandview"/>
                <a:ea typeface="+mn-ea"/>
                <a:cs typeface="+mn-cs"/>
              </a:rPr>
              <a:t>+55%</a:t>
            </a:r>
          </a:p>
        </p:txBody>
      </p:sp>
      <p:sp>
        <p:nvSpPr>
          <p:cNvPr id="37" name="Rectangle 36">
            <a:extLst>
              <a:ext uri="{FF2B5EF4-FFF2-40B4-BE49-F238E27FC236}">
                <a16:creationId xmlns:a16="http://schemas.microsoft.com/office/drawing/2014/main" id="{8B53AC42-38D4-4E99-8B4E-05A3A6F49006}"/>
              </a:ext>
            </a:extLst>
          </p:cNvPr>
          <p:cNvSpPr/>
          <p:nvPr/>
        </p:nvSpPr>
        <p:spPr>
          <a:xfrm>
            <a:off x="1" y="1"/>
            <a:ext cx="2402006" cy="4571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a:solidFill>
                  <a:schemeClr val="bg1"/>
                </a:solidFill>
              </a:rPr>
              <a:t>Finance Benchmarks (B2B cut not avail)</a:t>
            </a:r>
          </a:p>
        </p:txBody>
      </p:sp>
    </p:spTree>
    <p:extLst>
      <p:ext uri="{BB962C8B-B14F-4D97-AF65-F5344CB8AC3E}">
        <p14:creationId xmlns:p14="http://schemas.microsoft.com/office/powerpoint/2010/main" val="692616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FE7824-873A-D8B6-11E1-182CC3D6DDDC}"/>
            </a:ext>
          </a:extLst>
        </p:cNvPr>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CD7DEF0F-E30A-8D9F-B07B-0F4AC2C80242}"/>
              </a:ext>
            </a:extLst>
          </p:cNvPr>
          <p:cNvSpPr/>
          <p:nvPr/>
        </p:nvSpPr>
        <p:spPr>
          <a:xfrm>
            <a:off x="3286029" y="1825888"/>
            <a:ext cx="8182072" cy="1371600"/>
          </a:xfrm>
          <a:prstGeom prst="roundRect">
            <a:avLst/>
          </a:prstGeom>
          <a:ln>
            <a:solidFill>
              <a:srgbClr val="100FCF"/>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strike="noStrike" kern="1200" cap="none" spc="0" normalizeH="0" baseline="0" noProof="0">
              <a:ln>
                <a:noFill/>
              </a:ln>
              <a:solidFill>
                <a:srgbClr val="FFFFFF"/>
              </a:solidFill>
              <a:effectLst/>
              <a:uLnTx/>
              <a:uFillTx/>
              <a:latin typeface="Grandview"/>
              <a:ea typeface="+mn-ea"/>
              <a:cs typeface="+mn-cs"/>
            </a:endParaRPr>
          </a:p>
        </p:txBody>
      </p:sp>
      <p:sp>
        <p:nvSpPr>
          <p:cNvPr id="16" name="Rectangle: Rounded Corners 15">
            <a:extLst>
              <a:ext uri="{FF2B5EF4-FFF2-40B4-BE49-F238E27FC236}">
                <a16:creationId xmlns:a16="http://schemas.microsoft.com/office/drawing/2014/main" id="{C72AEADA-6628-A2B4-54CD-AD45B582BD8D}"/>
              </a:ext>
            </a:extLst>
          </p:cNvPr>
          <p:cNvSpPr/>
          <p:nvPr/>
        </p:nvSpPr>
        <p:spPr>
          <a:xfrm>
            <a:off x="1396073" y="4792184"/>
            <a:ext cx="10072027" cy="1371600"/>
          </a:xfrm>
          <a:prstGeom prst="roundRect">
            <a:avLst/>
          </a:prstGeom>
          <a:ln>
            <a:solidFill>
              <a:srgbClr val="100FCF"/>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ndview"/>
              <a:ea typeface="+mn-ea"/>
              <a:cs typeface="+mn-cs"/>
            </a:endParaRPr>
          </a:p>
        </p:txBody>
      </p:sp>
      <p:sp>
        <p:nvSpPr>
          <p:cNvPr id="5" name="Rectangle: Rounded Corners 4">
            <a:extLst>
              <a:ext uri="{FF2B5EF4-FFF2-40B4-BE49-F238E27FC236}">
                <a16:creationId xmlns:a16="http://schemas.microsoft.com/office/drawing/2014/main" id="{732003CE-93DF-BF38-25A7-D8BAD4B41D7F}"/>
              </a:ext>
            </a:extLst>
          </p:cNvPr>
          <p:cNvSpPr/>
          <p:nvPr/>
        </p:nvSpPr>
        <p:spPr>
          <a:xfrm>
            <a:off x="2552701" y="3303020"/>
            <a:ext cx="8915400" cy="1371600"/>
          </a:xfrm>
          <a:prstGeom prst="roundRect">
            <a:avLst/>
          </a:prstGeom>
          <a:ln>
            <a:solidFill>
              <a:srgbClr val="100FCF"/>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ndview"/>
              <a:ea typeface="+mn-ea"/>
              <a:cs typeface="+mn-cs"/>
            </a:endParaRPr>
          </a:p>
        </p:txBody>
      </p:sp>
      <p:grpSp>
        <p:nvGrpSpPr>
          <p:cNvPr id="9" name="Group 8">
            <a:extLst>
              <a:ext uri="{FF2B5EF4-FFF2-40B4-BE49-F238E27FC236}">
                <a16:creationId xmlns:a16="http://schemas.microsoft.com/office/drawing/2014/main" id="{41A99FE0-CC96-E1BE-C11E-B96DF125F0CF}"/>
              </a:ext>
            </a:extLst>
          </p:cNvPr>
          <p:cNvGrpSpPr/>
          <p:nvPr/>
        </p:nvGrpSpPr>
        <p:grpSpPr>
          <a:xfrm>
            <a:off x="-918664" y="1820451"/>
            <a:ext cx="5490664" cy="4361688"/>
            <a:chOff x="-918664" y="1820451"/>
            <a:chExt cx="6303464" cy="4361688"/>
          </a:xfrm>
          <a:gradFill>
            <a:gsLst>
              <a:gs pos="88000">
                <a:schemeClr val="accent1"/>
              </a:gs>
              <a:gs pos="0">
                <a:srgbClr val="100FCF"/>
              </a:gs>
            </a:gsLst>
            <a:lin ang="5400000" scaled="1"/>
          </a:gradFill>
        </p:grpSpPr>
        <p:sp>
          <p:nvSpPr>
            <p:cNvPr id="17" name="Trapezoid 16">
              <a:extLst>
                <a:ext uri="{FF2B5EF4-FFF2-40B4-BE49-F238E27FC236}">
                  <a16:creationId xmlns:a16="http://schemas.microsoft.com/office/drawing/2014/main" id="{20A2A826-8583-3ACA-3FF7-664DAC069FF0}"/>
                </a:ext>
              </a:extLst>
            </p:cNvPr>
            <p:cNvSpPr/>
            <p:nvPr/>
          </p:nvSpPr>
          <p:spPr>
            <a:xfrm rot="10800000">
              <a:off x="-918664" y="1820451"/>
              <a:ext cx="6303464" cy="1389888"/>
            </a:xfrm>
            <a:prstGeom prst="trapezoid">
              <a:avLst>
                <a:gd name="adj" fmla="val 43202"/>
              </a:avLst>
            </a:prstGeom>
            <a:gr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ndview"/>
                <a:ea typeface="+mn-ea"/>
                <a:cs typeface="+mn-cs"/>
              </a:endParaRPr>
            </a:p>
          </p:txBody>
        </p:sp>
        <p:sp>
          <p:nvSpPr>
            <p:cNvPr id="18" name="Trapezoid 17">
              <a:extLst>
                <a:ext uri="{FF2B5EF4-FFF2-40B4-BE49-F238E27FC236}">
                  <a16:creationId xmlns:a16="http://schemas.microsoft.com/office/drawing/2014/main" id="{E9A5280F-FF5C-A2D0-00FF-93DA34B4D180}"/>
                </a:ext>
              </a:extLst>
            </p:cNvPr>
            <p:cNvSpPr/>
            <p:nvPr/>
          </p:nvSpPr>
          <p:spPr>
            <a:xfrm rot="10800000">
              <a:off x="-674150" y="4792251"/>
              <a:ext cx="4636246" cy="1389888"/>
            </a:xfrm>
            <a:prstGeom prst="trapezoid">
              <a:avLst>
                <a:gd name="adj" fmla="val 43202"/>
              </a:avLst>
            </a:prstGeom>
            <a:gr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ndview"/>
                <a:ea typeface="+mn-ea"/>
                <a:cs typeface="+mn-cs"/>
              </a:endParaRPr>
            </a:p>
          </p:txBody>
        </p:sp>
        <p:sp>
          <p:nvSpPr>
            <p:cNvPr id="3" name="Trapezoid 2">
              <a:extLst>
                <a:ext uri="{FF2B5EF4-FFF2-40B4-BE49-F238E27FC236}">
                  <a16:creationId xmlns:a16="http://schemas.microsoft.com/office/drawing/2014/main" id="{464B6064-1C03-1AB3-FBBF-8229B4E4049F}"/>
                </a:ext>
              </a:extLst>
            </p:cNvPr>
            <p:cNvSpPr/>
            <p:nvPr/>
          </p:nvSpPr>
          <p:spPr>
            <a:xfrm rot="10800000">
              <a:off x="-787402" y="3306092"/>
              <a:ext cx="5440132" cy="1389888"/>
            </a:xfrm>
            <a:prstGeom prst="trapezoid">
              <a:avLst>
                <a:gd name="adj" fmla="val 43202"/>
              </a:avLst>
            </a:prstGeom>
            <a:gr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ndview"/>
                <a:ea typeface="+mn-ea"/>
                <a:cs typeface="+mn-cs"/>
              </a:endParaRPr>
            </a:p>
          </p:txBody>
        </p:sp>
      </p:grpSp>
      <p:sp>
        <p:nvSpPr>
          <p:cNvPr id="43" name="Rectangle 42">
            <a:extLst>
              <a:ext uri="{FF2B5EF4-FFF2-40B4-BE49-F238E27FC236}">
                <a16:creationId xmlns:a16="http://schemas.microsoft.com/office/drawing/2014/main" id="{1945DC89-0B2F-42AD-2B8C-BED8E0854DA6}"/>
              </a:ext>
            </a:extLst>
          </p:cNvPr>
          <p:cNvSpPr/>
          <p:nvPr/>
        </p:nvSpPr>
        <p:spPr>
          <a:xfrm>
            <a:off x="0" y="1579317"/>
            <a:ext cx="12192000" cy="3576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ndview"/>
              <a:ea typeface="+mn-ea"/>
              <a:cs typeface="+mn-cs"/>
            </a:endParaRPr>
          </a:p>
        </p:txBody>
      </p:sp>
      <p:sp>
        <p:nvSpPr>
          <p:cNvPr id="19" name="TextBox 18">
            <a:extLst>
              <a:ext uri="{FF2B5EF4-FFF2-40B4-BE49-F238E27FC236}">
                <a16:creationId xmlns:a16="http://schemas.microsoft.com/office/drawing/2014/main" id="{ABA1CB85-1A39-6950-C6B8-3EE13CC9548E}"/>
              </a:ext>
            </a:extLst>
          </p:cNvPr>
          <p:cNvSpPr txBox="1"/>
          <p:nvPr/>
        </p:nvSpPr>
        <p:spPr>
          <a:xfrm>
            <a:off x="746108" y="1949117"/>
            <a:ext cx="2047224" cy="521810"/>
          </a:xfrm>
          <a:prstGeom prst="rect">
            <a:avLst/>
          </a:prstGeom>
          <a:noFill/>
        </p:spPr>
        <p:txBody>
          <a:bodyPr wrap="square" lIns="0" tIns="45720" rIns="0" bIns="45720"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800" b="0" i="0" u="none" strike="noStrike" kern="0" cap="none" spc="0" normalizeH="0" baseline="0" noProof="0">
                <a:ln>
                  <a:noFill/>
                </a:ln>
                <a:solidFill>
                  <a:srgbClr val="FFFFFF"/>
                </a:solidFill>
                <a:effectLst/>
                <a:uLnTx/>
                <a:uFillTx/>
                <a:latin typeface="Grandview"/>
                <a:ea typeface="+mn-ea"/>
                <a:cs typeface="Arial" charset="0"/>
              </a:rPr>
              <a:t>Upper</a:t>
            </a:r>
          </a:p>
        </p:txBody>
      </p:sp>
      <p:sp>
        <p:nvSpPr>
          <p:cNvPr id="20" name="TextBox 19">
            <a:extLst>
              <a:ext uri="{FF2B5EF4-FFF2-40B4-BE49-F238E27FC236}">
                <a16:creationId xmlns:a16="http://schemas.microsoft.com/office/drawing/2014/main" id="{62EB2269-0DB8-02EA-0CEA-0E5FFF095767}"/>
              </a:ext>
            </a:extLst>
          </p:cNvPr>
          <p:cNvSpPr txBox="1"/>
          <p:nvPr/>
        </p:nvSpPr>
        <p:spPr>
          <a:xfrm>
            <a:off x="746108" y="4911728"/>
            <a:ext cx="1852480" cy="521810"/>
          </a:xfrm>
          <a:prstGeom prst="rect">
            <a:avLst/>
          </a:prstGeom>
          <a:noFill/>
        </p:spPr>
        <p:txBody>
          <a:bodyPr wrap="square" lIns="0" tIns="45720" rIns="0" bIns="45720"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800" b="0" i="0" u="none" strike="noStrike" kern="0" cap="none" spc="0" normalizeH="0" baseline="0" noProof="0">
                <a:ln>
                  <a:noFill/>
                </a:ln>
                <a:solidFill>
                  <a:srgbClr val="FFFFFF"/>
                </a:solidFill>
                <a:effectLst/>
                <a:uLnTx/>
                <a:uFillTx/>
                <a:latin typeface="Grandview"/>
                <a:ea typeface="+mn-ea"/>
                <a:cs typeface="Arial" charset="0"/>
              </a:rPr>
              <a:t>Lower</a:t>
            </a:r>
          </a:p>
        </p:txBody>
      </p:sp>
      <p:sp>
        <p:nvSpPr>
          <p:cNvPr id="21" name="Title 1">
            <a:extLst>
              <a:ext uri="{FF2B5EF4-FFF2-40B4-BE49-F238E27FC236}">
                <a16:creationId xmlns:a16="http://schemas.microsoft.com/office/drawing/2014/main" id="{C02276E4-830B-1CBD-FB25-62CBE03D9E23}"/>
              </a:ext>
            </a:extLst>
          </p:cNvPr>
          <p:cNvSpPr>
            <a:spLocks noGrp="1"/>
          </p:cNvSpPr>
          <p:nvPr>
            <p:ph type="title"/>
          </p:nvPr>
        </p:nvSpPr>
        <p:spPr>
          <a:xfrm>
            <a:off x="723900" y="685800"/>
            <a:ext cx="7134129" cy="627955"/>
          </a:xfrm>
        </p:spPr>
        <p:txBody>
          <a:bodyPr/>
          <a:lstStyle/>
          <a:p>
            <a:r>
              <a:rPr lang="en-US" b="0" spc="0" dirty="0">
                <a:solidFill>
                  <a:srgbClr val="100FCF"/>
                </a:solidFill>
              </a:rPr>
              <a:t>NBCUniversal </a:t>
            </a:r>
            <a:r>
              <a:rPr lang="en-US" b="0" spc="0" dirty="0">
                <a:solidFill>
                  <a:schemeClr val="tx1"/>
                </a:solidFill>
              </a:rPr>
              <a:t>is also the right partner </a:t>
            </a:r>
            <a:br>
              <a:rPr lang="en-US" b="0" spc="0" dirty="0">
                <a:solidFill>
                  <a:schemeClr val="tx1"/>
                </a:solidFill>
              </a:rPr>
            </a:br>
            <a:r>
              <a:rPr lang="en-US" b="0" spc="0" dirty="0">
                <a:solidFill>
                  <a:schemeClr val="tx1"/>
                </a:solidFill>
              </a:rPr>
              <a:t>to make an impact of decision makers</a:t>
            </a:r>
            <a:endParaRPr lang="en-US" dirty="0">
              <a:solidFill>
                <a:schemeClr val="tx1"/>
              </a:solidFill>
            </a:endParaRPr>
          </a:p>
        </p:txBody>
      </p:sp>
      <p:sp>
        <p:nvSpPr>
          <p:cNvPr id="22" name="Slide Number Placeholder 16">
            <a:extLst>
              <a:ext uri="{FF2B5EF4-FFF2-40B4-BE49-F238E27FC236}">
                <a16:creationId xmlns:a16="http://schemas.microsoft.com/office/drawing/2014/main" id="{A758099A-E6E0-02E9-65D9-DE443F1A4B1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BC3453-BB19-457B-B719-75D592CBE786}" type="slidenum">
              <a:rPr kumimoji="0" lang="en-US" sz="700" b="0" i="0" u="none" strike="noStrike" kern="1200" cap="none" spc="0" normalizeH="0" baseline="0" noProof="0" smtClean="0">
                <a:ln>
                  <a:noFill/>
                </a:ln>
                <a:solidFill>
                  <a:srgbClr val="444444"/>
                </a:solidFill>
                <a:effectLst/>
                <a:uLnTx/>
                <a:uFillTx/>
                <a:latin typeface="Grandview"/>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700" b="0" i="0" u="none" strike="noStrike" kern="1200" cap="none" spc="0" normalizeH="0" baseline="0" noProof="0">
              <a:ln>
                <a:noFill/>
              </a:ln>
              <a:solidFill>
                <a:srgbClr val="444444"/>
              </a:solidFill>
              <a:effectLst/>
              <a:uLnTx/>
              <a:uFillTx/>
              <a:latin typeface="Grandview"/>
              <a:ea typeface="+mn-ea"/>
              <a:cs typeface="+mn-cs"/>
            </a:endParaRPr>
          </a:p>
        </p:txBody>
      </p:sp>
      <p:sp>
        <p:nvSpPr>
          <p:cNvPr id="31" name="TextBox 30">
            <a:extLst>
              <a:ext uri="{FF2B5EF4-FFF2-40B4-BE49-F238E27FC236}">
                <a16:creationId xmlns:a16="http://schemas.microsoft.com/office/drawing/2014/main" id="{5739B52F-4E03-D5BC-10D6-7381F171C963}"/>
              </a:ext>
            </a:extLst>
          </p:cNvPr>
          <p:cNvSpPr txBox="1"/>
          <p:nvPr/>
        </p:nvSpPr>
        <p:spPr>
          <a:xfrm>
            <a:off x="8123168" y="1005978"/>
            <a:ext cx="4289351" cy="307777"/>
          </a:xfrm>
          <a:prstGeom prst="rect">
            <a:avLst/>
          </a:prstGeom>
          <a:noFill/>
          <a:ln>
            <a:noFill/>
          </a:ln>
        </p:spPr>
        <p:txBody>
          <a:bodyPr wrap="square" lIns="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00FCF"/>
                </a:solidFill>
                <a:effectLst/>
                <a:uLnTx/>
                <a:uFillTx/>
                <a:latin typeface="Grandview"/>
                <a:ea typeface="+mn-ea"/>
                <a:cs typeface="+mn-cs"/>
              </a:rPr>
              <a:t>NBCU Telco Campaigns </a:t>
            </a:r>
            <a:r>
              <a:rPr kumimoji="0" lang="en-US" sz="1400" b="0" i="1" u="none" strike="noStrike" kern="1200" cap="none" spc="0" normalizeH="0" baseline="0" noProof="0">
                <a:ln>
                  <a:noFill/>
                </a:ln>
                <a:solidFill>
                  <a:srgbClr val="444444"/>
                </a:solidFill>
                <a:effectLst/>
                <a:uLnTx/>
                <a:uFillTx/>
                <a:latin typeface="Grandview"/>
                <a:ea typeface="+mn-ea"/>
                <a:cs typeface="+mn-cs"/>
              </a:rPr>
              <a:t>– Test vs. Control</a:t>
            </a:r>
          </a:p>
        </p:txBody>
      </p:sp>
      <p:sp>
        <p:nvSpPr>
          <p:cNvPr id="4" name="TextBox 3">
            <a:extLst>
              <a:ext uri="{FF2B5EF4-FFF2-40B4-BE49-F238E27FC236}">
                <a16:creationId xmlns:a16="http://schemas.microsoft.com/office/drawing/2014/main" id="{CD4E3D77-AF3A-1725-5A4C-E07949F7ADD0}"/>
              </a:ext>
            </a:extLst>
          </p:cNvPr>
          <p:cNvSpPr txBox="1"/>
          <p:nvPr/>
        </p:nvSpPr>
        <p:spPr>
          <a:xfrm>
            <a:off x="746108" y="3400644"/>
            <a:ext cx="1852480" cy="521810"/>
          </a:xfrm>
          <a:prstGeom prst="rect">
            <a:avLst/>
          </a:prstGeom>
          <a:noFill/>
        </p:spPr>
        <p:txBody>
          <a:bodyPr wrap="square" lIns="0" tIns="45720" rIns="0" bIns="45720"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800" b="0" i="0" u="none" strike="noStrike" kern="0" cap="none" spc="0" normalizeH="0" baseline="0" noProof="0">
                <a:ln>
                  <a:noFill/>
                </a:ln>
                <a:solidFill>
                  <a:srgbClr val="FFFFFF"/>
                </a:solidFill>
                <a:effectLst/>
                <a:uLnTx/>
                <a:uFillTx/>
                <a:latin typeface="Grandview"/>
                <a:ea typeface="+mn-ea"/>
                <a:cs typeface="Arial" charset="0"/>
              </a:rPr>
              <a:t>Middle</a:t>
            </a:r>
          </a:p>
        </p:txBody>
      </p:sp>
      <p:sp>
        <p:nvSpPr>
          <p:cNvPr id="36" name="TextBox 35">
            <a:extLst>
              <a:ext uri="{FF2B5EF4-FFF2-40B4-BE49-F238E27FC236}">
                <a16:creationId xmlns:a16="http://schemas.microsoft.com/office/drawing/2014/main" id="{BA83B44E-1057-A389-64D9-FE4B5699DF74}"/>
              </a:ext>
            </a:extLst>
          </p:cNvPr>
          <p:cNvSpPr txBox="1"/>
          <p:nvPr/>
        </p:nvSpPr>
        <p:spPr>
          <a:xfrm>
            <a:off x="723900" y="6350109"/>
            <a:ext cx="10068732" cy="369332"/>
          </a:xfrm>
          <a:prstGeom prst="rect">
            <a:avLst/>
          </a:prstGeom>
          <a:noFill/>
        </p:spPr>
        <p:txBody>
          <a:bodyPr wrap="square" lIns="0" rIns="0" bIns="0" rtlCol="0" anchor="b">
            <a:spAutoFit/>
          </a:bodyPr>
          <a:lstStyle>
            <a:defPPr>
              <a:defRPr lang="en-US"/>
            </a:defPPr>
            <a:lvl1pPr marR="0" lvl="0" indent="0" fontAlgn="auto">
              <a:lnSpc>
                <a:spcPct val="100000"/>
              </a:lnSpc>
              <a:spcBef>
                <a:spcPts val="0"/>
              </a:spcBef>
              <a:spcAft>
                <a:spcPts val="0"/>
              </a:spcAft>
              <a:buClrTx/>
              <a:buSzTx/>
              <a:buFontTx/>
              <a:buNone/>
              <a:tabLst/>
              <a:defRPr kumimoji="0" sz="600" b="0" i="1" u="none" strike="noStrike" cap="none" spc="0" normalizeH="0" baseline="0">
                <a:ln>
                  <a:noFill/>
                </a:ln>
                <a:solidFill>
                  <a:schemeClr val="bg2">
                    <a:lumMod val="90000"/>
                  </a:schemeClr>
                </a:solidFill>
                <a:effectLst/>
                <a:uLnTx/>
                <a:uFillTx/>
                <a:latin typeface="Grandview" panose="020B0502040204020203"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a:solidFill>
                  <a:srgbClr val="FFFFFF">
                    <a:lumMod val="50000"/>
                  </a:srgbClr>
                </a:solidFill>
                <a:latin typeface="Grandview"/>
              </a:rPr>
              <a:t>Source: NBCU Ad Impact Database 2017-2023, 124 Campaigns across 19 Brands NBCU measured Telco campaigns​</a:t>
            </a:r>
            <a:br>
              <a:rPr lang="en-US" sz="700">
                <a:solidFill>
                  <a:srgbClr val="FFFFFF">
                    <a:lumMod val="50000"/>
                  </a:srgbClr>
                </a:solidFill>
                <a:latin typeface="Grandview"/>
              </a:rPr>
            </a:br>
            <a:r>
              <a:rPr lang="en-US" sz="700">
                <a:solidFill>
                  <a:srgbClr val="FFFFFF">
                    <a:lumMod val="50000"/>
                  </a:srgbClr>
                </a:solidFill>
                <a:latin typeface="Grandview"/>
              </a:rPr>
              <a:t>Custom research, vendors vary. Average of exposed vs. control cells for NBCU. Top 2 box</a:t>
            </a:r>
            <a:br>
              <a:rPr lang="en-US" sz="700">
                <a:solidFill>
                  <a:srgbClr val="FFFFFF">
                    <a:lumMod val="50000"/>
                  </a:srgbClr>
                </a:solidFill>
                <a:latin typeface="Grandview"/>
              </a:rPr>
            </a:br>
            <a:r>
              <a:rPr lang="en-US" sz="700">
                <a:solidFill>
                  <a:srgbClr val="FFFFFF">
                    <a:lumMod val="50000"/>
                  </a:srgbClr>
                </a:solidFill>
                <a:latin typeface="Grandview"/>
              </a:rPr>
              <a:t>Search Engagement (SER Index): EDO, Volume in five minutes following ads airing on NBCU vs. same brand competitive averages expressed as an index (144).</a:t>
            </a:r>
          </a:p>
        </p:txBody>
      </p:sp>
      <p:sp>
        <p:nvSpPr>
          <p:cNvPr id="37" name="TextBox 36">
            <a:extLst>
              <a:ext uri="{FF2B5EF4-FFF2-40B4-BE49-F238E27FC236}">
                <a16:creationId xmlns:a16="http://schemas.microsoft.com/office/drawing/2014/main" id="{F0D0593D-9457-ECF5-7288-C7DC39B68875}"/>
              </a:ext>
            </a:extLst>
          </p:cNvPr>
          <p:cNvSpPr txBox="1"/>
          <p:nvPr/>
        </p:nvSpPr>
        <p:spPr>
          <a:xfrm>
            <a:off x="4692076" y="2072390"/>
            <a:ext cx="158083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strike="noStrike" kern="0" cap="none" spc="0" normalizeH="0" baseline="0" noProof="0">
                <a:ln>
                  <a:noFill/>
                </a:ln>
                <a:solidFill>
                  <a:srgbClr val="4C4B4C"/>
                </a:solidFill>
                <a:effectLst/>
                <a:uLnTx/>
                <a:uFillTx/>
                <a:latin typeface="Grandview"/>
                <a:ea typeface="+mn-ea"/>
                <a:cs typeface="Arial" panose="020B0604020202020204" pitchFamily="34" charset="0"/>
              </a:rPr>
              <a:t>Unaided Ad Recall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strike="noStrike" kern="0" cap="none" spc="0" normalizeH="0" baseline="0" noProof="0">
                <a:ln>
                  <a:noFill/>
                </a:ln>
                <a:solidFill>
                  <a:schemeClr val="accent4"/>
                </a:solidFill>
                <a:effectLst/>
                <a:uLnTx/>
                <a:uFillTx/>
                <a:latin typeface="Grandview"/>
                <a:ea typeface="+mn-ea"/>
                <a:cs typeface="Arial" panose="020B0604020202020204" pitchFamily="34" charset="0"/>
              </a:rPr>
              <a:t>+51%</a:t>
            </a:r>
          </a:p>
        </p:txBody>
      </p:sp>
      <p:sp>
        <p:nvSpPr>
          <p:cNvPr id="38" name="TextBox 37">
            <a:extLst>
              <a:ext uri="{FF2B5EF4-FFF2-40B4-BE49-F238E27FC236}">
                <a16:creationId xmlns:a16="http://schemas.microsoft.com/office/drawing/2014/main" id="{175D8F6E-9EB2-9AB0-A75C-4CBA009A2FAD}"/>
              </a:ext>
            </a:extLst>
          </p:cNvPr>
          <p:cNvSpPr txBox="1"/>
          <p:nvPr/>
        </p:nvSpPr>
        <p:spPr>
          <a:xfrm>
            <a:off x="7111098" y="2072390"/>
            <a:ext cx="120286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strike="noStrike" kern="1200" cap="none" spc="0" normalizeH="0" baseline="0" noProof="0">
                <a:ln>
                  <a:noFill/>
                </a:ln>
                <a:solidFill>
                  <a:srgbClr val="4C4B4C"/>
                </a:solidFill>
                <a:effectLst/>
                <a:uLnTx/>
                <a:uFillTx/>
                <a:latin typeface="Grandview"/>
                <a:ea typeface="+mn-ea"/>
                <a:cs typeface="+mn-cs"/>
              </a:rPr>
              <a:t>Ad</a:t>
            </a:r>
            <a:br>
              <a:rPr kumimoji="0" lang="en-US" sz="1800" b="0" strike="noStrike" kern="1200" cap="none" spc="0" normalizeH="0" baseline="0" noProof="0">
                <a:ln>
                  <a:noFill/>
                </a:ln>
                <a:solidFill>
                  <a:srgbClr val="4C4B4C"/>
                </a:solidFill>
                <a:effectLst/>
                <a:uLnTx/>
                <a:uFillTx/>
                <a:latin typeface="Grandview"/>
                <a:ea typeface="+mn-ea"/>
                <a:cs typeface="+mn-cs"/>
              </a:rPr>
            </a:br>
            <a:r>
              <a:rPr kumimoji="0" lang="en-US" sz="1800" b="0" strike="noStrike" kern="1200" cap="none" spc="0" normalizeH="0" baseline="0" noProof="0">
                <a:ln>
                  <a:noFill/>
                </a:ln>
                <a:solidFill>
                  <a:srgbClr val="4C4B4C"/>
                </a:solidFill>
                <a:effectLst/>
                <a:uLnTx/>
                <a:uFillTx/>
                <a:latin typeface="Grandview"/>
                <a:ea typeface="+mn-ea"/>
                <a:cs typeface="+mn-cs"/>
              </a:rPr>
              <a:t>Recall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strike="noStrike" kern="1200" cap="none" spc="0" normalizeH="0" baseline="0" noProof="0">
                <a:ln>
                  <a:noFill/>
                </a:ln>
                <a:solidFill>
                  <a:schemeClr val="accent4"/>
                </a:solidFill>
                <a:effectLst/>
                <a:uLnTx/>
                <a:uFillTx/>
                <a:latin typeface="Grandview"/>
                <a:ea typeface="+mn-ea"/>
                <a:cs typeface="+mn-cs"/>
              </a:rPr>
              <a:t>+16%</a:t>
            </a:r>
          </a:p>
        </p:txBody>
      </p:sp>
      <p:sp>
        <p:nvSpPr>
          <p:cNvPr id="39" name="TextBox 38">
            <a:extLst>
              <a:ext uri="{FF2B5EF4-FFF2-40B4-BE49-F238E27FC236}">
                <a16:creationId xmlns:a16="http://schemas.microsoft.com/office/drawing/2014/main" id="{43D6A2A7-10AB-B419-9AA5-4BD11E9E1ACE}"/>
              </a:ext>
            </a:extLst>
          </p:cNvPr>
          <p:cNvSpPr txBox="1"/>
          <p:nvPr/>
        </p:nvSpPr>
        <p:spPr>
          <a:xfrm>
            <a:off x="9232903" y="2072390"/>
            <a:ext cx="144078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strike="noStrike" kern="1200" cap="none" spc="0" normalizeH="0" baseline="0" noProof="0">
                <a:ln>
                  <a:noFill/>
                </a:ln>
                <a:solidFill>
                  <a:srgbClr val="4C4B4C"/>
                </a:solidFill>
                <a:effectLst/>
                <a:uLnTx/>
                <a:uFillTx/>
                <a:latin typeface="Grandview"/>
                <a:ea typeface="+mn-ea"/>
                <a:cs typeface="+mn-cs"/>
              </a:rPr>
              <a:t>Brand</a:t>
            </a:r>
            <a:br>
              <a:rPr kumimoji="0" lang="en-US" sz="1800" b="0" strike="noStrike" kern="1200" cap="none" spc="0" normalizeH="0" baseline="0" noProof="0">
                <a:ln>
                  <a:noFill/>
                </a:ln>
                <a:solidFill>
                  <a:srgbClr val="4C4B4C"/>
                </a:solidFill>
                <a:effectLst/>
                <a:uLnTx/>
                <a:uFillTx/>
                <a:latin typeface="Grandview"/>
                <a:ea typeface="+mn-ea"/>
                <a:cs typeface="+mn-cs"/>
              </a:rPr>
            </a:br>
            <a:r>
              <a:rPr kumimoji="0" lang="en-US" sz="1800" b="0" strike="noStrike" kern="1200" cap="none" spc="0" normalizeH="0" baseline="0" noProof="0">
                <a:ln>
                  <a:noFill/>
                </a:ln>
                <a:solidFill>
                  <a:srgbClr val="4C4B4C"/>
                </a:solidFill>
                <a:effectLst/>
                <a:uLnTx/>
                <a:uFillTx/>
                <a:latin typeface="Grandview"/>
                <a:ea typeface="+mn-ea"/>
                <a:cs typeface="+mn-cs"/>
              </a:rPr>
              <a:t>Familiarity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strike="noStrike" kern="1200" cap="none" spc="0" normalizeH="0" baseline="0" noProof="0">
                <a:ln>
                  <a:noFill/>
                </a:ln>
                <a:solidFill>
                  <a:schemeClr val="accent4"/>
                </a:solidFill>
                <a:effectLst/>
                <a:uLnTx/>
                <a:uFillTx/>
                <a:latin typeface="Grandview"/>
                <a:ea typeface="+mn-ea"/>
                <a:cs typeface="+mn-cs"/>
              </a:rPr>
              <a:t>+5%</a:t>
            </a:r>
          </a:p>
        </p:txBody>
      </p:sp>
      <p:sp>
        <p:nvSpPr>
          <p:cNvPr id="40" name="TextBox 39">
            <a:extLst>
              <a:ext uri="{FF2B5EF4-FFF2-40B4-BE49-F238E27FC236}">
                <a16:creationId xmlns:a16="http://schemas.microsoft.com/office/drawing/2014/main" id="{B24838B2-F304-33AB-824A-035C8F1574A5}"/>
              </a:ext>
            </a:extLst>
          </p:cNvPr>
          <p:cNvSpPr txBox="1"/>
          <p:nvPr/>
        </p:nvSpPr>
        <p:spPr>
          <a:xfrm>
            <a:off x="4692076" y="3537548"/>
            <a:ext cx="144078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strike="noStrike" kern="1200" cap="none" spc="0" normalizeH="0" baseline="0" noProof="0">
                <a:ln>
                  <a:noFill/>
                </a:ln>
                <a:solidFill>
                  <a:srgbClr val="4C4B4C"/>
                </a:solidFill>
                <a:effectLst/>
                <a:uLnTx/>
                <a:uFillTx/>
                <a:latin typeface="Grandview"/>
                <a:ea typeface="+mn-ea"/>
                <a:cs typeface="+mn-cs"/>
              </a:rPr>
              <a:t>Brand</a:t>
            </a:r>
            <a:br>
              <a:rPr kumimoji="0" lang="en-US" sz="1800" b="0" strike="noStrike" kern="1200" cap="none" spc="0" normalizeH="0" baseline="0" noProof="0">
                <a:ln>
                  <a:noFill/>
                </a:ln>
                <a:solidFill>
                  <a:srgbClr val="4C4B4C"/>
                </a:solidFill>
                <a:effectLst/>
                <a:uLnTx/>
                <a:uFillTx/>
                <a:latin typeface="Grandview"/>
                <a:ea typeface="+mn-ea"/>
                <a:cs typeface="+mn-cs"/>
              </a:rPr>
            </a:br>
            <a:r>
              <a:rPr kumimoji="0" lang="en-US" sz="1800" b="0" strike="noStrike" kern="1200" cap="none" spc="0" normalizeH="0" baseline="0" noProof="0">
                <a:ln>
                  <a:noFill/>
                </a:ln>
                <a:solidFill>
                  <a:srgbClr val="4C4B4C"/>
                </a:solidFill>
                <a:effectLst/>
                <a:uLnTx/>
                <a:uFillTx/>
                <a:latin typeface="Grandview"/>
                <a:ea typeface="+mn-ea"/>
                <a:cs typeface="+mn-cs"/>
              </a:rPr>
              <a:t>Favorability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strike="noStrike" kern="1200" cap="none" spc="0" normalizeH="0" baseline="0" noProof="0">
                <a:ln>
                  <a:noFill/>
                </a:ln>
                <a:solidFill>
                  <a:schemeClr val="accent4"/>
                </a:solidFill>
                <a:effectLst/>
                <a:uLnTx/>
                <a:uFillTx/>
                <a:latin typeface="Grandview"/>
                <a:ea typeface="+mn-ea"/>
                <a:cs typeface="+mn-cs"/>
              </a:rPr>
              <a:t>+11%</a:t>
            </a:r>
          </a:p>
        </p:txBody>
      </p:sp>
      <p:sp>
        <p:nvSpPr>
          <p:cNvPr id="41" name="TextBox 40">
            <a:extLst>
              <a:ext uri="{FF2B5EF4-FFF2-40B4-BE49-F238E27FC236}">
                <a16:creationId xmlns:a16="http://schemas.microsoft.com/office/drawing/2014/main" id="{FD060C9E-16C9-88FE-25E5-8A083560FE58}"/>
              </a:ext>
            </a:extLst>
          </p:cNvPr>
          <p:cNvSpPr txBox="1"/>
          <p:nvPr/>
        </p:nvSpPr>
        <p:spPr>
          <a:xfrm>
            <a:off x="7111098" y="3537548"/>
            <a:ext cx="164135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strike="noStrike" kern="1200" cap="none" spc="0" normalizeH="0" baseline="0" noProof="0">
                <a:ln>
                  <a:noFill/>
                </a:ln>
                <a:solidFill>
                  <a:srgbClr val="4C4B4C"/>
                </a:solidFill>
                <a:effectLst/>
                <a:uLnTx/>
                <a:uFillTx/>
                <a:latin typeface="Grandview"/>
                <a:ea typeface="+mn-ea"/>
                <a:cs typeface="+mn-cs"/>
              </a:rPr>
              <a:t>Sponsorship</a:t>
            </a:r>
            <a:br>
              <a:rPr kumimoji="0" lang="en-US" sz="1800" b="0" strike="noStrike" kern="1200" cap="none" spc="0" normalizeH="0" baseline="0" noProof="0">
                <a:ln>
                  <a:noFill/>
                </a:ln>
                <a:solidFill>
                  <a:srgbClr val="4C4B4C"/>
                </a:solidFill>
                <a:effectLst/>
                <a:uLnTx/>
                <a:uFillTx/>
                <a:latin typeface="Grandview"/>
                <a:ea typeface="+mn-ea"/>
                <a:cs typeface="+mn-cs"/>
              </a:rPr>
            </a:br>
            <a:r>
              <a:rPr kumimoji="0" lang="en-US" sz="1800" b="0" strike="noStrike" kern="1200" cap="none" spc="0" normalizeH="0" baseline="0" noProof="0">
                <a:ln>
                  <a:noFill/>
                </a:ln>
                <a:solidFill>
                  <a:srgbClr val="4C4B4C"/>
                </a:solidFill>
                <a:effectLst/>
                <a:uLnTx/>
                <a:uFillTx/>
                <a:latin typeface="Grandview"/>
                <a:ea typeface="+mn-ea"/>
                <a:cs typeface="+mn-cs"/>
              </a:rPr>
              <a:t>Favorability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strike="noStrike" kern="1200" cap="none" spc="0" normalizeH="0" baseline="0" noProof="0">
                <a:ln>
                  <a:noFill/>
                </a:ln>
                <a:solidFill>
                  <a:schemeClr val="accent4"/>
                </a:solidFill>
                <a:effectLst/>
                <a:uLnTx/>
                <a:uFillTx/>
                <a:latin typeface="Grandview"/>
                <a:ea typeface="+mn-ea"/>
                <a:cs typeface="+mn-cs"/>
              </a:rPr>
              <a:t>+11%</a:t>
            </a:r>
          </a:p>
        </p:txBody>
      </p:sp>
      <p:sp>
        <p:nvSpPr>
          <p:cNvPr id="42" name="TextBox 41">
            <a:extLst>
              <a:ext uri="{FF2B5EF4-FFF2-40B4-BE49-F238E27FC236}">
                <a16:creationId xmlns:a16="http://schemas.microsoft.com/office/drawing/2014/main" id="{6CA3C84B-16F7-56B3-B756-83DED61CE0BC}"/>
              </a:ext>
            </a:extLst>
          </p:cNvPr>
          <p:cNvSpPr txBox="1"/>
          <p:nvPr/>
        </p:nvSpPr>
        <p:spPr>
          <a:xfrm>
            <a:off x="9232903" y="3537548"/>
            <a:ext cx="164135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strike="noStrike" kern="1200" cap="none" spc="0" normalizeH="0" baseline="0" noProof="0">
                <a:ln>
                  <a:noFill/>
                </a:ln>
                <a:solidFill>
                  <a:srgbClr val="4C4B4C"/>
                </a:solidFill>
                <a:effectLst/>
                <a:uLnTx/>
                <a:uFillTx/>
                <a:latin typeface="Grandview"/>
                <a:ea typeface="+mn-ea"/>
                <a:cs typeface="+mn-cs"/>
              </a:rPr>
              <a:t>Sponsorship</a:t>
            </a:r>
            <a:br>
              <a:rPr kumimoji="0" lang="en-US" sz="1800" b="0" strike="noStrike" kern="1200" cap="none" spc="0" normalizeH="0" baseline="0" noProof="0">
                <a:ln>
                  <a:noFill/>
                </a:ln>
                <a:solidFill>
                  <a:srgbClr val="4C4B4C"/>
                </a:solidFill>
                <a:effectLst/>
                <a:uLnTx/>
                <a:uFillTx/>
                <a:latin typeface="Grandview"/>
                <a:ea typeface="+mn-ea"/>
                <a:cs typeface="+mn-cs"/>
              </a:rPr>
            </a:br>
            <a:r>
              <a:rPr kumimoji="0" lang="en-US" sz="1800" b="0" strike="noStrike" kern="1200" cap="none" spc="0" normalizeH="0" baseline="0" noProof="0">
                <a:ln>
                  <a:noFill/>
                </a:ln>
                <a:solidFill>
                  <a:srgbClr val="4C4B4C"/>
                </a:solidFill>
                <a:effectLst/>
                <a:uLnTx/>
                <a:uFillTx/>
                <a:latin typeface="Grandview"/>
                <a:ea typeface="+mn-ea"/>
                <a:cs typeface="+mn-cs"/>
              </a:rPr>
              <a:t>Association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strike="noStrike" kern="1200" cap="none" spc="0" normalizeH="0" baseline="0" noProof="0">
                <a:ln>
                  <a:noFill/>
                </a:ln>
                <a:solidFill>
                  <a:schemeClr val="accent4"/>
                </a:solidFill>
                <a:effectLst/>
                <a:uLnTx/>
                <a:uFillTx/>
                <a:latin typeface="Grandview"/>
                <a:ea typeface="+mn-ea"/>
                <a:cs typeface="+mn-cs"/>
              </a:rPr>
              <a:t>+10%</a:t>
            </a:r>
          </a:p>
        </p:txBody>
      </p:sp>
      <p:sp>
        <p:nvSpPr>
          <p:cNvPr id="44" name="TextBox 43">
            <a:extLst>
              <a:ext uri="{FF2B5EF4-FFF2-40B4-BE49-F238E27FC236}">
                <a16:creationId xmlns:a16="http://schemas.microsoft.com/office/drawing/2014/main" id="{36BE79F5-D853-2380-74F3-E5990CF44A55}"/>
              </a:ext>
            </a:extLst>
          </p:cNvPr>
          <p:cNvSpPr txBox="1"/>
          <p:nvPr/>
        </p:nvSpPr>
        <p:spPr>
          <a:xfrm>
            <a:off x="5246732" y="5041050"/>
            <a:ext cx="107504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strike="noStrike" kern="1200" cap="none" spc="0" normalizeH="0" baseline="0" noProof="0">
                <a:ln>
                  <a:noFill/>
                </a:ln>
                <a:solidFill>
                  <a:srgbClr val="4C4B4C"/>
                </a:solidFill>
                <a:effectLst/>
                <a:uLnTx/>
                <a:uFillTx/>
                <a:latin typeface="Grandview"/>
                <a:ea typeface="+mn-ea"/>
                <a:cs typeface="+mn-cs"/>
              </a:rPr>
              <a:t>Purchase</a:t>
            </a:r>
            <a:br>
              <a:rPr kumimoji="0" lang="en-US" sz="1600" b="0" strike="noStrike" kern="1200" cap="none" spc="0" normalizeH="0" baseline="0" noProof="0">
                <a:ln>
                  <a:noFill/>
                </a:ln>
                <a:solidFill>
                  <a:srgbClr val="4C4B4C"/>
                </a:solidFill>
                <a:effectLst/>
                <a:uLnTx/>
                <a:uFillTx/>
                <a:latin typeface="Grandview"/>
                <a:ea typeface="+mn-ea"/>
                <a:cs typeface="+mn-cs"/>
              </a:rPr>
            </a:br>
            <a:r>
              <a:rPr kumimoji="0" lang="en-US" sz="1600" b="0" strike="noStrike" kern="1200" cap="none" spc="0" normalizeH="0" baseline="0" noProof="0">
                <a:ln>
                  <a:noFill/>
                </a:ln>
                <a:solidFill>
                  <a:srgbClr val="4C4B4C"/>
                </a:solidFill>
                <a:effectLst/>
                <a:uLnTx/>
                <a:uFillTx/>
                <a:latin typeface="Grandview"/>
                <a:ea typeface="+mn-ea"/>
                <a:cs typeface="+mn-cs"/>
              </a:rPr>
              <a:t>Intent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strike="noStrike" kern="1200" cap="none" spc="0" normalizeH="0" baseline="0" noProof="0">
                <a:ln>
                  <a:noFill/>
                </a:ln>
                <a:solidFill>
                  <a:schemeClr val="accent4"/>
                </a:solidFill>
                <a:effectLst/>
                <a:uLnTx/>
                <a:uFillTx/>
                <a:latin typeface="Grandview"/>
                <a:ea typeface="+mn-ea"/>
                <a:cs typeface="+mn-cs"/>
              </a:rPr>
              <a:t>+17%</a:t>
            </a:r>
          </a:p>
        </p:txBody>
      </p:sp>
      <p:sp>
        <p:nvSpPr>
          <p:cNvPr id="45" name="TextBox 44">
            <a:extLst>
              <a:ext uri="{FF2B5EF4-FFF2-40B4-BE49-F238E27FC236}">
                <a16:creationId xmlns:a16="http://schemas.microsoft.com/office/drawing/2014/main" id="{43D6E0C8-F38A-FF15-015B-9875D1DD4516}"/>
              </a:ext>
            </a:extLst>
          </p:cNvPr>
          <p:cNvSpPr txBox="1"/>
          <p:nvPr/>
        </p:nvSpPr>
        <p:spPr>
          <a:xfrm>
            <a:off x="6501209" y="5031873"/>
            <a:ext cx="179769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strike="noStrike" kern="1200" cap="none" spc="0" normalizeH="0" baseline="0" noProof="0">
                <a:ln>
                  <a:noFill/>
                </a:ln>
                <a:solidFill>
                  <a:srgbClr val="4C4B4C"/>
                </a:solidFill>
                <a:effectLst/>
                <a:uLnTx/>
                <a:uFillTx/>
                <a:latin typeface="Grandview"/>
                <a:ea typeface="+mn-ea"/>
                <a:cs typeface="+mn-cs"/>
              </a:rPr>
              <a:t>Recommendation Intent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strike="noStrike" kern="1200" cap="none" spc="0" normalizeH="0" baseline="0" noProof="0">
                <a:ln>
                  <a:noFill/>
                </a:ln>
                <a:solidFill>
                  <a:schemeClr val="accent4"/>
                </a:solidFill>
                <a:effectLst/>
                <a:uLnTx/>
                <a:uFillTx/>
                <a:latin typeface="Grandview"/>
                <a:ea typeface="+mn-ea"/>
                <a:cs typeface="+mn-cs"/>
              </a:rPr>
              <a:t>+27%</a:t>
            </a:r>
          </a:p>
        </p:txBody>
      </p:sp>
      <p:sp>
        <p:nvSpPr>
          <p:cNvPr id="46" name="TextBox 45">
            <a:extLst>
              <a:ext uri="{FF2B5EF4-FFF2-40B4-BE49-F238E27FC236}">
                <a16:creationId xmlns:a16="http://schemas.microsoft.com/office/drawing/2014/main" id="{642C8C78-D4B3-0825-8F08-6D67DFC09C70}"/>
              </a:ext>
            </a:extLst>
          </p:cNvPr>
          <p:cNvSpPr txBox="1"/>
          <p:nvPr/>
        </p:nvSpPr>
        <p:spPr>
          <a:xfrm>
            <a:off x="3666430" y="5036579"/>
            <a:ext cx="1400870" cy="83099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strike="noStrike" kern="1200" cap="none" spc="0" normalizeH="0" baseline="0" noProof="0">
                <a:ln>
                  <a:noFill/>
                </a:ln>
                <a:solidFill>
                  <a:srgbClr val="444444"/>
                </a:solidFill>
                <a:effectLst/>
                <a:uLnTx/>
                <a:uFillTx/>
                <a:latin typeface="Grandview"/>
                <a:ea typeface="+mn-ea"/>
                <a:cs typeface="+mn-cs"/>
              </a:rPr>
              <a:t>Search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strike="noStrike" kern="1200" cap="none" spc="0" normalizeH="0" baseline="0" noProof="0">
                <a:ln>
                  <a:noFill/>
                </a:ln>
                <a:solidFill>
                  <a:srgbClr val="444444"/>
                </a:solidFill>
                <a:effectLst/>
                <a:uLnTx/>
                <a:uFillTx/>
                <a:latin typeface="Grandview"/>
                <a:ea typeface="+mn-ea"/>
                <a:cs typeface="+mn-cs"/>
              </a:rPr>
              <a:t>Engagement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strike="noStrike" kern="1200" cap="none" spc="0" normalizeH="0" baseline="0" noProof="0">
                <a:ln>
                  <a:noFill/>
                </a:ln>
                <a:solidFill>
                  <a:schemeClr val="accent4"/>
                </a:solidFill>
                <a:effectLst/>
                <a:uLnTx/>
                <a:uFillTx/>
                <a:latin typeface="Grandview"/>
                <a:ea typeface="+mn-ea"/>
                <a:cs typeface="+mn-cs"/>
              </a:rPr>
              <a:t>+44%</a:t>
            </a:r>
          </a:p>
        </p:txBody>
      </p:sp>
      <p:sp>
        <p:nvSpPr>
          <p:cNvPr id="47" name="TextBox 46">
            <a:extLst>
              <a:ext uri="{FF2B5EF4-FFF2-40B4-BE49-F238E27FC236}">
                <a16:creationId xmlns:a16="http://schemas.microsoft.com/office/drawing/2014/main" id="{F1B569A4-3193-32F7-FC27-C62DBCF9A5C0}"/>
              </a:ext>
            </a:extLst>
          </p:cNvPr>
          <p:cNvSpPr txBox="1"/>
          <p:nvPr/>
        </p:nvSpPr>
        <p:spPr>
          <a:xfrm>
            <a:off x="8478338" y="5031873"/>
            <a:ext cx="1469459" cy="83099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strike="noStrike" kern="1200" cap="none" spc="0" normalizeH="0" baseline="0" noProof="0">
                <a:ln>
                  <a:noFill/>
                </a:ln>
                <a:solidFill>
                  <a:srgbClr val="444444"/>
                </a:solidFill>
                <a:effectLst/>
                <a:uLnTx/>
                <a:uFillTx/>
                <a:latin typeface="Grandview"/>
                <a:ea typeface="+mn-ea"/>
                <a:cs typeface="+mn-cs"/>
              </a:rPr>
              <a:t>Consideration Intent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strike="noStrike" kern="1200" cap="none" spc="0" normalizeH="0" baseline="0" noProof="0">
                <a:ln>
                  <a:noFill/>
                </a:ln>
                <a:solidFill>
                  <a:schemeClr val="accent4"/>
                </a:solidFill>
                <a:effectLst/>
                <a:uLnTx/>
                <a:uFillTx/>
                <a:latin typeface="Grandview"/>
                <a:ea typeface="+mn-ea"/>
                <a:cs typeface="+mn-cs"/>
              </a:rPr>
              <a:t>+25%</a:t>
            </a:r>
          </a:p>
        </p:txBody>
      </p:sp>
      <p:sp>
        <p:nvSpPr>
          <p:cNvPr id="48" name="TextBox 47">
            <a:extLst>
              <a:ext uri="{FF2B5EF4-FFF2-40B4-BE49-F238E27FC236}">
                <a16:creationId xmlns:a16="http://schemas.microsoft.com/office/drawing/2014/main" id="{92200F79-58B6-2146-B8CE-D85E1AD3732C}"/>
              </a:ext>
            </a:extLst>
          </p:cNvPr>
          <p:cNvSpPr txBox="1"/>
          <p:nvPr/>
        </p:nvSpPr>
        <p:spPr>
          <a:xfrm>
            <a:off x="10127227" y="5029916"/>
            <a:ext cx="1093985" cy="83099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strike="noStrike" kern="1200" cap="none" spc="0" normalizeH="0" baseline="0" noProof="0">
                <a:ln>
                  <a:noFill/>
                </a:ln>
                <a:solidFill>
                  <a:srgbClr val="444444"/>
                </a:solidFill>
                <a:effectLst/>
                <a:uLnTx/>
                <a:uFillTx/>
                <a:latin typeface="Grandview"/>
                <a:ea typeface="+mn-ea"/>
                <a:cs typeface="+mn-cs"/>
              </a:rPr>
              <a:t>Any Web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strike="noStrike" kern="1200" cap="none" spc="0" normalizeH="0" baseline="0" noProof="0">
                <a:ln>
                  <a:noFill/>
                </a:ln>
                <a:solidFill>
                  <a:srgbClr val="444444"/>
                </a:solidFill>
                <a:effectLst/>
                <a:uLnTx/>
                <a:uFillTx/>
                <a:latin typeface="Grandview"/>
                <a:ea typeface="+mn-ea"/>
                <a:cs typeface="+mn-cs"/>
              </a:rPr>
              <a:t>Visit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strike="noStrike" kern="1200" cap="none" spc="0" normalizeH="0" baseline="0" noProof="0">
                <a:ln>
                  <a:noFill/>
                </a:ln>
                <a:solidFill>
                  <a:schemeClr val="accent4"/>
                </a:solidFill>
                <a:effectLst/>
                <a:uLnTx/>
                <a:uFillTx/>
                <a:latin typeface="Grandview"/>
                <a:ea typeface="+mn-ea"/>
                <a:cs typeface="+mn-cs"/>
              </a:rPr>
              <a:t>+54%</a:t>
            </a:r>
          </a:p>
        </p:txBody>
      </p:sp>
      <p:sp>
        <p:nvSpPr>
          <p:cNvPr id="49" name="Rectangle 48">
            <a:extLst>
              <a:ext uri="{FF2B5EF4-FFF2-40B4-BE49-F238E27FC236}">
                <a16:creationId xmlns:a16="http://schemas.microsoft.com/office/drawing/2014/main" id="{AC2FA84A-5D1C-BA62-645E-5EE84F708B63}"/>
              </a:ext>
            </a:extLst>
          </p:cNvPr>
          <p:cNvSpPr/>
          <p:nvPr/>
        </p:nvSpPr>
        <p:spPr>
          <a:xfrm>
            <a:off x="1" y="1"/>
            <a:ext cx="2402006" cy="4571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a:solidFill>
                  <a:schemeClr val="bg1"/>
                </a:solidFill>
              </a:rPr>
              <a:t>Telco Benchmarks (B2B cut not avail)</a:t>
            </a:r>
          </a:p>
        </p:txBody>
      </p:sp>
    </p:spTree>
    <p:extLst>
      <p:ext uri="{BB962C8B-B14F-4D97-AF65-F5344CB8AC3E}">
        <p14:creationId xmlns:p14="http://schemas.microsoft.com/office/powerpoint/2010/main" val="3402510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B2127-310D-446A-8517-4D9F826B845B}"/>
              </a:ext>
            </a:extLst>
          </p:cNvPr>
          <p:cNvSpPr>
            <a:spLocks noGrp="1"/>
          </p:cNvSpPr>
          <p:nvPr>
            <p:ph type="title"/>
          </p:nvPr>
        </p:nvSpPr>
        <p:spPr/>
        <p:txBody>
          <a:bodyPr/>
          <a:lstStyle/>
          <a:p>
            <a:r>
              <a:rPr lang="en-US" b="0" spc="0"/>
              <a:t>Campaigns across more than one platform are more effective</a:t>
            </a:r>
          </a:p>
        </p:txBody>
      </p:sp>
      <p:sp>
        <p:nvSpPr>
          <p:cNvPr id="4" name="Slide Number Placeholder 3">
            <a:extLst>
              <a:ext uri="{FF2B5EF4-FFF2-40B4-BE49-F238E27FC236}">
                <a16:creationId xmlns:a16="http://schemas.microsoft.com/office/drawing/2014/main" id="{A9CF7248-C41F-4427-904E-DB044DEA147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F4C2C2-D810-4C4F-B43D-1CC8DBDFC0E5}" type="slidenum">
              <a:rPr kumimoji="0" lang="en-US" sz="700" b="0" i="0" u="none" strike="noStrike" kern="1200" cap="none" spc="0" normalizeH="0" baseline="0" noProof="0" smtClean="0">
                <a:ln>
                  <a:noFill/>
                </a:ln>
                <a:solidFill>
                  <a:srgbClr val="444444"/>
                </a:solidFill>
                <a:effectLst/>
                <a:uLnTx/>
                <a:uFillTx/>
                <a:latin typeface="Grandview"/>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700" b="0" i="0" u="none" strike="noStrike" kern="1200" cap="none" spc="0" normalizeH="0" baseline="0" noProof="0">
              <a:ln>
                <a:noFill/>
              </a:ln>
              <a:solidFill>
                <a:srgbClr val="444444"/>
              </a:solidFill>
              <a:effectLst/>
              <a:uLnTx/>
              <a:uFillTx/>
              <a:latin typeface="Grandview"/>
              <a:ea typeface="+mn-ea"/>
              <a:cs typeface="+mn-cs"/>
            </a:endParaRPr>
          </a:p>
        </p:txBody>
      </p:sp>
      <p:grpSp>
        <p:nvGrpSpPr>
          <p:cNvPr id="6" name="Group 5">
            <a:extLst>
              <a:ext uri="{FF2B5EF4-FFF2-40B4-BE49-F238E27FC236}">
                <a16:creationId xmlns:a16="http://schemas.microsoft.com/office/drawing/2014/main" id="{C2FF2F3A-7F9B-4591-8C4F-9DD84000F35A}"/>
              </a:ext>
            </a:extLst>
          </p:cNvPr>
          <p:cNvGrpSpPr/>
          <p:nvPr/>
        </p:nvGrpSpPr>
        <p:grpSpPr>
          <a:xfrm>
            <a:off x="723900" y="2220776"/>
            <a:ext cx="10744200" cy="3951423"/>
            <a:chOff x="723900" y="2220776"/>
            <a:chExt cx="10744200" cy="3951423"/>
          </a:xfrm>
          <a:gradFill>
            <a:gsLst>
              <a:gs pos="100000">
                <a:schemeClr val="accent2"/>
              </a:gs>
              <a:gs pos="0">
                <a:srgbClr val="4D99FE"/>
              </a:gs>
            </a:gsLst>
            <a:path path="circle">
              <a:fillToRect r="100000" b="100000"/>
            </a:path>
          </a:gradFill>
        </p:grpSpPr>
        <p:sp>
          <p:nvSpPr>
            <p:cNvPr id="3" name="Snip Single Corner Rectangle 2">
              <a:extLst>
                <a:ext uri="{FF2B5EF4-FFF2-40B4-BE49-F238E27FC236}">
                  <a16:creationId xmlns:a16="http://schemas.microsoft.com/office/drawing/2014/main" id="{5E622D08-AC7A-9817-33B3-608069C4F72D}"/>
                </a:ext>
              </a:extLst>
            </p:cNvPr>
            <p:cNvSpPr/>
            <p:nvPr/>
          </p:nvSpPr>
          <p:spPr>
            <a:xfrm flipV="1">
              <a:off x="723900" y="2220776"/>
              <a:ext cx="2514600" cy="3951423"/>
            </a:xfrm>
            <a:prstGeom prst="roundRect">
              <a:avLst/>
            </a:prstGeom>
            <a:grpFill/>
            <a:ln>
              <a:no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ndview"/>
                <a:ea typeface="+mn-ea"/>
                <a:cs typeface="+mn-cs"/>
              </a:endParaRPr>
            </a:p>
          </p:txBody>
        </p:sp>
        <p:sp>
          <p:nvSpPr>
            <p:cNvPr id="5" name="Snip Single Corner Rectangle 4">
              <a:extLst>
                <a:ext uri="{FF2B5EF4-FFF2-40B4-BE49-F238E27FC236}">
                  <a16:creationId xmlns:a16="http://schemas.microsoft.com/office/drawing/2014/main" id="{62557C8F-A2F2-DBEB-67DF-BA220F971606}"/>
                </a:ext>
              </a:extLst>
            </p:cNvPr>
            <p:cNvSpPr/>
            <p:nvPr/>
          </p:nvSpPr>
          <p:spPr>
            <a:xfrm flipV="1">
              <a:off x="3467100" y="2220776"/>
              <a:ext cx="2514600" cy="3951423"/>
            </a:xfrm>
            <a:prstGeom prst="roundRect">
              <a:avLst/>
            </a:prstGeom>
            <a:grpFill/>
            <a:ln>
              <a:no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ndview"/>
                <a:ea typeface="+mn-ea"/>
                <a:cs typeface="+mn-cs"/>
              </a:endParaRPr>
            </a:p>
          </p:txBody>
        </p:sp>
        <p:sp>
          <p:nvSpPr>
            <p:cNvPr id="8" name="Snip Single Corner Rectangle 7">
              <a:extLst>
                <a:ext uri="{FF2B5EF4-FFF2-40B4-BE49-F238E27FC236}">
                  <a16:creationId xmlns:a16="http://schemas.microsoft.com/office/drawing/2014/main" id="{8BF15933-CD99-24B1-417A-0C2E565625B7}"/>
                </a:ext>
              </a:extLst>
            </p:cNvPr>
            <p:cNvSpPr/>
            <p:nvPr/>
          </p:nvSpPr>
          <p:spPr>
            <a:xfrm flipV="1">
              <a:off x="6210300" y="2220776"/>
              <a:ext cx="2514600" cy="3951423"/>
            </a:xfrm>
            <a:prstGeom prst="roundRect">
              <a:avLst/>
            </a:prstGeom>
            <a:grpFill/>
            <a:ln>
              <a:no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ndview"/>
                <a:ea typeface="+mn-ea"/>
                <a:cs typeface="+mn-cs"/>
              </a:endParaRPr>
            </a:p>
          </p:txBody>
        </p:sp>
        <p:sp>
          <p:nvSpPr>
            <p:cNvPr id="9" name="Snip Single Corner Rectangle 8">
              <a:extLst>
                <a:ext uri="{FF2B5EF4-FFF2-40B4-BE49-F238E27FC236}">
                  <a16:creationId xmlns:a16="http://schemas.microsoft.com/office/drawing/2014/main" id="{4D56B4B7-6BB1-B55E-2C9D-612E811CAC82}"/>
                </a:ext>
              </a:extLst>
            </p:cNvPr>
            <p:cNvSpPr/>
            <p:nvPr/>
          </p:nvSpPr>
          <p:spPr>
            <a:xfrm flipV="1">
              <a:off x="8953500" y="2220776"/>
              <a:ext cx="2514600" cy="3951423"/>
            </a:xfrm>
            <a:prstGeom prst="roundRect">
              <a:avLst/>
            </a:prstGeom>
            <a:grpFill/>
            <a:ln>
              <a:no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ndview"/>
                <a:ea typeface="+mn-ea"/>
                <a:cs typeface="+mn-cs"/>
              </a:endParaRPr>
            </a:p>
          </p:txBody>
        </p:sp>
      </p:grpSp>
      <p:sp>
        <p:nvSpPr>
          <p:cNvPr id="11" name="TextBox 10">
            <a:extLst>
              <a:ext uri="{FF2B5EF4-FFF2-40B4-BE49-F238E27FC236}">
                <a16:creationId xmlns:a16="http://schemas.microsoft.com/office/drawing/2014/main" id="{E960DCC2-8375-4532-96FD-BC0F065C0E9E}"/>
              </a:ext>
            </a:extLst>
          </p:cNvPr>
          <p:cNvSpPr txBox="1"/>
          <p:nvPr/>
        </p:nvSpPr>
        <p:spPr>
          <a:xfrm>
            <a:off x="723900" y="1163433"/>
            <a:ext cx="5486400" cy="861774"/>
          </a:xfrm>
          <a:prstGeom prst="rect">
            <a:avLst/>
          </a:prstGeom>
          <a:noFill/>
        </p:spPr>
        <p:txBody>
          <a:bodyPr wrap="square" lIns="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accent2"/>
                </a:solidFill>
                <a:effectLst/>
                <a:uLnTx/>
                <a:uFillTx/>
                <a:latin typeface="Grandview"/>
                <a:ea typeface="+mn-ea"/>
                <a:cs typeface="+mn-cs"/>
              </a:rPr>
              <a:t>Tech Category NBCU Campaigns: </a:t>
            </a:r>
            <a:br>
              <a:rPr kumimoji="0" lang="en-US" sz="1800" b="0" i="0" u="none" strike="noStrike" kern="1200" cap="none" spc="0" normalizeH="0" baseline="0" noProof="0" dirty="0">
                <a:ln>
                  <a:noFill/>
                </a:ln>
                <a:solidFill>
                  <a:schemeClr val="accent2"/>
                </a:solidFill>
                <a:effectLst/>
                <a:uLnTx/>
                <a:uFillTx/>
                <a:latin typeface="Grandview"/>
                <a:ea typeface="+mn-ea"/>
                <a:cs typeface="+mn-cs"/>
              </a:rPr>
            </a:br>
            <a:r>
              <a:rPr kumimoji="0" lang="en-US" sz="1800" b="0" i="0" u="none" strike="noStrike" kern="1200" cap="none" spc="0" normalizeH="0" baseline="0" noProof="0" dirty="0">
                <a:ln>
                  <a:noFill/>
                </a:ln>
                <a:solidFill>
                  <a:schemeClr val="accent2"/>
                </a:solidFill>
                <a:effectLst/>
                <a:uLnTx/>
                <a:uFillTx/>
                <a:latin typeface="Grandview"/>
                <a:ea typeface="+mn-ea"/>
                <a:cs typeface="+mn-cs"/>
              </a:rPr>
              <a:t>Multi-Platform vs. Single Platform </a:t>
            </a:r>
            <a:br>
              <a:rPr kumimoji="0" lang="en-US" sz="1800" b="0" i="0" u="none" strike="noStrike" kern="1200" cap="none" spc="0" normalizeH="0" baseline="0" noProof="0" dirty="0">
                <a:ln>
                  <a:noFill/>
                </a:ln>
                <a:solidFill>
                  <a:srgbClr val="000000"/>
                </a:solidFill>
                <a:effectLst/>
                <a:uLnTx/>
                <a:uFillTx/>
                <a:latin typeface="Grandview"/>
                <a:ea typeface="+mn-ea"/>
                <a:cs typeface="+mn-cs"/>
              </a:rPr>
            </a:br>
            <a:r>
              <a:rPr kumimoji="0" lang="en-US" sz="1400" b="0" i="0" u="none" strike="noStrike" kern="1200" cap="none" spc="0" normalizeH="0" baseline="0" noProof="0" dirty="0">
                <a:ln>
                  <a:noFill/>
                </a:ln>
                <a:solidFill>
                  <a:srgbClr val="444444"/>
                </a:solidFill>
                <a:effectLst/>
                <a:uLnTx/>
                <a:uFillTx/>
                <a:latin typeface="Grandview"/>
                <a:ea typeface="+mn-ea"/>
                <a:cs typeface="+mn-cs"/>
              </a:rPr>
              <a:t>% Lift</a:t>
            </a:r>
            <a:endParaRPr kumimoji="0" lang="en-US" sz="1800" b="0" i="0" u="none" strike="noStrike" kern="1200" cap="none" spc="0" normalizeH="0" baseline="0" noProof="0" dirty="0">
              <a:ln>
                <a:noFill/>
              </a:ln>
              <a:solidFill>
                <a:srgbClr val="444444"/>
              </a:solidFill>
              <a:effectLst/>
              <a:uLnTx/>
              <a:uFillTx/>
              <a:latin typeface="Grandview"/>
              <a:ea typeface="+mn-ea"/>
              <a:cs typeface="+mn-cs"/>
            </a:endParaRPr>
          </a:p>
        </p:txBody>
      </p:sp>
      <p:pic>
        <p:nvPicPr>
          <p:cNvPr id="34" name="Graphic 33">
            <a:extLst>
              <a:ext uri="{FF2B5EF4-FFF2-40B4-BE49-F238E27FC236}">
                <a16:creationId xmlns:a16="http://schemas.microsoft.com/office/drawing/2014/main" id="{6141D239-D964-11FE-1BF7-C6276C26B918}"/>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774611" y="2468663"/>
            <a:ext cx="644989" cy="703624"/>
          </a:xfrm>
          <a:prstGeom prst="rect">
            <a:avLst/>
          </a:prstGeom>
        </p:spPr>
      </p:pic>
      <p:sp>
        <p:nvSpPr>
          <p:cNvPr id="35" name="Graphic 27">
            <a:extLst>
              <a:ext uri="{FF2B5EF4-FFF2-40B4-BE49-F238E27FC236}">
                <a16:creationId xmlns:a16="http://schemas.microsoft.com/office/drawing/2014/main" id="{E9CCD71A-C5B5-9AB8-B9D1-A6D8A224AB97}"/>
              </a:ext>
            </a:extLst>
          </p:cNvPr>
          <p:cNvSpPr/>
          <p:nvPr/>
        </p:nvSpPr>
        <p:spPr>
          <a:xfrm>
            <a:off x="9240428" y="2500291"/>
            <a:ext cx="627472" cy="534043"/>
          </a:xfrm>
          <a:custGeom>
            <a:avLst/>
            <a:gdLst>
              <a:gd name="connsiteX0" fmla="*/ 1227576 w 1369703"/>
              <a:gd name="connsiteY0" fmla="*/ 90842 h 1167337"/>
              <a:gd name="connsiteX1" fmla="*/ 737289 w 1369703"/>
              <a:gd name="connsiteY1" fmla="*/ 125525 h 1167337"/>
              <a:gd name="connsiteX2" fmla="*/ 685533 w 1369703"/>
              <a:gd name="connsiteY2" fmla="*/ 177326 h 1167337"/>
              <a:gd name="connsiteX3" fmla="*/ 633776 w 1369703"/>
              <a:gd name="connsiteY3" fmla="*/ 125525 h 1167337"/>
              <a:gd name="connsiteX4" fmla="*/ 143433 w 1369703"/>
              <a:gd name="connsiteY4" fmla="*/ 90842 h 1167337"/>
              <a:gd name="connsiteX5" fmla="*/ 94649 w 1369703"/>
              <a:gd name="connsiteY5" fmla="*/ 596450 h 1167337"/>
              <a:gd name="connsiteX6" fmla="*/ 117442 w 1369703"/>
              <a:gd name="connsiteY6" fmla="*/ 621587 h 1167337"/>
              <a:gd name="connsiteX7" fmla="*/ 625861 w 1369703"/>
              <a:gd name="connsiteY7" fmla="*/ 1131456 h 1167337"/>
              <a:gd name="connsiteX8" fmla="*/ 744924 w 1369703"/>
              <a:gd name="connsiteY8" fmla="*/ 1131456 h 1167337"/>
              <a:gd name="connsiteX9" fmla="*/ 1253342 w 1369703"/>
              <a:gd name="connsiteY9" fmla="*/ 621587 h 1167337"/>
              <a:gd name="connsiteX10" fmla="*/ 1252697 w 1369703"/>
              <a:gd name="connsiteY10" fmla="*/ 113629 h 1167337"/>
              <a:gd name="connsiteX11" fmla="*/ 1227576 w 1369703"/>
              <a:gd name="connsiteY11" fmla="*/ 90842 h 1167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9703" h="1167337">
                <a:moveTo>
                  <a:pt x="1227576" y="90842"/>
                </a:moveTo>
                <a:cubicBezTo>
                  <a:pt x="1083589" y="-28361"/>
                  <a:pt x="869432" y="-6979"/>
                  <a:pt x="737289" y="125525"/>
                </a:cubicBezTo>
                <a:lnTo>
                  <a:pt x="685533" y="177326"/>
                </a:lnTo>
                <a:lnTo>
                  <a:pt x="633776" y="125525"/>
                </a:lnTo>
                <a:cubicBezTo>
                  <a:pt x="501858" y="-6979"/>
                  <a:pt x="287420" y="-28361"/>
                  <a:pt x="143433" y="90842"/>
                </a:cubicBezTo>
                <a:cubicBezTo>
                  <a:pt x="-9692" y="216994"/>
                  <a:pt x="-31534" y="443364"/>
                  <a:pt x="94649" y="596450"/>
                </a:cubicBezTo>
                <a:cubicBezTo>
                  <a:pt x="101846" y="605183"/>
                  <a:pt x="109453" y="613573"/>
                  <a:pt x="117442" y="621587"/>
                </a:cubicBezTo>
                <a:lnTo>
                  <a:pt x="625861" y="1131456"/>
                </a:lnTo>
                <a:cubicBezTo>
                  <a:pt x="658739" y="1164320"/>
                  <a:pt x="712045" y="1164320"/>
                  <a:pt x="744924" y="1131456"/>
                </a:cubicBezTo>
                <a:lnTo>
                  <a:pt x="1253342" y="621587"/>
                </a:lnTo>
                <a:cubicBezTo>
                  <a:pt x="1393467" y="481140"/>
                  <a:pt x="1393175" y="253719"/>
                  <a:pt x="1252697" y="113629"/>
                </a:cubicBezTo>
                <a:cubicBezTo>
                  <a:pt x="1244686" y="105642"/>
                  <a:pt x="1236305" y="98038"/>
                  <a:pt x="1227576" y="90842"/>
                </a:cubicBezTo>
                <a:close/>
              </a:path>
            </a:pathLst>
          </a:custGeom>
          <a:noFill/>
          <a:ln w="190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Grandview"/>
              <a:ea typeface="+mn-ea"/>
              <a:cs typeface="+mn-cs"/>
            </a:endParaRPr>
          </a:p>
        </p:txBody>
      </p:sp>
      <p:grpSp>
        <p:nvGrpSpPr>
          <p:cNvPr id="36" name="Graphic 33">
            <a:extLst>
              <a:ext uri="{FF2B5EF4-FFF2-40B4-BE49-F238E27FC236}">
                <a16:creationId xmlns:a16="http://schemas.microsoft.com/office/drawing/2014/main" id="{9B97E6C5-2E21-CB8F-857C-CB564152BF5C}"/>
              </a:ext>
            </a:extLst>
          </p:cNvPr>
          <p:cNvGrpSpPr/>
          <p:nvPr/>
        </p:nvGrpSpPr>
        <p:grpSpPr>
          <a:xfrm>
            <a:off x="6527135" y="2472074"/>
            <a:ext cx="737930" cy="737930"/>
            <a:chOff x="5138818" y="2815239"/>
            <a:chExt cx="1330550" cy="1330550"/>
          </a:xfrm>
        </p:grpSpPr>
        <p:sp>
          <p:nvSpPr>
            <p:cNvPr id="37" name="Freeform: Shape 22">
              <a:extLst>
                <a:ext uri="{FF2B5EF4-FFF2-40B4-BE49-F238E27FC236}">
                  <a16:creationId xmlns:a16="http://schemas.microsoft.com/office/drawing/2014/main" id="{46F26EAC-8B79-B00C-BA48-CEF94E4A7B9B}"/>
                </a:ext>
              </a:extLst>
            </p:cNvPr>
            <p:cNvSpPr/>
            <p:nvPr/>
          </p:nvSpPr>
          <p:spPr>
            <a:xfrm>
              <a:off x="5138818" y="2815239"/>
              <a:ext cx="1330550" cy="1330550"/>
            </a:xfrm>
            <a:custGeom>
              <a:avLst/>
              <a:gdLst>
                <a:gd name="connsiteX0" fmla="*/ 1327290 w 1330549"/>
                <a:gd name="connsiteY0" fmla="*/ 666906 h 1330549"/>
                <a:gd name="connsiteX1" fmla="*/ 666906 w 1330549"/>
                <a:gd name="connsiteY1" fmla="*/ 1327290 h 1330549"/>
                <a:gd name="connsiteX2" fmla="*/ 6522 w 1330549"/>
                <a:gd name="connsiteY2" fmla="*/ 666906 h 1330549"/>
                <a:gd name="connsiteX3" fmla="*/ 666906 w 1330549"/>
                <a:gd name="connsiteY3" fmla="*/ 6522 h 1330549"/>
                <a:gd name="connsiteX4" fmla="*/ 1327290 w 1330549"/>
                <a:gd name="connsiteY4" fmla="*/ 666906 h 1330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0549" h="1330549">
                  <a:moveTo>
                    <a:pt x="1327290" y="666906"/>
                  </a:moveTo>
                  <a:cubicBezTo>
                    <a:pt x="1327290" y="1031626"/>
                    <a:pt x="1031626" y="1327290"/>
                    <a:pt x="666906" y="1327290"/>
                  </a:cubicBezTo>
                  <a:cubicBezTo>
                    <a:pt x="302186" y="1327290"/>
                    <a:pt x="6522" y="1031626"/>
                    <a:pt x="6522" y="666906"/>
                  </a:cubicBezTo>
                  <a:cubicBezTo>
                    <a:pt x="6522" y="302186"/>
                    <a:pt x="302186" y="6522"/>
                    <a:pt x="666906" y="6522"/>
                  </a:cubicBezTo>
                  <a:cubicBezTo>
                    <a:pt x="1031626" y="6522"/>
                    <a:pt x="1327290" y="302186"/>
                    <a:pt x="1327290" y="666906"/>
                  </a:cubicBezTo>
                  <a:close/>
                </a:path>
              </a:pathLst>
            </a:custGeom>
            <a:noFill/>
            <a:ln w="19050" cap="flat">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Grandview"/>
                <a:ea typeface="+mn-ea"/>
                <a:cs typeface="+mn-cs"/>
              </a:endParaRPr>
            </a:p>
          </p:txBody>
        </p:sp>
        <p:sp>
          <p:nvSpPr>
            <p:cNvPr id="38" name="Freeform: Shape 23">
              <a:extLst>
                <a:ext uri="{FF2B5EF4-FFF2-40B4-BE49-F238E27FC236}">
                  <a16:creationId xmlns:a16="http://schemas.microsoft.com/office/drawing/2014/main" id="{B9C2B2E1-B30F-FEA4-7F4A-A5BA5560DA2A}"/>
                </a:ext>
              </a:extLst>
            </p:cNvPr>
            <p:cNvSpPr/>
            <p:nvPr/>
          </p:nvSpPr>
          <p:spPr>
            <a:xfrm>
              <a:off x="5338558" y="2939721"/>
              <a:ext cx="857232" cy="1020264"/>
            </a:xfrm>
            <a:custGeom>
              <a:avLst/>
              <a:gdLst>
                <a:gd name="connsiteX0" fmla="*/ 6522 w 857231"/>
                <a:gd name="connsiteY0" fmla="*/ 1015373 h 1020263"/>
                <a:gd name="connsiteX1" fmla="*/ 853236 w 857231"/>
                <a:gd name="connsiteY1" fmla="*/ 6522 h 1020263"/>
              </a:gdLst>
              <a:ahLst/>
              <a:cxnLst>
                <a:cxn ang="0">
                  <a:pos x="connsiteX0" y="connsiteY0"/>
                </a:cxn>
                <a:cxn ang="0">
                  <a:pos x="connsiteX1" y="connsiteY1"/>
                </a:cxn>
              </a:cxnLst>
              <a:rect l="l" t="t" r="r" b="b"/>
              <a:pathLst>
                <a:path w="857231" h="1020263">
                  <a:moveTo>
                    <a:pt x="6522" y="1015373"/>
                  </a:moveTo>
                  <a:cubicBezTo>
                    <a:pt x="6522" y="1015373"/>
                    <a:pt x="820314" y="893520"/>
                    <a:pt x="853236" y="6522"/>
                  </a:cubicBezTo>
                </a:path>
              </a:pathLst>
            </a:custGeom>
            <a:noFill/>
            <a:ln w="19050" cap="flat">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Grandview"/>
                <a:ea typeface="+mn-ea"/>
                <a:cs typeface="+mn-cs"/>
              </a:endParaRPr>
            </a:p>
          </p:txBody>
        </p:sp>
        <p:sp>
          <p:nvSpPr>
            <p:cNvPr id="39" name="Freeform: Shape 24">
              <a:extLst>
                <a:ext uri="{FF2B5EF4-FFF2-40B4-BE49-F238E27FC236}">
                  <a16:creationId xmlns:a16="http://schemas.microsoft.com/office/drawing/2014/main" id="{7F18AE20-34FE-6A88-0010-0E74C8BF79AF}"/>
                </a:ext>
              </a:extLst>
            </p:cNvPr>
            <p:cNvSpPr/>
            <p:nvPr/>
          </p:nvSpPr>
          <p:spPr>
            <a:xfrm>
              <a:off x="5731204" y="2818710"/>
              <a:ext cx="673164" cy="957154"/>
            </a:xfrm>
            <a:custGeom>
              <a:avLst/>
              <a:gdLst>
                <a:gd name="connsiteX0" fmla="*/ 6678 w 673163"/>
                <a:gd name="connsiteY0" fmla="*/ 6522 h 957154"/>
                <a:gd name="connsiteX1" fmla="*/ 669323 w 673163"/>
                <a:gd name="connsiteY1" fmla="*/ 950950 h 957154"/>
              </a:gdLst>
              <a:ahLst/>
              <a:cxnLst>
                <a:cxn ang="0">
                  <a:pos x="connsiteX0" y="connsiteY0"/>
                </a:cxn>
                <a:cxn ang="0">
                  <a:pos x="connsiteX1" y="connsiteY1"/>
                </a:cxn>
              </a:cxnLst>
              <a:rect l="l" t="t" r="r" b="b"/>
              <a:pathLst>
                <a:path w="673163" h="957154">
                  <a:moveTo>
                    <a:pt x="6678" y="6522"/>
                  </a:moveTo>
                  <a:cubicBezTo>
                    <a:pt x="6678" y="6522"/>
                    <a:pt x="-21196" y="714922"/>
                    <a:pt x="669323" y="950950"/>
                  </a:cubicBezTo>
                </a:path>
              </a:pathLst>
            </a:custGeom>
            <a:noFill/>
            <a:ln w="19050" cap="flat">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Grandview"/>
                <a:ea typeface="+mn-ea"/>
                <a:cs typeface="+mn-cs"/>
              </a:endParaRPr>
            </a:p>
          </p:txBody>
        </p:sp>
        <p:sp>
          <p:nvSpPr>
            <p:cNvPr id="40" name="Freeform: Shape 25">
              <a:extLst>
                <a:ext uri="{FF2B5EF4-FFF2-40B4-BE49-F238E27FC236}">
                  <a16:creationId xmlns:a16="http://schemas.microsoft.com/office/drawing/2014/main" id="{AF3B13B0-C723-C826-869A-988F534642EE}"/>
                </a:ext>
              </a:extLst>
            </p:cNvPr>
            <p:cNvSpPr/>
            <p:nvPr/>
          </p:nvSpPr>
          <p:spPr>
            <a:xfrm>
              <a:off x="5138818" y="3423189"/>
              <a:ext cx="1293736" cy="341841"/>
            </a:xfrm>
            <a:custGeom>
              <a:avLst/>
              <a:gdLst>
                <a:gd name="connsiteX0" fmla="*/ 6522 w 1293736"/>
                <a:gd name="connsiteY0" fmla="*/ 6522 h 341840"/>
                <a:gd name="connsiteX1" fmla="*/ 1289740 w 1293736"/>
                <a:gd name="connsiteY1" fmla="*/ 278364 h 341840"/>
              </a:gdLst>
              <a:ahLst/>
              <a:cxnLst>
                <a:cxn ang="0">
                  <a:pos x="connsiteX0" y="connsiteY0"/>
                </a:cxn>
                <a:cxn ang="0">
                  <a:pos x="connsiteX1" y="connsiteY1"/>
                </a:cxn>
              </a:cxnLst>
              <a:rect l="l" t="t" r="r" b="b"/>
              <a:pathLst>
                <a:path w="1293736" h="341840">
                  <a:moveTo>
                    <a:pt x="6522" y="6522"/>
                  </a:moveTo>
                  <a:cubicBezTo>
                    <a:pt x="6522" y="6522"/>
                    <a:pt x="502717" y="510921"/>
                    <a:pt x="1289740" y="278364"/>
                  </a:cubicBezTo>
                </a:path>
              </a:pathLst>
            </a:custGeom>
            <a:noFill/>
            <a:ln w="19050" cap="flat">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Grandview"/>
                <a:ea typeface="+mn-ea"/>
                <a:cs typeface="+mn-cs"/>
              </a:endParaRPr>
            </a:p>
          </p:txBody>
        </p:sp>
        <p:sp>
          <p:nvSpPr>
            <p:cNvPr id="41" name="Freeform: Shape 26">
              <a:extLst>
                <a:ext uri="{FF2B5EF4-FFF2-40B4-BE49-F238E27FC236}">
                  <a16:creationId xmlns:a16="http://schemas.microsoft.com/office/drawing/2014/main" id="{179E5547-3F84-FB92-DE7D-38BAE941E195}"/>
                </a:ext>
              </a:extLst>
            </p:cNvPr>
            <p:cNvSpPr/>
            <p:nvPr/>
          </p:nvSpPr>
          <p:spPr>
            <a:xfrm>
              <a:off x="5298567" y="2839746"/>
              <a:ext cx="688941" cy="1083373"/>
            </a:xfrm>
            <a:custGeom>
              <a:avLst/>
              <a:gdLst>
                <a:gd name="connsiteX0" fmla="*/ 13276 w 688940"/>
                <a:gd name="connsiteY0" fmla="*/ 1080691 h 1083372"/>
                <a:gd name="connsiteX1" fmla="*/ 685966 w 688940"/>
                <a:gd name="connsiteY1" fmla="*/ 6522 h 1083372"/>
              </a:gdLst>
              <a:ahLst/>
              <a:cxnLst>
                <a:cxn ang="0">
                  <a:pos x="connsiteX0" y="connsiteY0"/>
                </a:cxn>
                <a:cxn ang="0">
                  <a:pos x="connsiteX1" y="connsiteY1"/>
                </a:cxn>
              </a:cxnLst>
              <a:rect l="l" t="t" r="r" b="b"/>
              <a:pathLst>
                <a:path w="688940" h="1083372">
                  <a:moveTo>
                    <a:pt x="13276" y="1080691"/>
                  </a:moveTo>
                  <a:cubicBezTo>
                    <a:pt x="13276" y="1080691"/>
                    <a:pt x="-108893" y="335426"/>
                    <a:pt x="685966" y="6522"/>
                  </a:cubicBezTo>
                </a:path>
              </a:pathLst>
            </a:custGeom>
            <a:noFill/>
            <a:ln w="19050" cap="flat">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Grandview"/>
                <a:ea typeface="+mn-ea"/>
                <a:cs typeface="+mn-cs"/>
              </a:endParaRPr>
            </a:p>
          </p:txBody>
        </p:sp>
        <p:sp>
          <p:nvSpPr>
            <p:cNvPr id="42" name="Freeform: Shape 27">
              <a:extLst>
                <a:ext uri="{FF2B5EF4-FFF2-40B4-BE49-F238E27FC236}">
                  <a16:creationId xmlns:a16="http://schemas.microsoft.com/office/drawing/2014/main" id="{CDC5AE6F-13ED-77A2-EF90-51D8D49C29DD}"/>
                </a:ext>
              </a:extLst>
            </p:cNvPr>
            <p:cNvSpPr/>
            <p:nvPr/>
          </p:nvSpPr>
          <p:spPr>
            <a:xfrm>
              <a:off x="5429208" y="3141443"/>
              <a:ext cx="136736" cy="136736"/>
            </a:xfrm>
            <a:custGeom>
              <a:avLst/>
              <a:gdLst>
                <a:gd name="connsiteX0" fmla="*/ 137333 w 136736"/>
                <a:gd name="connsiteY0" fmla="*/ 69753 h 136736"/>
                <a:gd name="connsiteX1" fmla="*/ 69753 w 136736"/>
                <a:gd name="connsiteY1" fmla="*/ 137333 h 136736"/>
                <a:gd name="connsiteX2" fmla="*/ 2174 w 136736"/>
                <a:gd name="connsiteY2" fmla="*/ 69753 h 136736"/>
                <a:gd name="connsiteX3" fmla="*/ 69753 w 136736"/>
                <a:gd name="connsiteY3" fmla="*/ 2174 h 136736"/>
                <a:gd name="connsiteX4" fmla="*/ 137333 w 136736"/>
                <a:gd name="connsiteY4" fmla="*/ 69753 h 136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736" h="136736">
                  <a:moveTo>
                    <a:pt x="137333" y="69753"/>
                  </a:moveTo>
                  <a:cubicBezTo>
                    <a:pt x="137333" y="107076"/>
                    <a:pt x="107076" y="137333"/>
                    <a:pt x="69753" y="137333"/>
                  </a:cubicBezTo>
                  <a:cubicBezTo>
                    <a:pt x="32430" y="137333"/>
                    <a:pt x="2174" y="107076"/>
                    <a:pt x="2174" y="69753"/>
                  </a:cubicBezTo>
                  <a:cubicBezTo>
                    <a:pt x="2174" y="32430"/>
                    <a:pt x="32430" y="2174"/>
                    <a:pt x="69753" y="2174"/>
                  </a:cubicBezTo>
                  <a:cubicBezTo>
                    <a:pt x="107076" y="2174"/>
                    <a:pt x="137333" y="32430"/>
                    <a:pt x="137333" y="69753"/>
                  </a:cubicBezTo>
                  <a:close/>
                </a:path>
              </a:pathLst>
            </a:custGeom>
            <a:solidFill>
              <a:srgbClr val="FFFFFF"/>
            </a:solidFill>
            <a:ln w="190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Grandview"/>
                <a:ea typeface="+mn-ea"/>
                <a:cs typeface="+mn-cs"/>
              </a:endParaRPr>
            </a:p>
          </p:txBody>
        </p:sp>
        <p:sp>
          <p:nvSpPr>
            <p:cNvPr id="43" name="Freeform: Shape 28">
              <a:extLst>
                <a:ext uri="{FF2B5EF4-FFF2-40B4-BE49-F238E27FC236}">
                  <a16:creationId xmlns:a16="http://schemas.microsoft.com/office/drawing/2014/main" id="{A8BB1892-9C8C-C5B8-309B-F16D034ADAE7}"/>
                </a:ext>
              </a:extLst>
            </p:cNvPr>
            <p:cNvSpPr/>
            <p:nvPr/>
          </p:nvSpPr>
          <p:spPr>
            <a:xfrm>
              <a:off x="6101793" y="3141443"/>
              <a:ext cx="136736" cy="136736"/>
            </a:xfrm>
            <a:custGeom>
              <a:avLst/>
              <a:gdLst>
                <a:gd name="connsiteX0" fmla="*/ 137333 w 136736"/>
                <a:gd name="connsiteY0" fmla="*/ 69753 h 136736"/>
                <a:gd name="connsiteX1" fmla="*/ 69753 w 136736"/>
                <a:gd name="connsiteY1" fmla="*/ 137333 h 136736"/>
                <a:gd name="connsiteX2" fmla="*/ 2174 w 136736"/>
                <a:gd name="connsiteY2" fmla="*/ 69753 h 136736"/>
                <a:gd name="connsiteX3" fmla="*/ 69753 w 136736"/>
                <a:gd name="connsiteY3" fmla="*/ 2174 h 136736"/>
                <a:gd name="connsiteX4" fmla="*/ 137333 w 136736"/>
                <a:gd name="connsiteY4" fmla="*/ 69753 h 136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736" h="136736">
                  <a:moveTo>
                    <a:pt x="137333" y="69753"/>
                  </a:moveTo>
                  <a:cubicBezTo>
                    <a:pt x="137333" y="107076"/>
                    <a:pt x="107076" y="137333"/>
                    <a:pt x="69753" y="137333"/>
                  </a:cubicBezTo>
                  <a:cubicBezTo>
                    <a:pt x="32430" y="137333"/>
                    <a:pt x="2174" y="107076"/>
                    <a:pt x="2174" y="69753"/>
                  </a:cubicBezTo>
                  <a:cubicBezTo>
                    <a:pt x="2174" y="32430"/>
                    <a:pt x="32430" y="2174"/>
                    <a:pt x="69753" y="2174"/>
                  </a:cubicBezTo>
                  <a:cubicBezTo>
                    <a:pt x="107076" y="2174"/>
                    <a:pt x="137333" y="32430"/>
                    <a:pt x="137333" y="69753"/>
                  </a:cubicBezTo>
                  <a:close/>
                </a:path>
              </a:pathLst>
            </a:custGeom>
            <a:solidFill>
              <a:srgbClr val="FFFFFF"/>
            </a:solidFill>
            <a:ln w="190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Grandview"/>
                <a:ea typeface="+mn-ea"/>
                <a:cs typeface="+mn-cs"/>
              </a:endParaRPr>
            </a:p>
          </p:txBody>
        </p:sp>
        <p:sp>
          <p:nvSpPr>
            <p:cNvPr id="44" name="Freeform: Shape 29">
              <a:extLst>
                <a:ext uri="{FF2B5EF4-FFF2-40B4-BE49-F238E27FC236}">
                  <a16:creationId xmlns:a16="http://schemas.microsoft.com/office/drawing/2014/main" id="{E42F8EEE-CD14-A9B6-BB84-31966EE31221}"/>
                </a:ext>
              </a:extLst>
            </p:cNvPr>
            <p:cNvSpPr/>
            <p:nvPr/>
          </p:nvSpPr>
          <p:spPr>
            <a:xfrm>
              <a:off x="5735970" y="3673242"/>
              <a:ext cx="136736" cy="136736"/>
            </a:xfrm>
            <a:custGeom>
              <a:avLst/>
              <a:gdLst>
                <a:gd name="connsiteX0" fmla="*/ 137333 w 136736"/>
                <a:gd name="connsiteY0" fmla="*/ 69753 h 136736"/>
                <a:gd name="connsiteX1" fmla="*/ 69753 w 136736"/>
                <a:gd name="connsiteY1" fmla="*/ 137333 h 136736"/>
                <a:gd name="connsiteX2" fmla="*/ 2174 w 136736"/>
                <a:gd name="connsiteY2" fmla="*/ 69753 h 136736"/>
                <a:gd name="connsiteX3" fmla="*/ 69753 w 136736"/>
                <a:gd name="connsiteY3" fmla="*/ 2174 h 136736"/>
                <a:gd name="connsiteX4" fmla="*/ 137333 w 136736"/>
                <a:gd name="connsiteY4" fmla="*/ 69753 h 136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736" h="136736">
                  <a:moveTo>
                    <a:pt x="137333" y="69753"/>
                  </a:moveTo>
                  <a:cubicBezTo>
                    <a:pt x="137333" y="107076"/>
                    <a:pt x="107076" y="137333"/>
                    <a:pt x="69753" y="137333"/>
                  </a:cubicBezTo>
                  <a:cubicBezTo>
                    <a:pt x="32430" y="137333"/>
                    <a:pt x="2174" y="107076"/>
                    <a:pt x="2174" y="69753"/>
                  </a:cubicBezTo>
                  <a:cubicBezTo>
                    <a:pt x="2174" y="32430"/>
                    <a:pt x="32430" y="2174"/>
                    <a:pt x="69753" y="2174"/>
                  </a:cubicBezTo>
                  <a:cubicBezTo>
                    <a:pt x="107076" y="2174"/>
                    <a:pt x="137333" y="32430"/>
                    <a:pt x="137333" y="69753"/>
                  </a:cubicBezTo>
                  <a:close/>
                </a:path>
              </a:pathLst>
            </a:custGeom>
            <a:solidFill>
              <a:srgbClr val="FFFFFF"/>
            </a:solidFill>
            <a:ln w="190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Grandview"/>
                <a:ea typeface="+mn-ea"/>
                <a:cs typeface="+mn-cs"/>
              </a:endParaRPr>
            </a:p>
          </p:txBody>
        </p:sp>
      </p:grpSp>
      <p:pic>
        <p:nvPicPr>
          <p:cNvPr id="7" name="Graphic 6">
            <a:extLst>
              <a:ext uri="{FF2B5EF4-FFF2-40B4-BE49-F238E27FC236}">
                <a16:creationId xmlns:a16="http://schemas.microsoft.com/office/drawing/2014/main" id="{9842A70D-BD43-32F6-AE50-4D20CA09BFD0}"/>
              </a:ext>
            </a:extLst>
          </p:cNvPr>
          <p:cNvPicPr>
            <a:picLocks noChangeAspect="1"/>
          </p:cNvPicPr>
          <p:nvPr/>
        </p:nvPicPr>
        <p:blipFill rotWithShape="1">
          <a:blip>
            <a:extLst>
              <a:ext uri="{96DAC541-7B7A-43D3-8B79-37D633B846F1}">
                <asvg:svgBlip xmlns:asvg="http://schemas.microsoft.com/office/drawing/2016/SVG/main" r:embed="rId4"/>
              </a:ext>
            </a:extLst>
          </a:blip>
          <a:srcRect b="17721"/>
          <a:stretch/>
        </p:blipFill>
        <p:spPr>
          <a:xfrm>
            <a:off x="998691" y="2417831"/>
            <a:ext cx="822018" cy="847820"/>
          </a:xfrm>
          <a:prstGeom prst="rect">
            <a:avLst/>
          </a:prstGeom>
        </p:spPr>
      </p:pic>
      <p:sp>
        <p:nvSpPr>
          <p:cNvPr id="15" name="TextBox 14">
            <a:extLst>
              <a:ext uri="{FF2B5EF4-FFF2-40B4-BE49-F238E27FC236}">
                <a16:creationId xmlns:a16="http://schemas.microsoft.com/office/drawing/2014/main" id="{C42C7296-5894-3733-9BFE-CCFD633D7338}"/>
              </a:ext>
            </a:extLst>
          </p:cNvPr>
          <p:cNvSpPr txBox="1"/>
          <p:nvPr/>
        </p:nvSpPr>
        <p:spPr>
          <a:xfrm>
            <a:off x="723901" y="3685730"/>
            <a:ext cx="2514600" cy="1698222"/>
          </a:xfrm>
          <a:prstGeom prst="rect">
            <a:avLst/>
          </a:prstGeom>
          <a:noFill/>
        </p:spPr>
        <p:txBody>
          <a:bodyPr wrap="square" lIns="182880" tIns="45720" rIns="182880" bIns="45720"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6000" b="0" i="0" u="none" strike="noStrike" kern="1200" cap="none" spc="0" normalizeH="0" baseline="0" noProof="0">
                <a:ln>
                  <a:noFill/>
                </a:ln>
                <a:solidFill>
                  <a:srgbClr val="FFFFFF"/>
                </a:solidFill>
                <a:effectLst/>
                <a:uLnTx/>
                <a:uFillTx/>
                <a:latin typeface="Grandview"/>
                <a:ea typeface="+mn-ea"/>
                <a:cs typeface="+mn-cs"/>
              </a:rPr>
              <a:t>+47%</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Grandview"/>
                <a:ea typeface="+mn-ea"/>
                <a:cs typeface="+mn-cs"/>
              </a:rPr>
              <a:t>Ad </a:t>
            </a:r>
            <a:br>
              <a:rPr kumimoji="0" lang="en-US" sz="1800" b="0" i="0" u="none" strike="noStrike" kern="1200" cap="none" spc="0" normalizeH="0" baseline="0" noProof="0">
                <a:ln>
                  <a:noFill/>
                </a:ln>
                <a:solidFill>
                  <a:srgbClr val="FFFFFF"/>
                </a:solidFill>
                <a:effectLst/>
                <a:uLnTx/>
                <a:uFillTx/>
                <a:latin typeface="Grandview"/>
                <a:ea typeface="+mn-ea"/>
                <a:cs typeface="+mn-cs"/>
              </a:rPr>
            </a:br>
            <a:r>
              <a:rPr kumimoji="0" lang="en-US" sz="1800" b="0" i="0" u="none" strike="noStrike" kern="1200" cap="none" spc="0" normalizeH="0" baseline="0" noProof="0">
                <a:ln>
                  <a:noFill/>
                </a:ln>
                <a:solidFill>
                  <a:srgbClr val="FFFFFF"/>
                </a:solidFill>
                <a:effectLst/>
                <a:uLnTx/>
                <a:uFillTx/>
                <a:latin typeface="Grandview"/>
                <a:ea typeface="+mn-ea"/>
                <a:cs typeface="+mn-cs"/>
              </a:rPr>
              <a:t>Recall</a:t>
            </a:r>
          </a:p>
        </p:txBody>
      </p:sp>
      <p:sp>
        <p:nvSpPr>
          <p:cNvPr id="16" name="TextBox 15">
            <a:extLst>
              <a:ext uri="{FF2B5EF4-FFF2-40B4-BE49-F238E27FC236}">
                <a16:creationId xmlns:a16="http://schemas.microsoft.com/office/drawing/2014/main" id="{0CDB72E1-59C1-3C1B-14BA-6B130C9372E8}"/>
              </a:ext>
            </a:extLst>
          </p:cNvPr>
          <p:cNvSpPr txBox="1"/>
          <p:nvPr/>
        </p:nvSpPr>
        <p:spPr>
          <a:xfrm>
            <a:off x="3467101" y="3685730"/>
            <a:ext cx="2514600" cy="1698222"/>
          </a:xfrm>
          <a:prstGeom prst="rect">
            <a:avLst/>
          </a:prstGeom>
          <a:noFill/>
        </p:spPr>
        <p:txBody>
          <a:bodyPr wrap="square" lIns="182880" tIns="45720" rIns="182880" bIns="45720"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6000" b="0" i="0" u="none" strike="noStrike" kern="1200" cap="none" spc="0" normalizeH="0" baseline="0" noProof="0">
                <a:ln>
                  <a:noFill/>
                </a:ln>
                <a:solidFill>
                  <a:srgbClr val="FFFFFF"/>
                </a:solidFill>
                <a:effectLst/>
                <a:uLnTx/>
                <a:uFillTx/>
                <a:latin typeface="Grandview"/>
                <a:ea typeface="+mn-ea"/>
                <a:cs typeface="+mn-cs"/>
              </a:rPr>
              <a:t>+48%</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Grandview"/>
                <a:ea typeface="+mn-ea"/>
                <a:cs typeface="+mn-cs"/>
              </a:rPr>
              <a:t>Brand </a:t>
            </a:r>
            <a:br>
              <a:rPr kumimoji="0" lang="en-US" sz="1800" b="0" i="0" u="none" strike="noStrike" kern="1200" cap="none" spc="0" normalizeH="0" baseline="0" noProof="0">
                <a:ln>
                  <a:noFill/>
                </a:ln>
                <a:solidFill>
                  <a:srgbClr val="FFFFFF"/>
                </a:solidFill>
                <a:effectLst/>
                <a:uLnTx/>
                <a:uFillTx/>
                <a:latin typeface="Grandview"/>
                <a:ea typeface="+mn-ea"/>
                <a:cs typeface="+mn-cs"/>
              </a:rPr>
            </a:br>
            <a:r>
              <a:rPr kumimoji="0" lang="en-US" sz="1800" b="0" i="0" u="none" strike="noStrike" kern="1200" cap="none" spc="0" normalizeH="0" baseline="0" noProof="0">
                <a:ln>
                  <a:noFill/>
                </a:ln>
                <a:solidFill>
                  <a:srgbClr val="FFFFFF"/>
                </a:solidFill>
                <a:effectLst/>
                <a:uLnTx/>
                <a:uFillTx/>
                <a:latin typeface="Grandview"/>
                <a:ea typeface="+mn-ea"/>
                <a:cs typeface="+mn-cs"/>
              </a:rPr>
              <a:t>Favorability</a:t>
            </a:r>
          </a:p>
        </p:txBody>
      </p:sp>
      <p:sp>
        <p:nvSpPr>
          <p:cNvPr id="17" name="TextBox 16">
            <a:extLst>
              <a:ext uri="{FF2B5EF4-FFF2-40B4-BE49-F238E27FC236}">
                <a16:creationId xmlns:a16="http://schemas.microsoft.com/office/drawing/2014/main" id="{9615714E-6358-FF8B-8344-B1F042C92D1C}"/>
              </a:ext>
            </a:extLst>
          </p:cNvPr>
          <p:cNvSpPr txBox="1"/>
          <p:nvPr/>
        </p:nvSpPr>
        <p:spPr>
          <a:xfrm>
            <a:off x="6223948" y="3685730"/>
            <a:ext cx="2514600" cy="1688796"/>
          </a:xfrm>
          <a:prstGeom prst="rect">
            <a:avLst/>
          </a:prstGeom>
          <a:noFill/>
        </p:spPr>
        <p:txBody>
          <a:bodyPr wrap="square" lIns="182880" tIns="45720" rIns="182880" bIns="45720"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6000" b="0" i="0" u="none" strike="noStrike" kern="1200" cap="none" spc="0" normalizeH="0" baseline="0" noProof="0">
                <a:ln>
                  <a:noFill/>
                </a:ln>
                <a:solidFill>
                  <a:srgbClr val="FFFFFF"/>
                </a:solidFill>
                <a:effectLst/>
                <a:uLnTx/>
                <a:uFillTx/>
                <a:latin typeface="Grandview"/>
                <a:ea typeface="+mn-ea"/>
                <a:cs typeface="+mn-cs"/>
              </a:rPr>
              <a:t>+10%</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Grandview"/>
                <a:ea typeface="+mn-ea"/>
                <a:cs typeface="+mn-cs"/>
              </a:rPr>
              <a:t>Purchase</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Grandview"/>
                <a:ea typeface="+mn-ea"/>
                <a:cs typeface="+mn-cs"/>
              </a:rPr>
              <a:t>Intent</a:t>
            </a:r>
          </a:p>
        </p:txBody>
      </p:sp>
      <p:sp>
        <p:nvSpPr>
          <p:cNvPr id="18" name="TextBox 17">
            <a:extLst>
              <a:ext uri="{FF2B5EF4-FFF2-40B4-BE49-F238E27FC236}">
                <a16:creationId xmlns:a16="http://schemas.microsoft.com/office/drawing/2014/main" id="{8A16D72B-6E39-F5A0-E1A3-FCF7DC4FD098}"/>
              </a:ext>
            </a:extLst>
          </p:cNvPr>
          <p:cNvSpPr txBox="1"/>
          <p:nvPr/>
        </p:nvSpPr>
        <p:spPr>
          <a:xfrm>
            <a:off x="8953500" y="3685730"/>
            <a:ext cx="2514600" cy="1688796"/>
          </a:xfrm>
          <a:prstGeom prst="rect">
            <a:avLst/>
          </a:prstGeom>
          <a:noFill/>
        </p:spPr>
        <p:txBody>
          <a:bodyPr wrap="square" lIns="182880" tIns="45720" rIns="182880" bIns="45720"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6000" b="0" i="0" u="none" strike="noStrike" kern="1200" cap="none" spc="0" normalizeH="0" baseline="0" noProof="0">
                <a:ln>
                  <a:noFill/>
                </a:ln>
                <a:solidFill>
                  <a:srgbClr val="FFFFFF"/>
                </a:solidFill>
                <a:effectLst/>
                <a:uLnTx/>
                <a:uFillTx/>
                <a:latin typeface="Grandview"/>
                <a:ea typeface="+mn-ea"/>
                <a:cs typeface="+mn-cs"/>
              </a:rPr>
              <a:t>+49%</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Grandview"/>
                <a:ea typeface="+mn-ea"/>
                <a:cs typeface="+mn-cs"/>
              </a:rPr>
              <a:t>Recommendation </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Grandview"/>
                <a:ea typeface="+mn-ea"/>
                <a:cs typeface="+mn-cs"/>
              </a:rPr>
              <a:t>Intent</a:t>
            </a:r>
          </a:p>
        </p:txBody>
      </p:sp>
      <p:sp>
        <p:nvSpPr>
          <p:cNvPr id="19" name="TextBox 18">
            <a:extLst>
              <a:ext uri="{FF2B5EF4-FFF2-40B4-BE49-F238E27FC236}">
                <a16:creationId xmlns:a16="http://schemas.microsoft.com/office/drawing/2014/main" id="{055F0D3A-53E8-3546-BB3E-127AE4D490F7}"/>
              </a:ext>
            </a:extLst>
          </p:cNvPr>
          <p:cNvSpPr txBox="1"/>
          <p:nvPr/>
        </p:nvSpPr>
        <p:spPr>
          <a:xfrm>
            <a:off x="716599" y="6425739"/>
            <a:ext cx="10221132" cy="261610"/>
          </a:xfrm>
          <a:prstGeom prst="rect">
            <a:avLst/>
          </a:prstGeom>
          <a:noFill/>
        </p:spPr>
        <p:txBody>
          <a:bodyPr wrap="square" lIns="0" rIns="0" bIns="0" rtlCol="0" anchor="b">
            <a:spAutoFit/>
          </a:bodyPr>
          <a:lstStyle>
            <a:defPPr>
              <a:defRPr lang="en-US"/>
            </a:defPPr>
            <a:lvl1pPr marR="0" lvl="0" indent="0" fontAlgn="auto">
              <a:lnSpc>
                <a:spcPct val="100000"/>
              </a:lnSpc>
              <a:spcBef>
                <a:spcPts val="0"/>
              </a:spcBef>
              <a:spcAft>
                <a:spcPts val="0"/>
              </a:spcAft>
              <a:buClrTx/>
              <a:buSzTx/>
              <a:buFontTx/>
              <a:buNone/>
              <a:tabLst/>
              <a:defRPr kumimoji="0" sz="600" b="0" i="1" u="none" strike="noStrike" cap="none" spc="0" normalizeH="0" baseline="0">
                <a:ln>
                  <a:noFill/>
                </a:ln>
                <a:solidFill>
                  <a:schemeClr val="bg2">
                    <a:lumMod val="90000"/>
                  </a:schemeClr>
                </a:solidFill>
                <a:effectLst/>
                <a:uLnTx/>
                <a:uFillTx/>
                <a:latin typeface="Grandview" panose="020B0502040204020203"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a:solidFill>
                  <a:srgbClr val="FFFFFF">
                    <a:lumMod val="50000"/>
                  </a:srgbClr>
                </a:solidFill>
                <a:latin typeface="Grandview"/>
              </a:rPr>
              <a:t>Source: NBCU Ad Impact Database 2017-2023, 76 Single Platform Campaigns v. 36 Mult-Platform Campaigns</a:t>
            </a:r>
            <a:br>
              <a:rPr lang="en-US" sz="700">
                <a:solidFill>
                  <a:srgbClr val="FFFFFF">
                    <a:lumMod val="50000"/>
                  </a:srgbClr>
                </a:solidFill>
                <a:latin typeface="Grandview"/>
              </a:rPr>
            </a:br>
            <a:r>
              <a:rPr lang="en-US" sz="700">
                <a:solidFill>
                  <a:srgbClr val="FFFFFF">
                    <a:lumMod val="50000"/>
                  </a:srgbClr>
                </a:solidFill>
                <a:latin typeface="Grandview"/>
              </a:rPr>
              <a:t>Custom research, vendors vary. Average of test cells for 2+ platforms vs. single platform campaigns </a:t>
            </a:r>
          </a:p>
        </p:txBody>
      </p:sp>
      <p:sp>
        <p:nvSpPr>
          <p:cNvPr id="10" name="Rectangle 9">
            <a:extLst>
              <a:ext uri="{FF2B5EF4-FFF2-40B4-BE49-F238E27FC236}">
                <a16:creationId xmlns:a16="http://schemas.microsoft.com/office/drawing/2014/main" id="{20ADA72D-B51E-C929-568A-C86D200A3380}"/>
              </a:ext>
            </a:extLst>
          </p:cNvPr>
          <p:cNvSpPr/>
          <p:nvPr/>
        </p:nvSpPr>
        <p:spPr>
          <a:xfrm>
            <a:off x="1" y="1"/>
            <a:ext cx="2402006" cy="4571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a:solidFill>
                  <a:schemeClr val="bg1"/>
                </a:solidFill>
              </a:rPr>
              <a:t>Tech Cross-Platform Benchmarks (B2B cut not avail)</a:t>
            </a:r>
          </a:p>
        </p:txBody>
      </p:sp>
    </p:spTree>
    <p:extLst>
      <p:ext uri="{BB962C8B-B14F-4D97-AF65-F5344CB8AC3E}">
        <p14:creationId xmlns:p14="http://schemas.microsoft.com/office/powerpoint/2010/main" val="893983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C768819-0DD0-CCC2-1B80-E010EFA87D64}"/>
              </a:ext>
            </a:extLst>
          </p:cNvPr>
          <p:cNvGrpSpPr/>
          <p:nvPr/>
        </p:nvGrpSpPr>
        <p:grpSpPr>
          <a:xfrm>
            <a:off x="723900" y="2201026"/>
            <a:ext cx="10744200" cy="3678566"/>
            <a:chOff x="723900" y="2201026"/>
            <a:chExt cx="10744200" cy="3678566"/>
          </a:xfrm>
          <a:gradFill flip="none" rotWithShape="1">
            <a:gsLst>
              <a:gs pos="6000">
                <a:schemeClr val="accent2"/>
              </a:gs>
              <a:gs pos="100000">
                <a:schemeClr val="accent1"/>
              </a:gs>
            </a:gsLst>
            <a:path path="circle">
              <a:fillToRect r="100000" b="100000"/>
            </a:path>
            <a:tileRect l="-100000" t="-100000"/>
          </a:gradFill>
        </p:grpSpPr>
        <p:sp>
          <p:nvSpPr>
            <p:cNvPr id="3" name="Snip Single Corner Rectangle 2">
              <a:extLst>
                <a:ext uri="{FF2B5EF4-FFF2-40B4-BE49-F238E27FC236}">
                  <a16:creationId xmlns:a16="http://schemas.microsoft.com/office/drawing/2014/main" id="{5E622D08-AC7A-9817-33B3-608069C4F72D}"/>
                </a:ext>
              </a:extLst>
            </p:cNvPr>
            <p:cNvSpPr/>
            <p:nvPr/>
          </p:nvSpPr>
          <p:spPr>
            <a:xfrm flipV="1">
              <a:off x="723900" y="2201026"/>
              <a:ext cx="2003156" cy="3678566"/>
            </a:xfrm>
            <a:prstGeom prst="roundRect">
              <a:avLst/>
            </a:prstGeom>
            <a:grpFill/>
            <a:ln>
              <a:no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Grandview"/>
                <a:ea typeface="+mn-ea"/>
                <a:cs typeface="+mn-cs"/>
              </a:endParaRPr>
            </a:p>
          </p:txBody>
        </p:sp>
        <p:sp>
          <p:nvSpPr>
            <p:cNvPr id="5" name="Snip Single Corner Rectangle 4">
              <a:extLst>
                <a:ext uri="{FF2B5EF4-FFF2-40B4-BE49-F238E27FC236}">
                  <a16:creationId xmlns:a16="http://schemas.microsoft.com/office/drawing/2014/main" id="{62557C8F-A2F2-DBEB-67DF-BA220F971606}"/>
                </a:ext>
              </a:extLst>
            </p:cNvPr>
            <p:cNvSpPr/>
            <p:nvPr/>
          </p:nvSpPr>
          <p:spPr>
            <a:xfrm flipV="1">
              <a:off x="2909161" y="2201026"/>
              <a:ext cx="2003156" cy="3678566"/>
            </a:xfrm>
            <a:prstGeom prst="roundRect">
              <a:avLst/>
            </a:prstGeom>
            <a:grpFill/>
            <a:ln>
              <a:no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Grandview"/>
                <a:ea typeface="+mn-ea"/>
                <a:cs typeface="+mn-cs"/>
              </a:endParaRPr>
            </a:p>
          </p:txBody>
        </p:sp>
        <p:sp>
          <p:nvSpPr>
            <p:cNvPr id="8" name="Snip Single Corner Rectangle 7">
              <a:extLst>
                <a:ext uri="{FF2B5EF4-FFF2-40B4-BE49-F238E27FC236}">
                  <a16:creationId xmlns:a16="http://schemas.microsoft.com/office/drawing/2014/main" id="{8BF15933-CD99-24B1-417A-0C2E565625B7}"/>
                </a:ext>
              </a:extLst>
            </p:cNvPr>
            <p:cNvSpPr/>
            <p:nvPr/>
          </p:nvSpPr>
          <p:spPr>
            <a:xfrm flipV="1">
              <a:off x="5094422" y="2201026"/>
              <a:ext cx="2003156" cy="3678566"/>
            </a:xfrm>
            <a:prstGeom prst="roundRect">
              <a:avLst/>
            </a:prstGeom>
            <a:grpFill/>
            <a:ln>
              <a:no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Grandview"/>
                <a:ea typeface="+mn-ea"/>
                <a:cs typeface="+mn-cs"/>
              </a:endParaRPr>
            </a:p>
          </p:txBody>
        </p:sp>
        <p:sp>
          <p:nvSpPr>
            <p:cNvPr id="9" name="Snip Single Corner Rectangle 8">
              <a:extLst>
                <a:ext uri="{FF2B5EF4-FFF2-40B4-BE49-F238E27FC236}">
                  <a16:creationId xmlns:a16="http://schemas.microsoft.com/office/drawing/2014/main" id="{4D56B4B7-6BB1-B55E-2C9D-612E811CAC82}"/>
                </a:ext>
              </a:extLst>
            </p:cNvPr>
            <p:cNvSpPr/>
            <p:nvPr/>
          </p:nvSpPr>
          <p:spPr>
            <a:xfrm flipV="1">
              <a:off x="7279683" y="2201026"/>
              <a:ext cx="2003156" cy="3678566"/>
            </a:xfrm>
            <a:prstGeom prst="roundRect">
              <a:avLst/>
            </a:prstGeom>
            <a:grpFill/>
            <a:ln>
              <a:no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Grandview"/>
                <a:ea typeface="+mn-ea"/>
                <a:cs typeface="+mn-cs"/>
              </a:endParaRPr>
            </a:p>
          </p:txBody>
        </p:sp>
        <p:sp>
          <p:nvSpPr>
            <p:cNvPr id="55" name="Snip Single Corner Rectangle 8">
              <a:extLst>
                <a:ext uri="{FF2B5EF4-FFF2-40B4-BE49-F238E27FC236}">
                  <a16:creationId xmlns:a16="http://schemas.microsoft.com/office/drawing/2014/main" id="{CFF3A340-E430-3450-D72E-AF37EC8167A6}"/>
                </a:ext>
              </a:extLst>
            </p:cNvPr>
            <p:cNvSpPr/>
            <p:nvPr/>
          </p:nvSpPr>
          <p:spPr>
            <a:xfrm flipV="1">
              <a:off x="9464944" y="2201026"/>
              <a:ext cx="2003156" cy="3678566"/>
            </a:xfrm>
            <a:prstGeom prst="roundRect">
              <a:avLst/>
            </a:prstGeom>
            <a:grpFill/>
            <a:ln>
              <a:no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Grandview"/>
                <a:ea typeface="+mn-ea"/>
                <a:cs typeface="+mn-cs"/>
              </a:endParaRPr>
            </a:p>
          </p:txBody>
        </p:sp>
      </p:grpSp>
      <p:sp>
        <p:nvSpPr>
          <p:cNvPr id="2" name="Title 1">
            <a:extLst>
              <a:ext uri="{FF2B5EF4-FFF2-40B4-BE49-F238E27FC236}">
                <a16:creationId xmlns:a16="http://schemas.microsoft.com/office/drawing/2014/main" id="{7C6B2127-310D-446A-8517-4D9F826B845B}"/>
              </a:ext>
            </a:extLst>
          </p:cNvPr>
          <p:cNvSpPr>
            <a:spLocks noGrp="1"/>
          </p:cNvSpPr>
          <p:nvPr>
            <p:ph type="title"/>
          </p:nvPr>
        </p:nvSpPr>
        <p:spPr/>
        <p:txBody>
          <a:bodyPr/>
          <a:lstStyle/>
          <a:p>
            <a:r>
              <a:rPr lang="en-US" b="0" spc="0"/>
              <a:t>Campaigns across more than one platform are more effective</a:t>
            </a:r>
          </a:p>
        </p:txBody>
      </p:sp>
      <p:sp>
        <p:nvSpPr>
          <p:cNvPr id="4" name="Slide Number Placeholder 3">
            <a:extLst>
              <a:ext uri="{FF2B5EF4-FFF2-40B4-BE49-F238E27FC236}">
                <a16:creationId xmlns:a16="http://schemas.microsoft.com/office/drawing/2014/main" id="{A9CF7248-C41F-4427-904E-DB044DEA147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F4C2C2-D810-4C4F-B43D-1CC8DBDFC0E5}" type="slidenum">
              <a:rPr kumimoji="0" lang="en-US" sz="700" b="0" i="0" u="none" strike="noStrike" kern="1200" cap="none" spc="0" normalizeH="0" baseline="0" noProof="0" smtClean="0">
                <a:ln>
                  <a:noFill/>
                </a:ln>
                <a:solidFill>
                  <a:srgbClr val="444444"/>
                </a:solidFill>
                <a:effectLst/>
                <a:uLnTx/>
                <a:uFillTx/>
                <a:latin typeface="Grandview"/>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700" b="0" i="0" u="none" strike="noStrike" kern="1200" cap="none" spc="0" normalizeH="0" baseline="0" noProof="0">
              <a:ln>
                <a:noFill/>
              </a:ln>
              <a:solidFill>
                <a:srgbClr val="444444"/>
              </a:solidFill>
              <a:effectLst/>
              <a:uLnTx/>
              <a:uFillTx/>
              <a:latin typeface="Grandview"/>
              <a:ea typeface="+mn-ea"/>
              <a:cs typeface="+mn-cs"/>
            </a:endParaRPr>
          </a:p>
        </p:txBody>
      </p:sp>
      <p:sp>
        <p:nvSpPr>
          <p:cNvPr id="13" name="TextBox 12">
            <a:extLst>
              <a:ext uri="{FF2B5EF4-FFF2-40B4-BE49-F238E27FC236}">
                <a16:creationId xmlns:a16="http://schemas.microsoft.com/office/drawing/2014/main" id="{55B26B73-71A8-4C58-87A4-F0A1B9577DD7}"/>
              </a:ext>
            </a:extLst>
          </p:cNvPr>
          <p:cNvSpPr txBox="1"/>
          <p:nvPr/>
        </p:nvSpPr>
        <p:spPr>
          <a:xfrm>
            <a:off x="716599" y="6425739"/>
            <a:ext cx="10221132" cy="261610"/>
          </a:xfrm>
          <a:prstGeom prst="rect">
            <a:avLst/>
          </a:prstGeom>
          <a:noFill/>
        </p:spPr>
        <p:txBody>
          <a:bodyPr wrap="square" lIns="0" rIns="0" bIns="0" rtlCol="0" anchor="b">
            <a:spAutoFit/>
          </a:bodyPr>
          <a:lstStyle>
            <a:defPPr>
              <a:defRPr lang="en-US"/>
            </a:defPPr>
            <a:lvl1pPr marR="0" lvl="0" indent="0" fontAlgn="auto">
              <a:lnSpc>
                <a:spcPct val="100000"/>
              </a:lnSpc>
              <a:spcBef>
                <a:spcPts val="0"/>
              </a:spcBef>
              <a:spcAft>
                <a:spcPts val="0"/>
              </a:spcAft>
              <a:buClrTx/>
              <a:buSzTx/>
              <a:buFontTx/>
              <a:buNone/>
              <a:tabLst/>
              <a:defRPr kumimoji="0" sz="600" b="0" i="1" u="none" strike="noStrike" cap="none" spc="0" normalizeH="0" baseline="0">
                <a:ln>
                  <a:noFill/>
                </a:ln>
                <a:solidFill>
                  <a:schemeClr val="bg2">
                    <a:lumMod val="90000"/>
                  </a:schemeClr>
                </a:solidFill>
                <a:effectLst/>
                <a:uLnTx/>
                <a:uFillTx/>
                <a:latin typeface="Grandview" panose="020B0502040204020203" pitchFamily="34" charset="0"/>
              </a:defRPr>
            </a:lvl1pPr>
          </a:lstStyle>
          <a:p>
            <a:pPr>
              <a:defRPr/>
            </a:pPr>
            <a:r>
              <a:rPr lang="en-US" sz="700">
                <a:solidFill>
                  <a:srgbClr val="FFFFFF">
                    <a:lumMod val="50000"/>
                  </a:srgbClr>
                </a:solidFill>
                <a:latin typeface="Grandview"/>
              </a:rPr>
              <a:t>Source: NBCU Ad Impact Database 2017-2023, 69 Single Platform Campaigns v. 55 Mult-Platform Campaigns</a:t>
            </a:r>
            <a:br>
              <a:rPr lang="en-US" sz="700">
                <a:solidFill>
                  <a:srgbClr val="FFFFFF">
                    <a:lumMod val="50000"/>
                  </a:srgbClr>
                </a:solidFill>
                <a:latin typeface="Grandview"/>
              </a:rPr>
            </a:br>
            <a:r>
              <a:rPr lang="en-US" sz="700">
                <a:solidFill>
                  <a:srgbClr val="FFFFFF">
                    <a:lumMod val="50000"/>
                  </a:srgbClr>
                </a:solidFill>
                <a:latin typeface="Grandview"/>
              </a:rPr>
              <a:t>Custom research, vendors vary. Average of test cells for 2+ platforms vs. single platform campaigns </a:t>
            </a:r>
          </a:p>
        </p:txBody>
      </p:sp>
      <p:sp>
        <p:nvSpPr>
          <p:cNvPr id="11" name="TextBox 10">
            <a:extLst>
              <a:ext uri="{FF2B5EF4-FFF2-40B4-BE49-F238E27FC236}">
                <a16:creationId xmlns:a16="http://schemas.microsoft.com/office/drawing/2014/main" id="{E960DCC2-8375-4532-96FD-BC0F065C0E9E}"/>
              </a:ext>
            </a:extLst>
          </p:cNvPr>
          <p:cNvSpPr txBox="1"/>
          <p:nvPr/>
        </p:nvSpPr>
        <p:spPr>
          <a:xfrm>
            <a:off x="723900" y="1163433"/>
            <a:ext cx="5486400" cy="861774"/>
          </a:xfrm>
          <a:prstGeom prst="rect">
            <a:avLst/>
          </a:prstGeom>
          <a:noFill/>
        </p:spPr>
        <p:txBody>
          <a:bodyPr wrap="square" lIns="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accent2"/>
                </a:solidFill>
                <a:effectLst/>
                <a:uLnTx/>
                <a:uFillTx/>
                <a:latin typeface="Grandview"/>
                <a:ea typeface="+mn-ea"/>
                <a:cs typeface="+mn-cs"/>
              </a:rPr>
              <a:t>Telco Category NBCU Campaigns: </a:t>
            </a:r>
            <a:br>
              <a:rPr kumimoji="0" lang="en-US" sz="1800" b="0" i="0" u="none" strike="noStrike" kern="1200" cap="none" spc="0" normalizeH="0" baseline="0" noProof="0" dirty="0">
                <a:ln>
                  <a:noFill/>
                </a:ln>
                <a:solidFill>
                  <a:schemeClr val="accent2"/>
                </a:solidFill>
                <a:effectLst/>
                <a:uLnTx/>
                <a:uFillTx/>
                <a:latin typeface="Grandview"/>
                <a:ea typeface="+mn-ea"/>
                <a:cs typeface="+mn-cs"/>
              </a:rPr>
            </a:br>
            <a:r>
              <a:rPr kumimoji="0" lang="en-US" sz="1800" b="0" i="0" u="none" strike="noStrike" kern="1200" cap="none" spc="0" normalizeH="0" baseline="0" noProof="0" dirty="0">
                <a:ln>
                  <a:noFill/>
                </a:ln>
                <a:solidFill>
                  <a:schemeClr val="accent2"/>
                </a:solidFill>
                <a:effectLst/>
                <a:uLnTx/>
                <a:uFillTx/>
                <a:latin typeface="Grandview"/>
                <a:ea typeface="+mn-ea"/>
                <a:cs typeface="+mn-cs"/>
              </a:rPr>
              <a:t>Multi-Platform vs. Single Platform </a:t>
            </a:r>
            <a:br>
              <a:rPr kumimoji="0" lang="en-US" sz="1800" b="0" i="0" u="none" strike="noStrike" kern="1200" cap="none" spc="0" normalizeH="0" baseline="0" noProof="0" dirty="0">
                <a:ln>
                  <a:noFill/>
                </a:ln>
                <a:solidFill>
                  <a:srgbClr val="000000"/>
                </a:solidFill>
                <a:effectLst/>
                <a:uLnTx/>
                <a:uFillTx/>
                <a:latin typeface="Grandview"/>
                <a:ea typeface="+mn-ea"/>
                <a:cs typeface="+mn-cs"/>
              </a:rPr>
            </a:br>
            <a:r>
              <a:rPr kumimoji="0" lang="en-US" sz="1400" b="0" i="0" u="none" strike="noStrike" kern="1200" cap="none" spc="0" normalizeH="0" baseline="0" noProof="0" dirty="0">
                <a:ln>
                  <a:noFill/>
                </a:ln>
                <a:solidFill>
                  <a:srgbClr val="444444"/>
                </a:solidFill>
                <a:effectLst/>
                <a:uLnTx/>
                <a:uFillTx/>
                <a:latin typeface="Grandview"/>
                <a:ea typeface="+mn-ea"/>
                <a:cs typeface="+mn-cs"/>
              </a:rPr>
              <a:t>% Lift</a:t>
            </a:r>
            <a:endParaRPr kumimoji="0" lang="en-US" sz="1800" b="0" i="0" u="none" strike="noStrike" kern="1200" cap="none" spc="0" normalizeH="0" baseline="0" noProof="0" dirty="0">
              <a:ln>
                <a:noFill/>
              </a:ln>
              <a:solidFill>
                <a:srgbClr val="444444"/>
              </a:solidFill>
              <a:effectLst/>
              <a:uLnTx/>
              <a:uFillTx/>
              <a:latin typeface="Grandview"/>
              <a:ea typeface="+mn-ea"/>
              <a:cs typeface="+mn-cs"/>
            </a:endParaRPr>
          </a:p>
        </p:txBody>
      </p:sp>
      <p:sp>
        <p:nvSpPr>
          <p:cNvPr id="10" name="TextBox 9">
            <a:extLst>
              <a:ext uri="{FF2B5EF4-FFF2-40B4-BE49-F238E27FC236}">
                <a16:creationId xmlns:a16="http://schemas.microsoft.com/office/drawing/2014/main" id="{9E26A7B4-7197-7858-1379-D5F797BF049B}"/>
              </a:ext>
            </a:extLst>
          </p:cNvPr>
          <p:cNvSpPr txBox="1"/>
          <p:nvPr/>
        </p:nvSpPr>
        <p:spPr>
          <a:xfrm>
            <a:off x="723901" y="3564821"/>
            <a:ext cx="2003156" cy="1221168"/>
          </a:xfrm>
          <a:prstGeom prst="rect">
            <a:avLst/>
          </a:prstGeom>
          <a:noFill/>
        </p:spPr>
        <p:txBody>
          <a:bodyPr wrap="square" lIns="274320" tIns="45720" rIns="182880" bIns="45720"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FFFF"/>
                </a:solidFill>
                <a:effectLst/>
                <a:uLnTx/>
                <a:uFillTx/>
                <a:latin typeface="Grandview"/>
                <a:ea typeface="+mn-ea"/>
                <a:cs typeface="+mn-cs"/>
              </a:rPr>
              <a:t>+19%</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Grandview"/>
                <a:ea typeface="+mn-ea"/>
                <a:cs typeface="+mn-cs"/>
              </a:rPr>
              <a:t>Ad </a:t>
            </a:r>
            <a:br>
              <a:rPr kumimoji="0" lang="en-US" sz="1400" b="0" i="0" u="none" strike="noStrike" kern="1200" cap="none" spc="0" normalizeH="0" baseline="0" noProof="0">
                <a:ln>
                  <a:noFill/>
                </a:ln>
                <a:solidFill>
                  <a:srgbClr val="FFFFFF"/>
                </a:solidFill>
                <a:effectLst/>
                <a:uLnTx/>
                <a:uFillTx/>
                <a:latin typeface="Grandview"/>
                <a:ea typeface="+mn-ea"/>
                <a:cs typeface="+mn-cs"/>
              </a:rPr>
            </a:br>
            <a:r>
              <a:rPr kumimoji="0" lang="en-US" sz="1400" b="0" i="0" u="none" strike="noStrike" kern="1200" cap="none" spc="0" normalizeH="0" baseline="0" noProof="0">
                <a:ln>
                  <a:noFill/>
                </a:ln>
                <a:solidFill>
                  <a:srgbClr val="FFFFFF"/>
                </a:solidFill>
                <a:effectLst/>
                <a:uLnTx/>
                <a:uFillTx/>
                <a:latin typeface="Grandview"/>
                <a:ea typeface="+mn-ea"/>
                <a:cs typeface="+mn-cs"/>
              </a:rPr>
              <a:t>Recall</a:t>
            </a:r>
          </a:p>
        </p:txBody>
      </p:sp>
      <p:pic>
        <p:nvPicPr>
          <p:cNvPr id="34" name="Graphic 33">
            <a:extLst>
              <a:ext uri="{FF2B5EF4-FFF2-40B4-BE49-F238E27FC236}">
                <a16:creationId xmlns:a16="http://schemas.microsoft.com/office/drawing/2014/main" id="{6141D239-D964-11FE-1BF7-C6276C26B918}"/>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154127" y="2431797"/>
            <a:ext cx="437671" cy="530860"/>
          </a:xfrm>
          <a:prstGeom prst="rect">
            <a:avLst/>
          </a:prstGeom>
        </p:spPr>
      </p:pic>
      <p:sp>
        <p:nvSpPr>
          <p:cNvPr id="37" name="Freeform: Shape 22">
            <a:extLst>
              <a:ext uri="{FF2B5EF4-FFF2-40B4-BE49-F238E27FC236}">
                <a16:creationId xmlns:a16="http://schemas.microsoft.com/office/drawing/2014/main" id="{46F26EAC-8B79-B00C-BA48-CEF94E4A7B9B}"/>
              </a:ext>
            </a:extLst>
          </p:cNvPr>
          <p:cNvSpPr/>
          <p:nvPr/>
        </p:nvSpPr>
        <p:spPr>
          <a:xfrm>
            <a:off x="5346815" y="2434970"/>
            <a:ext cx="505345" cy="546806"/>
          </a:xfrm>
          <a:custGeom>
            <a:avLst/>
            <a:gdLst>
              <a:gd name="connsiteX0" fmla="*/ 1327290 w 1330549"/>
              <a:gd name="connsiteY0" fmla="*/ 666906 h 1330549"/>
              <a:gd name="connsiteX1" fmla="*/ 666906 w 1330549"/>
              <a:gd name="connsiteY1" fmla="*/ 1327290 h 1330549"/>
              <a:gd name="connsiteX2" fmla="*/ 6522 w 1330549"/>
              <a:gd name="connsiteY2" fmla="*/ 666906 h 1330549"/>
              <a:gd name="connsiteX3" fmla="*/ 666906 w 1330549"/>
              <a:gd name="connsiteY3" fmla="*/ 6522 h 1330549"/>
              <a:gd name="connsiteX4" fmla="*/ 1327290 w 1330549"/>
              <a:gd name="connsiteY4" fmla="*/ 666906 h 1330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0549" h="1330549">
                <a:moveTo>
                  <a:pt x="1327290" y="666906"/>
                </a:moveTo>
                <a:cubicBezTo>
                  <a:pt x="1327290" y="1031626"/>
                  <a:pt x="1031626" y="1327290"/>
                  <a:pt x="666906" y="1327290"/>
                </a:cubicBezTo>
                <a:cubicBezTo>
                  <a:pt x="302186" y="1327290"/>
                  <a:pt x="6522" y="1031626"/>
                  <a:pt x="6522" y="666906"/>
                </a:cubicBezTo>
                <a:cubicBezTo>
                  <a:pt x="6522" y="302186"/>
                  <a:pt x="302186" y="6522"/>
                  <a:pt x="666906" y="6522"/>
                </a:cubicBezTo>
                <a:cubicBezTo>
                  <a:pt x="1031626" y="6522"/>
                  <a:pt x="1327290" y="302186"/>
                  <a:pt x="1327290" y="666906"/>
                </a:cubicBezTo>
                <a:close/>
              </a:path>
            </a:pathLst>
          </a:custGeom>
          <a:noFill/>
          <a:ln w="19050" cap="flat">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600" b="0" i="0" u="none" strike="noStrike" kern="1200" cap="none" spc="0" normalizeH="0" baseline="0" noProof="0">
              <a:ln>
                <a:noFill/>
              </a:ln>
              <a:solidFill>
                <a:srgbClr val="000000"/>
              </a:solidFill>
              <a:effectLst/>
              <a:uLnTx/>
              <a:uFillTx/>
              <a:latin typeface="Grandview"/>
              <a:ea typeface="+mn-ea"/>
              <a:cs typeface="+mn-cs"/>
            </a:endParaRPr>
          </a:p>
        </p:txBody>
      </p:sp>
      <p:sp>
        <p:nvSpPr>
          <p:cNvPr id="38" name="Freeform: Shape 23">
            <a:extLst>
              <a:ext uri="{FF2B5EF4-FFF2-40B4-BE49-F238E27FC236}">
                <a16:creationId xmlns:a16="http://schemas.microsoft.com/office/drawing/2014/main" id="{B9C2B2E1-B30F-FEA4-7F4A-A5BA5560DA2A}"/>
              </a:ext>
            </a:extLst>
          </p:cNvPr>
          <p:cNvSpPr/>
          <p:nvPr/>
        </p:nvSpPr>
        <p:spPr>
          <a:xfrm>
            <a:off x="5422677" y="2486128"/>
            <a:ext cx="325578" cy="419290"/>
          </a:xfrm>
          <a:custGeom>
            <a:avLst/>
            <a:gdLst>
              <a:gd name="connsiteX0" fmla="*/ 6522 w 857231"/>
              <a:gd name="connsiteY0" fmla="*/ 1015373 h 1020263"/>
              <a:gd name="connsiteX1" fmla="*/ 853236 w 857231"/>
              <a:gd name="connsiteY1" fmla="*/ 6522 h 1020263"/>
            </a:gdLst>
            <a:ahLst/>
            <a:cxnLst>
              <a:cxn ang="0">
                <a:pos x="connsiteX0" y="connsiteY0"/>
              </a:cxn>
              <a:cxn ang="0">
                <a:pos x="connsiteX1" y="connsiteY1"/>
              </a:cxn>
            </a:cxnLst>
            <a:rect l="l" t="t" r="r" b="b"/>
            <a:pathLst>
              <a:path w="857231" h="1020263">
                <a:moveTo>
                  <a:pt x="6522" y="1015373"/>
                </a:moveTo>
                <a:cubicBezTo>
                  <a:pt x="6522" y="1015373"/>
                  <a:pt x="820314" y="893520"/>
                  <a:pt x="853236" y="6522"/>
                </a:cubicBezTo>
              </a:path>
            </a:pathLst>
          </a:custGeom>
          <a:noFill/>
          <a:ln w="19050" cap="flat">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600" b="0" i="0" u="none" strike="noStrike" kern="1200" cap="none" spc="0" normalizeH="0" baseline="0" noProof="0">
              <a:ln>
                <a:noFill/>
              </a:ln>
              <a:solidFill>
                <a:srgbClr val="000000"/>
              </a:solidFill>
              <a:effectLst/>
              <a:uLnTx/>
              <a:uFillTx/>
              <a:latin typeface="Grandview"/>
              <a:ea typeface="+mn-ea"/>
              <a:cs typeface="+mn-cs"/>
            </a:endParaRPr>
          </a:p>
        </p:txBody>
      </p:sp>
      <p:sp>
        <p:nvSpPr>
          <p:cNvPr id="39" name="Freeform: Shape 24">
            <a:extLst>
              <a:ext uri="{FF2B5EF4-FFF2-40B4-BE49-F238E27FC236}">
                <a16:creationId xmlns:a16="http://schemas.microsoft.com/office/drawing/2014/main" id="{7F18AE20-34FE-6A88-0010-0E74C8BF79AF}"/>
              </a:ext>
            </a:extLst>
          </p:cNvPr>
          <p:cNvSpPr/>
          <p:nvPr/>
        </p:nvSpPr>
        <p:spPr>
          <a:xfrm>
            <a:off x="5571804" y="2436396"/>
            <a:ext cx="255668" cy="393355"/>
          </a:xfrm>
          <a:custGeom>
            <a:avLst/>
            <a:gdLst>
              <a:gd name="connsiteX0" fmla="*/ 6678 w 673163"/>
              <a:gd name="connsiteY0" fmla="*/ 6522 h 957154"/>
              <a:gd name="connsiteX1" fmla="*/ 669323 w 673163"/>
              <a:gd name="connsiteY1" fmla="*/ 950950 h 957154"/>
            </a:gdLst>
            <a:ahLst/>
            <a:cxnLst>
              <a:cxn ang="0">
                <a:pos x="connsiteX0" y="connsiteY0"/>
              </a:cxn>
              <a:cxn ang="0">
                <a:pos x="connsiteX1" y="connsiteY1"/>
              </a:cxn>
            </a:cxnLst>
            <a:rect l="l" t="t" r="r" b="b"/>
            <a:pathLst>
              <a:path w="673163" h="957154">
                <a:moveTo>
                  <a:pt x="6678" y="6522"/>
                </a:moveTo>
                <a:cubicBezTo>
                  <a:pt x="6678" y="6522"/>
                  <a:pt x="-21196" y="714922"/>
                  <a:pt x="669323" y="950950"/>
                </a:cubicBezTo>
              </a:path>
            </a:pathLst>
          </a:custGeom>
          <a:noFill/>
          <a:ln w="19050" cap="flat">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600" b="0" i="0" u="none" strike="noStrike" kern="1200" cap="none" spc="0" normalizeH="0" baseline="0" noProof="0">
              <a:ln>
                <a:noFill/>
              </a:ln>
              <a:solidFill>
                <a:srgbClr val="000000"/>
              </a:solidFill>
              <a:effectLst/>
              <a:uLnTx/>
              <a:uFillTx/>
              <a:latin typeface="Grandview"/>
              <a:ea typeface="+mn-ea"/>
              <a:cs typeface="+mn-cs"/>
            </a:endParaRPr>
          </a:p>
        </p:txBody>
      </p:sp>
      <p:sp>
        <p:nvSpPr>
          <p:cNvPr id="40" name="Freeform: Shape 25">
            <a:extLst>
              <a:ext uri="{FF2B5EF4-FFF2-40B4-BE49-F238E27FC236}">
                <a16:creationId xmlns:a16="http://schemas.microsoft.com/office/drawing/2014/main" id="{AF3B13B0-C723-C826-869A-988F534642EE}"/>
              </a:ext>
            </a:extLst>
          </p:cNvPr>
          <p:cNvSpPr/>
          <p:nvPr/>
        </p:nvSpPr>
        <p:spPr>
          <a:xfrm>
            <a:off x="5346815" y="2684815"/>
            <a:ext cx="491363" cy="140484"/>
          </a:xfrm>
          <a:custGeom>
            <a:avLst/>
            <a:gdLst>
              <a:gd name="connsiteX0" fmla="*/ 6522 w 1293736"/>
              <a:gd name="connsiteY0" fmla="*/ 6522 h 341840"/>
              <a:gd name="connsiteX1" fmla="*/ 1289740 w 1293736"/>
              <a:gd name="connsiteY1" fmla="*/ 278364 h 341840"/>
            </a:gdLst>
            <a:ahLst/>
            <a:cxnLst>
              <a:cxn ang="0">
                <a:pos x="connsiteX0" y="connsiteY0"/>
              </a:cxn>
              <a:cxn ang="0">
                <a:pos x="connsiteX1" y="connsiteY1"/>
              </a:cxn>
            </a:cxnLst>
            <a:rect l="l" t="t" r="r" b="b"/>
            <a:pathLst>
              <a:path w="1293736" h="341840">
                <a:moveTo>
                  <a:pt x="6522" y="6522"/>
                </a:moveTo>
                <a:cubicBezTo>
                  <a:pt x="6522" y="6522"/>
                  <a:pt x="502717" y="510921"/>
                  <a:pt x="1289740" y="278364"/>
                </a:cubicBezTo>
              </a:path>
            </a:pathLst>
          </a:custGeom>
          <a:noFill/>
          <a:ln w="19050" cap="flat">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600" b="0" i="0" u="none" strike="noStrike" kern="1200" cap="none" spc="0" normalizeH="0" baseline="0" noProof="0">
              <a:ln>
                <a:noFill/>
              </a:ln>
              <a:solidFill>
                <a:srgbClr val="000000"/>
              </a:solidFill>
              <a:effectLst/>
              <a:uLnTx/>
              <a:uFillTx/>
              <a:latin typeface="Grandview"/>
              <a:ea typeface="+mn-ea"/>
              <a:cs typeface="+mn-cs"/>
            </a:endParaRPr>
          </a:p>
        </p:txBody>
      </p:sp>
      <p:sp>
        <p:nvSpPr>
          <p:cNvPr id="41" name="Freeform: Shape 26">
            <a:extLst>
              <a:ext uri="{FF2B5EF4-FFF2-40B4-BE49-F238E27FC236}">
                <a16:creationId xmlns:a16="http://schemas.microsoft.com/office/drawing/2014/main" id="{179E5547-3F84-FB92-DE7D-38BAE941E195}"/>
              </a:ext>
            </a:extLst>
          </p:cNvPr>
          <p:cNvSpPr/>
          <p:nvPr/>
        </p:nvSpPr>
        <p:spPr>
          <a:xfrm>
            <a:off x="5407489" y="2445042"/>
            <a:ext cx="261661" cy="445225"/>
          </a:xfrm>
          <a:custGeom>
            <a:avLst/>
            <a:gdLst>
              <a:gd name="connsiteX0" fmla="*/ 13276 w 688940"/>
              <a:gd name="connsiteY0" fmla="*/ 1080691 h 1083372"/>
              <a:gd name="connsiteX1" fmla="*/ 685966 w 688940"/>
              <a:gd name="connsiteY1" fmla="*/ 6522 h 1083372"/>
            </a:gdLst>
            <a:ahLst/>
            <a:cxnLst>
              <a:cxn ang="0">
                <a:pos x="connsiteX0" y="connsiteY0"/>
              </a:cxn>
              <a:cxn ang="0">
                <a:pos x="connsiteX1" y="connsiteY1"/>
              </a:cxn>
            </a:cxnLst>
            <a:rect l="l" t="t" r="r" b="b"/>
            <a:pathLst>
              <a:path w="688940" h="1083372">
                <a:moveTo>
                  <a:pt x="13276" y="1080691"/>
                </a:moveTo>
                <a:cubicBezTo>
                  <a:pt x="13276" y="1080691"/>
                  <a:pt x="-108893" y="335426"/>
                  <a:pt x="685966" y="6522"/>
                </a:cubicBezTo>
              </a:path>
            </a:pathLst>
          </a:custGeom>
          <a:noFill/>
          <a:ln w="19050" cap="flat">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600" b="0" i="0" u="none" strike="noStrike" kern="1200" cap="none" spc="0" normalizeH="0" baseline="0" noProof="0">
              <a:ln>
                <a:noFill/>
              </a:ln>
              <a:solidFill>
                <a:srgbClr val="000000"/>
              </a:solidFill>
              <a:effectLst/>
              <a:uLnTx/>
              <a:uFillTx/>
              <a:latin typeface="Grandview"/>
              <a:ea typeface="+mn-ea"/>
              <a:cs typeface="+mn-cs"/>
            </a:endParaRPr>
          </a:p>
        </p:txBody>
      </p:sp>
      <p:sp>
        <p:nvSpPr>
          <p:cNvPr id="42" name="Freeform: Shape 27">
            <a:extLst>
              <a:ext uri="{FF2B5EF4-FFF2-40B4-BE49-F238E27FC236}">
                <a16:creationId xmlns:a16="http://schemas.microsoft.com/office/drawing/2014/main" id="{CDC5AE6F-13ED-77A2-EF90-51D8D49C29DD}"/>
              </a:ext>
            </a:extLst>
          </p:cNvPr>
          <p:cNvSpPr/>
          <p:nvPr/>
        </p:nvSpPr>
        <p:spPr>
          <a:xfrm>
            <a:off x="5457107" y="2569027"/>
            <a:ext cx="51933" cy="56194"/>
          </a:xfrm>
          <a:custGeom>
            <a:avLst/>
            <a:gdLst>
              <a:gd name="connsiteX0" fmla="*/ 137333 w 136736"/>
              <a:gd name="connsiteY0" fmla="*/ 69753 h 136736"/>
              <a:gd name="connsiteX1" fmla="*/ 69753 w 136736"/>
              <a:gd name="connsiteY1" fmla="*/ 137333 h 136736"/>
              <a:gd name="connsiteX2" fmla="*/ 2174 w 136736"/>
              <a:gd name="connsiteY2" fmla="*/ 69753 h 136736"/>
              <a:gd name="connsiteX3" fmla="*/ 69753 w 136736"/>
              <a:gd name="connsiteY3" fmla="*/ 2174 h 136736"/>
              <a:gd name="connsiteX4" fmla="*/ 137333 w 136736"/>
              <a:gd name="connsiteY4" fmla="*/ 69753 h 136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736" h="136736">
                <a:moveTo>
                  <a:pt x="137333" y="69753"/>
                </a:moveTo>
                <a:cubicBezTo>
                  <a:pt x="137333" y="107076"/>
                  <a:pt x="107076" y="137333"/>
                  <a:pt x="69753" y="137333"/>
                </a:cubicBezTo>
                <a:cubicBezTo>
                  <a:pt x="32430" y="137333"/>
                  <a:pt x="2174" y="107076"/>
                  <a:pt x="2174" y="69753"/>
                </a:cubicBezTo>
                <a:cubicBezTo>
                  <a:pt x="2174" y="32430"/>
                  <a:pt x="32430" y="2174"/>
                  <a:pt x="69753" y="2174"/>
                </a:cubicBezTo>
                <a:cubicBezTo>
                  <a:pt x="107076" y="2174"/>
                  <a:pt x="137333" y="32430"/>
                  <a:pt x="137333" y="69753"/>
                </a:cubicBezTo>
                <a:close/>
              </a:path>
            </a:pathLst>
          </a:custGeom>
          <a:solidFill>
            <a:srgbClr val="FFFFFF"/>
          </a:solidFill>
          <a:ln w="190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600" b="0" i="0" u="none" strike="noStrike" kern="1200" cap="none" spc="0" normalizeH="0" baseline="0" noProof="0">
              <a:ln>
                <a:noFill/>
              </a:ln>
              <a:solidFill>
                <a:srgbClr val="000000"/>
              </a:solidFill>
              <a:effectLst/>
              <a:uLnTx/>
              <a:uFillTx/>
              <a:latin typeface="Grandview"/>
              <a:ea typeface="+mn-ea"/>
              <a:cs typeface="+mn-cs"/>
            </a:endParaRPr>
          </a:p>
        </p:txBody>
      </p:sp>
      <p:sp>
        <p:nvSpPr>
          <p:cNvPr id="43" name="Freeform: Shape 28">
            <a:extLst>
              <a:ext uri="{FF2B5EF4-FFF2-40B4-BE49-F238E27FC236}">
                <a16:creationId xmlns:a16="http://schemas.microsoft.com/office/drawing/2014/main" id="{A8BB1892-9C8C-C5B8-309B-F16D034ADAE7}"/>
              </a:ext>
            </a:extLst>
          </p:cNvPr>
          <p:cNvSpPr/>
          <p:nvPr/>
        </p:nvSpPr>
        <p:spPr>
          <a:xfrm>
            <a:off x="5712557" y="2569027"/>
            <a:ext cx="51933" cy="56194"/>
          </a:xfrm>
          <a:custGeom>
            <a:avLst/>
            <a:gdLst>
              <a:gd name="connsiteX0" fmla="*/ 137333 w 136736"/>
              <a:gd name="connsiteY0" fmla="*/ 69753 h 136736"/>
              <a:gd name="connsiteX1" fmla="*/ 69753 w 136736"/>
              <a:gd name="connsiteY1" fmla="*/ 137333 h 136736"/>
              <a:gd name="connsiteX2" fmla="*/ 2174 w 136736"/>
              <a:gd name="connsiteY2" fmla="*/ 69753 h 136736"/>
              <a:gd name="connsiteX3" fmla="*/ 69753 w 136736"/>
              <a:gd name="connsiteY3" fmla="*/ 2174 h 136736"/>
              <a:gd name="connsiteX4" fmla="*/ 137333 w 136736"/>
              <a:gd name="connsiteY4" fmla="*/ 69753 h 136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736" h="136736">
                <a:moveTo>
                  <a:pt x="137333" y="69753"/>
                </a:moveTo>
                <a:cubicBezTo>
                  <a:pt x="137333" y="107076"/>
                  <a:pt x="107076" y="137333"/>
                  <a:pt x="69753" y="137333"/>
                </a:cubicBezTo>
                <a:cubicBezTo>
                  <a:pt x="32430" y="137333"/>
                  <a:pt x="2174" y="107076"/>
                  <a:pt x="2174" y="69753"/>
                </a:cubicBezTo>
                <a:cubicBezTo>
                  <a:pt x="2174" y="32430"/>
                  <a:pt x="32430" y="2174"/>
                  <a:pt x="69753" y="2174"/>
                </a:cubicBezTo>
                <a:cubicBezTo>
                  <a:pt x="107076" y="2174"/>
                  <a:pt x="137333" y="32430"/>
                  <a:pt x="137333" y="69753"/>
                </a:cubicBezTo>
                <a:close/>
              </a:path>
            </a:pathLst>
          </a:custGeom>
          <a:solidFill>
            <a:srgbClr val="FFFFFF"/>
          </a:solidFill>
          <a:ln w="190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600" b="0" i="0" u="none" strike="noStrike" kern="1200" cap="none" spc="0" normalizeH="0" baseline="0" noProof="0">
              <a:ln>
                <a:noFill/>
              </a:ln>
              <a:solidFill>
                <a:srgbClr val="000000"/>
              </a:solidFill>
              <a:effectLst/>
              <a:uLnTx/>
              <a:uFillTx/>
              <a:latin typeface="Grandview"/>
              <a:ea typeface="+mn-ea"/>
              <a:cs typeface="+mn-cs"/>
            </a:endParaRPr>
          </a:p>
        </p:txBody>
      </p:sp>
      <p:sp>
        <p:nvSpPr>
          <p:cNvPr id="44" name="Freeform: Shape 29">
            <a:extLst>
              <a:ext uri="{FF2B5EF4-FFF2-40B4-BE49-F238E27FC236}">
                <a16:creationId xmlns:a16="http://schemas.microsoft.com/office/drawing/2014/main" id="{E42F8EEE-CD14-A9B6-BB84-31966EE31221}"/>
              </a:ext>
            </a:extLst>
          </p:cNvPr>
          <p:cNvSpPr/>
          <p:nvPr/>
        </p:nvSpPr>
        <p:spPr>
          <a:xfrm>
            <a:off x="5573616" y="2787575"/>
            <a:ext cx="51933" cy="56194"/>
          </a:xfrm>
          <a:custGeom>
            <a:avLst/>
            <a:gdLst>
              <a:gd name="connsiteX0" fmla="*/ 137333 w 136736"/>
              <a:gd name="connsiteY0" fmla="*/ 69753 h 136736"/>
              <a:gd name="connsiteX1" fmla="*/ 69753 w 136736"/>
              <a:gd name="connsiteY1" fmla="*/ 137333 h 136736"/>
              <a:gd name="connsiteX2" fmla="*/ 2174 w 136736"/>
              <a:gd name="connsiteY2" fmla="*/ 69753 h 136736"/>
              <a:gd name="connsiteX3" fmla="*/ 69753 w 136736"/>
              <a:gd name="connsiteY3" fmla="*/ 2174 h 136736"/>
              <a:gd name="connsiteX4" fmla="*/ 137333 w 136736"/>
              <a:gd name="connsiteY4" fmla="*/ 69753 h 136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736" h="136736">
                <a:moveTo>
                  <a:pt x="137333" y="69753"/>
                </a:moveTo>
                <a:cubicBezTo>
                  <a:pt x="137333" y="107076"/>
                  <a:pt x="107076" y="137333"/>
                  <a:pt x="69753" y="137333"/>
                </a:cubicBezTo>
                <a:cubicBezTo>
                  <a:pt x="32430" y="137333"/>
                  <a:pt x="2174" y="107076"/>
                  <a:pt x="2174" y="69753"/>
                </a:cubicBezTo>
                <a:cubicBezTo>
                  <a:pt x="2174" y="32430"/>
                  <a:pt x="32430" y="2174"/>
                  <a:pt x="69753" y="2174"/>
                </a:cubicBezTo>
                <a:cubicBezTo>
                  <a:pt x="107076" y="2174"/>
                  <a:pt x="137333" y="32430"/>
                  <a:pt x="137333" y="69753"/>
                </a:cubicBezTo>
                <a:close/>
              </a:path>
            </a:pathLst>
          </a:custGeom>
          <a:solidFill>
            <a:srgbClr val="FFFFFF"/>
          </a:solidFill>
          <a:ln w="190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600" b="0" i="0" u="none" strike="noStrike" kern="1200" cap="none" spc="0" normalizeH="0" baseline="0" noProof="0">
              <a:ln>
                <a:noFill/>
              </a:ln>
              <a:solidFill>
                <a:srgbClr val="000000"/>
              </a:solidFill>
              <a:effectLst/>
              <a:uLnTx/>
              <a:uFillTx/>
              <a:latin typeface="Grandview"/>
              <a:ea typeface="+mn-ea"/>
              <a:cs typeface="+mn-cs"/>
            </a:endParaRPr>
          </a:p>
        </p:txBody>
      </p:sp>
      <p:sp>
        <p:nvSpPr>
          <p:cNvPr id="48" name="TextBox 47">
            <a:extLst>
              <a:ext uri="{FF2B5EF4-FFF2-40B4-BE49-F238E27FC236}">
                <a16:creationId xmlns:a16="http://schemas.microsoft.com/office/drawing/2014/main" id="{AEFF046E-A143-BDFB-0F49-C43B7B2B784D}"/>
              </a:ext>
            </a:extLst>
          </p:cNvPr>
          <p:cNvSpPr txBox="1"/>
          <p:nvPr/>
        </p:nvSpPr>
        <p:spPr>
          <a:xfrm>
            <a:off x="5067300" y="3585169"/>
            <a:ext cx="2003156" cy="1221168"/>
          </a:xfrm>
          <a:prstGeom prst="rect">
            <a:avLst/>
          </a:prstGeom>
          <a:noFill/>
        </p:spPr>
        <p:txBody>
          <a:bodyPr wrap="square" lIns="274320" tIns="45720" rIns="182880" bIns="45720"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FFFF"/>
                </a:solidFill>
                <a:effectLst/>
                <a:uLnTx/>
                <a:uFillTx/>
                <a:latin typeface="Grandview"/>
                <a:ea typeface="+mn-ea"/>
                <a:cs typeface="+mn-cs"/>
              </a:rPr>
              <a:t>+22%</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Grandview"/>
                <a:ea typeface="+mn-ea"/>
                <a:cs typeface="+mn-cs"/>
              </a:rPr>
              <a:t>Recommendation</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Grandview"/>
                <a:ea typeface="+mn-ea"/>
                <a:cs typeface="+mn-cs"/>
              </a:rPr>
              <a:t>Intent</a:t>
            </a:r>
          </a:p>
        </p:txBody>
      </p:sp>
      <p:sp>
        <p:nvSpPr>
          <p:cNvPr id="49" name="TextBox 48">
            <a:extLst>
              <a:ext uri="{FF2B5EF4-FFF2-40B4-BE49-F238E27FC236}">
                <a16:creationId xmlns:a16="http://schemas.microsoft.com/office/drawing/2014/main" id="{595586FA-B62E-708C-ED7F-3075455D457A}"/>
              </a:ext>
            </a:extLst>
          </p:cNvPr>
          <p:cNvSpPr txBox="1"/>
          <p:nvPr/>
        </p:nvSpPr>
        <p:spPr>
          <a:xfrm>
            <a:off x="2827299" y="3521280"/>
            <a:ext cx="2003156" cy="1221168"/>
          </a:xfrm>
          <a:prstGeom prst="rect">
            <a:avLst/>
          </a:prstGeom>
          <a:noFill/>
        </p:spPr>
        <p:txBody>
          <a:bodyPr wrap="square" lIns="274320" tIns="45720" rIns="182880" bIns="45720"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FFFF"/>
                </a:solidFill>
                <a:effectLst/>
                <a:uLnTx/>
                <a:uFillTx/>
                <a:latin typeface="Grandview"/>
                <a:ea typeface="+mn-ea"/>
                <a:cs typeface="+mn-cs"/>
              </a:rPr>
              <a:t>+8%</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Grandview"/>
                <a:ea typeface="+mn-ea"/>
                <a:cs typeface="+mn-cs"/>
              </a:rPr>
              <a:t>Brand </a:t>
            </a:r>
            <a:br>
              <a:rPr kumimoji="0" lang="en-US" sz="1400" b="0" i="0" u="none" strike="noStrike" kern="1200" cap="none" spc="0" normalizeH="0" baseline="0" noProof="0">
                <a:ln>
                  <a:noFill/>
                </a:ln>
                <a:solidFill>
                  <a:srgbClr val="FFFFFF"/>
                </a:solidFill>
                <a:effectLst/>
                <a:uLnTx/>
                <a:uFillTx/>
                <a:latin typeface="Grandview"/>
                <a:ea typeface="+mn-ea"/>
                <a:cs typeface="+mn-cs"/>
              </a:rPr>
            </a:br>
            <a:r>
              <a:rPr kumimoji="0" lang="en-US" sz="1400" b="0" i="0" u="none" strike="noStrike" kern="1200" cap="none" spc="0" normalizeH="0" baseline="0" noProof="0">
                <a:ln>
                  <a:noFill/>
                </a:ln>
                <a:solidFill>
                  <a:srgbClr val="FFFFFF"/>
                </a:solidFill>
                <a:effectLst/>
                <a:uLnTx/>
                <a:uFillTx/>
                <a:latin typeface="Grandview"/>
                <a:ea typeface="+mn-ea"/>
                <a:cs typeface="+mn-cs"/>
              </a:rPr>
              <a:t>Favorability</a:t>
            </a:r>
          </a:p>
        </p:txBody>
      </p:sp>
      <p:sp>
        <p:nvSpPr>
          <p:cNvPr id="35" name="Graphic 27">
            <a:extLst>
              <a:ext uri="{FF2B5EF4-FFF2-40B4-BE49-F238E27FC236}">
                <a16:creationId xmlns:a16="http://schemas.microsoft.com/office/drawing/2014/main" id="{E9CCD71A-C5B5-9AB8-B9D1-A6D8A224AB97}"/>
              </a:ext>
            </a:extLst>
          </p:cNvPr>
          <p:cNvSpPr/>
          <p:nvPr/>
        </p:nvSpPr>
        <p:spPr>
          <a:xfrm>
            <a:off x="7508253" y="2461240"/>
            <a:ext cx="499851" cy="497166"/>
          </a:xfrm>
          <a:custGeom>
            <a:avLst/>
            <a:gdLst>
              <a:gd name="connsiteX0" fmla="*/ 1227576 w 1369703"/>
              <a:gd name="connsiteY0" fmla="*/ 90842 h 1167337"/>
              <a:gd name="connsiteX1" fmla="*/ 737289 w 1369703"/>
              <a:gd name="connsiteY1" fmla="*/ 125525 h 1167337"/>
              <a:gd name="connsiteX2" fmla="*/ 685533 w 1369703"/>
              <a:gd name="connsiteY2" fmla="*/ 177326 h 1167337"/>
              <a:gd name="connsiteX3" fmla="*/ 633776 w 1369703"/>
              <a:gd name="connsiteY3" fmla="*/ 125525 h 1167337"/>
              <a:gd name="connsiteX4" fmla="*/ 143433 w 1369703"/>
              <a:gd name="connsiteY4" fmla="*/ 90842 h 1167337"/>
              <a:gd name="connsiteX5" fmla="*/ 94649 w 1369703"/>
              <a:gd name="connsiteY5" fmla="*/ 596450 h 1167337"/>
              <a:gd name="connsiteX6" fmla="*/ 117442 w 1369703"/>
              <a:gd name="connsiteY6" fmla="*/ 621587 h 1167337"/>
              <a:gd name="connsiteX7" fmla="*/ 625861 w 1369703"/>
              <a:gd name="connsiteY7" fmla="*/ 1131456 h 1167337"/>
              <a:gd name="connsiteX8" fmla="*/ 744924 w 1369703"/>
              <a:gd name="connsiteY8" fmla="*/ 1131456 h 1167337"/>
              <a:gd name="connsiteX9" fmla="*/ 1253342 w 1369703"/>
              <a:gd name="connsiteY9" fmla="*/ 621587 h 1167337"/>
              <a:gd name="connsiteX10" fmla="*/ 1252697 w 1369703"/>
              <a:gd name="connsiteY10" fmla="*/ 113629 h 1167337"/>
              <a:gd name="connsiteX11" fmla="*/ 1227576 w 1369703"/>
              <a:gd name="connsiteY11" fmla="*/ 90842 h 1167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9703" h="1167337">
                <a:moveTo>
                  <a:pt x="1227576" y="90842"/>
                </a:moveTo>
                <a:cubicBezTo>
                  <a:pt x="1083589" y="-28361"/>
                  <a:pt x="869432" y="-6979"/>
                  <a:pt x="737289" y="125525"/>
                </a:cubicBezTo>
                <a:lnTo>
                  <a:pt x="685533" y="177326"/>
                </a:lnTo>
                <a:lnTo>
                  <a:pt x="633776" y="125525"/>
                </a:lnTo>
                <a:cubicBezTo>
                  <a:pt x="501858" y="-6979"/>
                  <a:pt x="287420" y="-28361"/>
                  <a:pt x="143433" y="90842"/>
                </a:cubicBezTo>
                <a:cubicBezTo>
                  <a:pt x="-9692" y="216994"/>
                  <a:pt x="-31534" y="443364"/>
                  <a:pt x="94649" y="596450"/>
                </a:cubicBezTo>
                <a:cubicBezTo>
                  <a:pt x="101846" y="605183"/>
                  <a:pt x="109453" y="613573"/>
                  <a:pt x="117442" y="621587"/>
                </a:cubicBezTo>
                <a:lnTo>
                  <a:pt x="625861" y="1131456"/>
                </a:lnTo>
                <a:cubicBezTo>
                  <a:pt x="658739" y="1164320"/>
                  <a:pt x="712045" y="1164320"/>
                  <a:pt x="744924" y="1131456"/>
                </a:cubicBezTo>
                <a:lnTo>
                  <a:pt x="1253342" y="621587"/>
                </a:lnTo>
                <a:cubicBezTo>
                  <a:pt x="1393467" y="481140"/>
                  <a:pt x="1393175" y="253719"/>
                  <a:pt x="1252697" y="113629"/>
                </a:cubicBezTo>
                <a:cubicBezTo>
                  <a:pt x="1244686" y="105642"/>
                  <a:pt x="1236305" y="98038"/>
                  <a:pt x="1227576" y="90842"/>
                </a:cubicBezTo>
                <a:close/>
              </a:path>
            </a:pathLst>
          </a:custGeom>
          <a:noFill/>
          <a:ln w="190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600" b="0" i="0" u="none" strike="noStrike" kern="1200" cap="none" spc="0" normalizeH="0" baseline="0" noProof="0">
              <a:ln>
                <a:noFill/>
              </a:ln>
              <a:solidFill>
                <a:srgbClr val="000000"/>
              </a:solidFill>
              <a:effectLst/>
              <a:uLnTx/>
              <a:uFillTx/>
              <a:latin typeface="Grandview"/>
              <a:ea typeface="+mn-ea"/>
              <a:cs typeface="+mn-cs"/>
            </a:endParaRPr>
          </a:p>
        </p:txBody>
      </p:sp>
      <p:sp>
        <p:nvSpPr>
          <p:cNvPr id="50" name="TextBox 49">
            <a:extLst>
              <a:ext uri="{FF2B5EF4-FFF2-40B4-BE49-F238E27FC236}">
                <a16:creationId xmlns:a16="http://schemas.microsoft.com/office/drawing/2014/main" id="{E98F53DF-D11A-411D-7C12-D3E75A60BE5C}"/>
              </a:ext>
            </a:extLst>
          </p:cNvPr>
          <p:cNvSpPr txBox="1"/>
          <p:nvPr/>
        </p:nvSpPr>
        <p:spPr>
          <a:xfrm>
            <a:off x="7279683" y="3564821"/>
            <a:ext cx="2003156" cy="1221168"/>
          </a:xfrm>
          <a:prstGeom prst="rect">
            <a:avLst/>
          </a:prstGeom>
          <a:noFill/>
        </p:spPr>
        <p:txBody>
          <a:bodyPr wrap="square" lIns="274320" tIns="45720" rIns="182880" bIns="45720"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FFFF"/>
                </a:solidFill>
                <a:effectLst/>
                <a:uLnTx/>
                <a:uFillTx/>
                <a:latin typeface="Grandview"/>
                <a:ea typeface="+mn-ea"/>
                <a:cs typeface="+mn-cs"/>
              </a:rPr>
              <a:t>+13%</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Grandview"/>
                <a:ea typeface="+mn-ea"/>
                <a:cs typeface="+mn-cs"/>
              </a:rPr>
              <a:t>Consideration </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Grandview"/>
                <a:ea typeface="+mn-ea"/>
                <a:cs typeface="+mn-cs"/>
              </a:rPr>
              <a:t>Intent</a:t>
            </a:r>
          </a:p>
        </p:txBody>
      </p:sp>
      <p:pic>
        <p:nvPicPr>
          <p:cNvPr id="7" name="Graphic 6">
            <a:extLst>
              <a:ext uri="{FF2B5EF4-FFF2-40B4-BE49-F238E27FC236}">
                <a16:creationId xmlns:a16="http://schemas.microsoft.com/office/drawing/2014/main" id="{9842A70D-BD43-32F6-AE50-4D20CA09BFD0}"/>
              </a:ext>
            </a:extLst>
          </p:cNvPr>
          <p:cNvPicPr>
            <a:picLocks noChangeAspect="1"/>
          </p:cNvPicPr>
          <p:nvPr/>
        </p:nvPicPr>
        <p:blipFill rotWithShape="1">
          <a:blip>
            <a:extLst>
              <a:ext uri="{96DAC541-7B7A-43D3-8B79-37D633B846F1}">
                <asvg:svgBlip xmlns:asvg="http://schemas.microsoft.com/office/drawing/2016/SVG/main" r:embed="rId4"/>
              </a:ext>
            </a:extLst>
          </a:blip>
          <a:srcRect b="17721"/>
          <a:stretch/>
        </p:blipFill>
        <p:spPr>
          <a:xfrm>
            <a:off x="942802" y="2384474"/>
            <a:ext cx="639154" cy="687910"/>
          </a:xfrm>
          <a:prstGeom prst="rect">
            <a:avLst/>
          </a:prstGeom>
        </p:spPr>
      </p:pic>
      <p:sp>
        <p:nvSpPr>
          <p:cNvPr id="57" name="TextBox 56">
            <a:extLst>
              <a:ext uri="{FF2B5EF4-FFF2-40B4-BE49-F238E27FC236}">
                <a16:creationId xmlns:a16="http://schemas.microsoft.com/office/drawing/2014/main" id="{EDCC121F-13EF-4DFB-0906-35F5CEC39BEC}"/>
              </a:ext>
            </a:extLst>
          </p:cNvPr>
          <p:cNvSpPr txBox="1"/>
          <p:nvPr/>
        </p:nvSpPr>
        <p:spPr>
          <a:xfrm>
            <a:off x="9464944" y="3564821"/>
            <a:ext cx="2003156" cy="1221168"/>
          </a:xfrm>
          <a:prstGeom prst="rect">
            <a:avLst/>
          </a:prstGeom>
          <a:noFill/>
        </p:spPr>
        <p:txBody>
          <a:bodyPr wrap="square" lIns="274320" tIns="45720" rIns="182880" bIns="45720"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FFFF"/>
                </a:solidFill>
                <a:effectLst/>
                <a:uLnTx/>
                <a:uFillTx/>
                <a:latin typeface="Grandview"/>
                <a:ea typeface="+mn-ea"/>
                <a:cs typeface="+mn-cs"/>
              </a:rPr>
              <a:t>+11%</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Grandview"/>
                <a:ea typeface="+mn-ea"/>
                <a:cs typeface="+mn-cs"/>
              </a:rPr>
              <a:t>Purchase</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Grandview"/>
                <a:ea typeface="+mn-ea"/>
                <a:cs typeface="+mn-cs"/>
              </a:rPr>
              <a:t>Intent</a:t>
            </a:r>
          </a:p>
        </p:txBody>
      </p:sp>
      <p:pic>
        <p:nvPicPr>
          <p:cNvPr id="60" name="Graphic 59" descr="Register outline">
            <a:extLst>
              <a:ext uri="{FF2B5EF4-FFF2-40B4-BE49-F238E27FC236}">
                <a16:creationId xmlns:a16="http://schemas.microsoft.com/office/drawing/2014/main" id="{52B8D90A-27AF-320A-038C-F89F74C58B4A}"/>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686440" y="2388850"/>
            <a:ext cx="587842" cy="600587"/>
          </a:xfrm>
          <a:prstGeom prst="rect">
            <a:avLst/>
          </a:prstGeom>
        </p:spPr>
      </p:pic>
      <p:sp>
        <p:nvSpPr>
          <p:cNvPr id="14" name="Rectangle 13">
            <a:extLst>
              <a:ext uri="{FF2B5EF4-FFF2-40B4-BE49-F238E27FC236}">
                <a16:creationId xmlns:a16="http://schemas.microsoft.com/office/drawing/2014/main" id="{ADE5AB35-7970-B1BD-70B7-C189ABB886D4}"/>
              </a:ext>
            </a:extLst>
          </p:cNvPr>
          <p:cNvSpPr/>
          <p:nvPr/>
        </p:nvSpPr>
        <p:spPr>
          <a:xfrm>
            <a:off x="1" y="1"/>
            <a:ext cx="2402006" cy="4571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a:solidFill>
                  <a:schemeClr val="bg1"/>
                </a:solidFill>
              </a:rPr>
              <a:t>Telco Cross-Platform Benchmarks (B2B cut not avail)</a:t>
            </a:r>
          </a:p>
        </p:txBody>
      </p:sp>
    </p:spTree>
    <p:extLst>
      <p:ext uri="{BB962C8B-B14F-4D97-AF65-F5344CB8AC3E}">
        <p14:creationId xmlns:p14="http://schemas.microsoft.com/office/powerpoint/2010/main" val="2290208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B2127-310D-446A-8517-4D9F826B845B}"/>
              </a:ext>
            </a:extLst>
          </p:cNvPr>
          <p:cNvSpPr>
            <a:spLocks noGrp="1"/>
          </p:cNvSpPr>
          <p:nvPr>
            <p:ph type="title"/>
          </p:nvPr>
        </p:nvSpPr>
        <p:spPr/>
        <p:txBody>
          <a:bodyPr/>
          <a:lstStyle/>
          <a:p>
            <a:r>
              <a:rPr lang="en-US" b="0" spc="0"/>
              <a:t>Campaigns Across More than One Platform Are More Effective</a:t>
            </a:r>
          </a:p>
        </p:txBody>
      </p:sp>
      <p:sp>
        <p:nvSpPr>
          <p:cNvPr id="4" name="Slide Number Placeholder 3">
            <a:extLst>
              <a:ext uri="{FF2B5EF4-FFF2-40B4-BE49-F238E27FC236}">
                <a16:creationId xmlns:a16="http://schemas.microsoft.com/office/drawing/2014/main" id="{A9CF7248-C41F-4427-904E-DB044DEA147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F4C2C2-D810-4C4F-B43D-1CC8DBDFC0E5}" type="slidenum">
              <a:rPr kumimoji="0" lang="en-US" sz="700" b="0" i="0" u="none" strike="noStrike" kern="1200" cap="none" spc="0" normalizeH="0" baseline="0" noProof="0" smtClean="0">
                <a:ln>
                  <a:noFill/>
                </a:ln>
                <a:solidFill>
                  <a:srgbClr val="444444"/>
                </a:solidFill>
                <a:effectLst/>
                <a:uLnTx/>
                <a:uFillTx/>
                <a:latin typeface="Grandview"/>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700" b="0" i="0" u="none" strike="noStrike" kern="1200" cap="none" spc="0" normalizeH="0" baseline="0" noProof="0">
              <a:ln>
                <a:noFill/>
              </a:ln>
              <a:solidFill>
                <a:srgbClr val="444444"/>
              </a:solidFill>
              <a:effectLst/>
              <a:uLnTx/>
              <a:uFillTx/>
              <a:latin typeface="Grandview"/>
              <a:ea typeface="+mn-ea"/>
              <a:cs typeface="+mn-cs"/>
            </a:endParaRPr>
          </a:p>
        </p:txBody>
      </p:sp>
      <p:sp>
        <p:nvSpPr>
          <p:cNvPr id="13" name="TextBox 12">
            <a:extLst>
              <a:ext uri="{FF2B5EF4-FFF2-40B4-BE49-F238E27FC236}">
                <a16:creationId xmlns:a16="http://schemas.microsoft.com/office/drawing/2014/main" id="{55B26B73-71A8-4C58-87A4-F0A1B9577DD7}"/>
              </a:ext>
            </a:extLst>
          </p:cNvPr>
          <p:cNvSpPr txBox="1"/>
          <p:nvPr/>
        </p:nvSpPr>
        <p:spPr>
          <a:xfrm>
            <a:off x="716599" y="6425739"/>
            <a:ext cx="10221132" cy="261610"/>
          </a:xfrm>
          <a:prstGeom prst="rect">
            <a:avLst/>
          </a:prstGeom>
          <a:noFill/>
        </p:spPr>
        <p:txBody>
          <a:bodyPr wrap="square" lIns="0" tIns="45720" rIns="9144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a:ln>
                  <a:noFill/>
                </a:ln>
                <a:solidFill>
                  <a:srgbClr val="444444"/>
                </a:solidFill>
                <a:effectLst/>
                <a:uLnTx/>
                <a:uFillTx/>
                <a:latin typeface="Grandview"/>
                <a:ea typeface="+mn-ea"/>
                <a:cs typeface="+mn-cs"/>
              </a:rPr>
              <a:t>Source: NBCU Ad Impact Database 2017-2023, 92 Single Platform Campaigns v. 80 Mult-Platform Campaigns</a:t>
            </a:r>
            <a:br>
              <a:rPr kumimoji="0" lang="en-US" sz="700" b="0" i="1" u="none" strike="noStrike" kern="1200" cap="none" spc="0" normalizeH="0" baseline="0" noProof="0">
                <a:ln>
                  <a:noFill/>
                </a:ln>
                <a:solidFill>
                  <a:srgbClr val="444444"/>
                </a:solidFill>
                <a:effectLst/>
                <a:uLnTx/>
                <a:uFillTx/>
                <a:latin typeface="Grandview"/>
                <a:ea typeface="+mn-ea"/>
                <a:cs typeface="+mn-cs"/>
              </a:rPr>
            </a:br>
            <a:r>
              <a:rPr kumimoji="0" lang="en-US" sz="700" b="0" i="1" u="none" strike="noStrike" kern="1200" cap="none" spc="0" normalizeH="0" baseline="0" noProof="0">
                <a:ln>
                  <a:noFill/>
                </a:ln>
                <a:solidFill>
                  <a:srgbClr val="444444"/>
                </a:solidFill>
                <a:effectLst/>
                <a:uLnTx/>
                <a:uFillTx/>
                <a:latin typeface="Grandview"/>
                <a:ea typeface="+mn-ea"/>
                <a:cs typeface="+mn-cs"/>
              </a:rPr>
              <a:t>Custom research, vendors vary. Average of test cells for 2+ platforms vs. single platform campaigns </a:t>
            </a:r>
            <a:endParaRPr kumimoji="0" lang="en-US" sz="700" b="0" i="1" u="none" strike="noStrike" kern="1200" cap="none" spc="0" normalizeH="0" baseline="0" noProof="0">
              <a:ln>
                <a:noFill/>
              </a:ln>
              <a:solidFill>
                <a:srgbClr val="444444"/>
              </a:solidFill>
              <a:effectLst/>
              <a:uLnTx/>
              <a:uFillTx/>
              <a:latin typeface="Grandview"/>
              <a:ea typeface="+mn-ea"/>
              <a:cs typeface="Arial" panose="020B0604020202020204" pitchFamily="34" charset="0"/>
            </a:endParaRPr>
          </a:p>
        </p:txBody>
      </p:sp>
      <p:sp>
        <p:nvSpPr>
          <p:cNvPr id="11" name="TextBox 10">
            <a:extLst>
              <a:ext uri="{FF2B5EF4-FFF2-40B4-BE49-F238E27FC236}">
                <a16:creationId xmlns:a16="http://schemas.microsoft.com/office/drawing/2014/main" id="{E960DCC2-8375-4532-96FD-BC0F065C0E9E}"/>
              </a:ext>
            </a:extLst>
          </p:cNvPr>
          <p:cNvSpPr txBox="1"/>
          <p:nvPr/>
        </p:nvSpPr>
        <p:spPr>
          <a:xfrm>
            <a:off x="723900" y="1331115"/>
            <a:ext cx="9873753" cy="584775"/>
          </a:xfrm>
          <a:prstGeom prst="rect">
            <a:avLst/>
          </a:prstGeom>
          <a:noFill/>
        </p:spPr>
        <p:txBody>
          <a:bodyPr wrap="square" lIns="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accent2"/>
                </a:solidFill>
                <a:effectLst/>
                <a:uLnTx/>
                <a:uFillTx/>
                <a:latin typeface="Grandview"/>
                <a:ea typeface="+mn-ea"/>
                <a:cs typeface="+mn-cs"/>
              </a:rPr>
              <a:t>Finance Category NBCU Campaigns: Multi-Platform vs. Single Platform </a:t>
            </a:r>
            <a:br>
              <a:rPr kumimoji="0" lang="en-US" sz="1800" b="0" i="0" u="none" strike="noStrike" kern="1200" cap="none" spc="0" normalizeH="0" baseline="0" noProof="0" dirty="0">
                <a:ln>
                  <a:noFill/>
                </a:ln>
                <a:solidFill>
                  <a:srgbClr val="000000"/>
                </a:solidFill>
                <a:effectLst/>
                <a:uLnTx/>
                <a:uFillTx/>
                <a:latin typeface="Grandview"/>
                <a:ea typeface="+mn-ea"/>
                <a:cs typeface="+mn-cs"/>
              </a:rPr>
            </a:br>
            <a:r>
              <a:rPr kumimoji="0" lang="en-US" sz="1400" b="0" i="0" u="none" strike="noStrike" kern="1200" cap="none" spc="0" normalizeH="0" baseline="0" noProof="0" dirty="0">
                <a:ln>
                  <a:noFill/>
                </a:ln>
                <a:solidFill>
                  <a:srgbClr val="444444"/>
                </a:solidFill>
                <a:effectLst/>
                <a:uLnTx/>
                <a:uFillTx/>
                <a:latin typeface="Grandview"/>
                <a:ea typeface="+mn-ea"/>
                <a:cs typeface="+mn-cs"/>
              </a:rPr>
              <a:t>% Lift</a:t>
            </a:r>
            <a:endParaRPr kumimoji="0" lang="en-US" sz="1800" b="0" i="0" u="none" strike="noStrike" kern="1200" cap="none" spc="0" normalizeH="0" baseline="0" noProof="0" dirty="0">
              <a:ln>
                <a:noFill/>
              </a:ln>
              <a:solidFill>
                <a:srgbClr val="444444"/>
              </a:solidFill>
              <a:effectLst/>
              <a:uLnTx/>
              <a:uFillTx/>
              <a:latin typeface="Grandview"/>
              <a:ea typeface="+mn-ea"/>
              <a:cs typeface="+mn-cs"/>
            </a:endParaRPr>
          </a:p>
        </p:txBody>
      </p:sp>
      <p:grpSp>
        <p:nvGrpSpPr>
          <p:cNvPr id="6" name="Group 5">
            <a:extLst>
              <a:ext uri="{FF2B5EF4-FFF2-40B4-BE49-F238E27FC236}">
                <a16:creationId xmlns:a16="http://schemas.microsoft.com/office/drawing/2014/main" id="{BD0C1B7E-3A9A-C86F-B869-06FF99E0B637}"/>
              </a:ext>
            </a:extLst>
          </p:cNvPr>
          <p:cNvGrpSpPr/>
          <p:nvPr/>
        </p:nvGrpSpPr>
        <p:grpSpPr>
          <a:xfrm>
            <a:off x="723900" y="2220776"/>
            <a:ext cx="10744200" cy="3951423"/>
            <a:chOff x="723900" y="2220776"/>
            <a:chExt cx="10744200" cy="3951423"/>
          </a:xfrm>
          <a:gradFill flip="none" rotWithShape="1">
            <a:gsLst>
              <a:gs pos="100000">
                <a:schemeClr val="accent2"/>
              </a:gs>
              <a:gs pos="12000">
                <a:srgbClr val="4D99FE"/>
              </a:gs>
            </a:gsLst>
            <a:lin ang="16200000" scaled="1"/>
            <a:tileRect/>
          </a:gradFill>
        </p:grpSpPr>
        <p:sp>
          <p:nvSpPr>
            <p:cNvPr id="12" name="Snip Single Corner Rectangle 2">
              <a:extLst>
                <a:ext uri="{FF2B5EF4-FFF2-40B4-BE49-F238E27FC236}">
                  <a16:creationId xmlns:a16="http://schemas.microsoft.com/office/drawing/2014/main" id="{EB3338E9-FC46-09FA-76DB-8DED7BD59A6C}"/>
                </a:ext>
              </a:extLst>
            </p:cNvPr>
            <p:cNvSpPr/>
            <p:nvPr/>
          </p:nvSpPr>
          <p:spPr>
            <a:xfrm flipV="1">
              <a:off x="723900" y="2220776"/>
              <a:ext cx="2514600" cy="3951423"/>
            </a:xfrm>
            <a:prstGeom prst="roundRect">
              <a:avLst/>
            </a:prstGeom>
            <a:grpFill/>
            <a:ln>
              <a:no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ndview"/>
                <a:ea typeface="+mn-ea"/>
                <a:cs typeface="+mn-cs"/>
              </a:endParaRPr>
            </a:p>
          </p:txBody>
        </p:sp>
        <p:sp>
          <p:nvSpPr>
            <p:cNvPr id="14" name="Snip Single Corner Rectangle 4">
              <a:extLst>
                <a:ext uri="{FF2B5EF4-FFF2-40B4-BE49-F238E27FC236}">
                  <a16:creationId xmlns:a16="http://schemas.microsoft.com/office/drawing/2014/main" id="{60A319A9-90D9-8080-234F-CC054989DCC3}"/>
                </a:ext>
              </a:extLst>
            </p:cNvPr>
            <p:cNvSpPr/>
            <p:nvPr/>
          </p:nvSpPr>
          <p:spPr>
            <a:xfrm flipV="1">
              <a:off x="3467100" y="2220776"/>
              <a:ext cx="2514600" cy="3951423"/>
            </a:xfrm>
            <a:prstGeom prst="roundRect">
              <a:avLst/>
            </a:prstGeom>
            <a:grpFill/>
            <a:ln>
              <a:no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ndview"/>
                <a:ea typeface="+mn-ea"/>
                <a:cs typeface="+mn-cs"/>
              </a:endParaRPr>
            </a:p>
          </p:txBody>
        </p:sp>
        <p:sp>
          <p:nvSpPr>
            <p:cNvPr id="15" name="Snip Single Corner Rectangle 7">
              <a:extLst>
                <a:ext uri="{FF2B5EF4-FFF2-40B4-BE49-F238E27FC236}">
                  <a16:creationId xmlns:a16="http://schemas.microsoft.com/office/drawing/2014/main" id="{91F8AB4D-0366-6507-329F-A5492FA3BBE1}"/>
                </a:ext>
              </a:extLst>
            </p:cNvPr>
            <p:cNvSpPr/>
            <p:nvPr/>
          </p:nvSpPr>
          <p:spPr>
            <a:xfrm flipV="1">
              <a:off x="6210300" y="2220776"/>
              <a:ext cx="2514600" cy="3951423"/>
            </a:xfrm>
            <a:prstGeom prst="roundRect">
              <a:avLst/>
            </a:prstGeom>
            <a:grpFill/>
            <a:ln>
              <a:no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ndview"/>
                <a:ea typeface="+mn-ea"/>
                <a:cs typeface="+mn-cs"/>
              </a:endParaRPr>
            </a:p>
          </p:txBody>
        </p:sp>
        <p:sp>
          <p:nvSpPr>
            <p:cNvPr id="16" name="Snip Single Corner Rectangle 8">
              <a:extLst>
                <a:ext uri="{FF2B5EF4-FFF2-40B4-BE49-F238E27FC236}">
                  <a16:creationId xmlns:a16="http://schemas.microsoft.com/office/drawing/2014/main" id="{712A0202-A847-82F1-6D59-1093829A55A7}"/>
                </a:ext>
              </a:extLst>
            </p:cNvPr>
            <p:cNvSpPr/>
            <p:nvPr/>
          </p:nvSpPr>
          <p:spPr>
            <a:xfrm flipV="1">
              <a:off x="8953500" y="2220776"/>
              <a:ext cx="2514600" cy="3951423"/>
            </a:xfrm>
            <a:prstGeom prst="roundRect">
              <a:avLst/>
            </a:prstGeom>
            <a:grpFill/>
            <a:ln>
              <a:no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ndview"/>
                <a:ea typeface="+mn-ea"/>
                <a:cs typeface="+mn-cs"/>
              </a:endParaRPr>
            </a:p>
          </p:txBody>
        </p:sp>
      </p:grpSp>
      <p:sp>
        <p:nvSpPr>
          <p:cNvPr id="17" name="TextBox 16">
            <a:extLst>
              <a:ext uri="{FF2B5EF4-FFF2-40B4-BE49-F238E27FC236}">
                <a16:creationId xmlns:a16="http://schemas.microsoft.com/office/drawing/2014/main" id="{F4FFC1D0-1061-4142-28A2-2F6346C863BB}"/>
              </a:ext>
            </a:extLst>
          </p:cNvPr>
          <p:cNvSpPr txBox="1"/>
          <p:nvPr/>
        </p:nvSpPr>
        <p:spPr>
          <a:xfrm>
            <a:off x="723901" y="3685730"/>
            <a:ext cx="2514600" cy="1698222"/>
          </a:xfrm>
          <a:prstGeom prst="rect">
            <a:avLst/>
          </a:prstGeom>
          <a:noFill/>
        </p:spPr>
        <p:txBody>
          <a:bodyPr wrap="square" lIns="182880" tIns="45720" rIns="182880" bIns="45720"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6000" b="0" i="0" u="none" strike="noStrike" kern="1200" cap="none" spc="0" normalizeH="0" baseline="0" noProof="0">
                <a:ln>
                  <a:noFill/>
                </a:ln>
                <a:solidFill>
                  <a:srgbClr val="FFFFFF"/>
                </a:solidFill>
                <a:effectLst/>
                <a:uLnTx/>
                <a:uFillTx/>
                <a:latin typeface="Grandview"/>
                <a:ea typeface="+mn-ea"/>
                <a:cs typeface="+mn-cs"/>
              </a:rPr>
              <a:t>+6%</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Grandview"/>
                <a:ea typeface="+mn-ea"/>
                <a:cs typeface="+mn-cs"/>
              </a:rPr>
              <a:t>Unaided Brand </a:t>
            </a:r>
            <a:br>
              <a:rPr kumimoji="0" lang="en-US" sz="1800" b="0" i="0" u="none" strike="noStrike" kern="1200" cap="none" spc="0" normalizeH="0" baseline="0" noProof="0">
                <a:ln>
                  <a:noFill/>
                </a:ln>
                <a:solidFill>
                  <a:srgbClr val="FFFFFF"/>
                </a:solidFill>
                <a:effectLst/>
                <a:uLnTx/>
                <a:uFillTx/>
                <a:latin typeface="Grandview"/>
                <a:ea typeface="+mn-ea"/>
                <a:cs typeface="+mn-cs"/>
              </a:rPr>
            </a:br>
            <a:r>
              <a:rPr kumimoji="0" lang="en-US" sz="1800" b="0" i="0" u="none" strike="noStrike" kern="1200" cap="none" spc="0" normalizeH="0" baseline="0" noProof="0">
                <a:ln>
                  <a:noFill/>
                </a:ln>
                <a:solidFill>
                  <a:srgbClr val="FFFFFF"/>
                </a:solidFill>
                <a:effectLst/>
                <a:uLnTx/>
                <a:uFillTx/>
                <a:latin typeface="Grandview"/>
                <a:ea typeface="+mn-ea"/>
                <a:cs typeface="+mn-cs"/>
              </a:rPr>
              <a:t>Recall</a:t>
            </a:r>
          </a:p>
        </p:txBody>
      </p:sp>
      <p:pic>
        <p:nvPicPr>
          <p:cNvPr id="18" name="Graphic 17">
            <a:extLst>
              <a:ext uri="{FF2B5EF4-FFF2-40B4-BE49-F238E27FC236}">
                <a16:creationId xmlns:a16="http://schemas.microsoft.com/office/drawing/2014/main" id="{3223F7E9-F7A8-4E3A-52E5-D14EB5FE42F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774611" y="2468663"/>
            <a:ext cx="644989" cy="703624"/>
          </a:xfrm>
          <a:prstGeom prst="rect">
            <a:avLst/>
          </a:prstGeom>
        </p:spPr>
      </p:pic>
      <p:sp>
        <p:nvSpPr>
          <p:cNvPr id="19" name="Graphic 27">
            <a:extLst>
              <a:ext uri="{FF2B5EF4-FFF2-40B4-BE49-F238E27FC236}">
                <a16:creationId xmlns:a16="http://schemas.microsoft.com/office/drawing/2014/main" id="{6233E0FE-DA8A-8D1D-9C5B-6164A22195C5}"/>
              </a:ext>
            </a:extLst>
          </p:cNvPr>
          <p:cNvSpPr/>
          <p:nvPr/>
        </p:nvSpPr>
        <p:spPr>
          <a:xfrm>
            <a:off x="9240428" y="2500291"/>
            <a:ext cx="627472" cy="534043"/>
          </a:xfrm>
          <a:custGeom>
            <a:avLst/>
            <a:gdLst>
              <a:gd name="connsiteX0" fmla="*/ 1227576 w 1369703"/>
              <a:gd name="connsiteY0" fmla="*/ 90842 h 1167337"/>
              <a:gd name="connsiteX1" fmla="*/ 737289 w 1369703"/>
              <a:gd name="connsiteY1" fmla="*/ 125525 h 1167337"/>
              <a:gd name="connsiteX2" fmla="*/ 685533 w 1369703"/>
              <a:gd name="connsiteY2" fmla="*/ 177326 h 1167337"/>
              <a:gd name="connsiteX3" fmla="*/ 633776 w 1369703"/>
              <a:gd name="connsiteY3" fmla="*/ 125525 h 1167337"/>
              <a:gd name="connsiteX4" fmla="*/ 143433 w 1369703"/>
              <a:gd name="connsiteY4" fmla="*/ 90842 h 1167337"/>
              <a:gd name="connsiteX5" fmla="*/ 94649 w 1369703"/>
              <a:gd name="connsiteY5" fmla="*/ 596450 h 1167337"/>
              <a:gd name="connsiteX6" fmla="*/ 117442 w 1369703"/>
              <a:gd name="connsiteY6" fmla="*/ 621587 h 1167337"/>
              <a:gd name="connsiteX7" fmla="*/ 625861 w 1369703"/>
              <a:gd name="connsiteY7" fmla="*/ 1131456 h 1167337"/>
              <a:gd name="connsiteX8" fmla="*/ 744924 w 1369703"/>
              <a:gd name="connsiteY8" fmla="*/ 1131456 h 1167337"/>
              <a:gd name="connsiteX9" fmla="*/ 1253342 w 1369703"/>
              <a:gd name="connsiteY9" fmla="*/ 621587 h 1167337"/>
              <a:gd name="connsiteX10" fmla="*/ 1252697 w 1369703"/>
              <a:gd name="connsiteY10" fmla="*/ 113629 h 1167337"/>
              <a:gd name="connsiteX11" fmla="*/ 1227576 w 1369703"/>
              <a:gd name="connsiteY11" fmla="*/ 90842 h 1167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9703" h="1167337">
                <a:moveTo>
                  <a:pt x="1227576" y="90842"/>
                </a:moveTo>
                <a:cubicBezTo>
                  <a:pt x="1083589" y="-28361"/>
                  <a:pt x="869432" y="-6979"/>
                  <a:pt x="737289" y="125525"/>
                </a:cubicBezTo>
                <a:lnTo>
                  <a:pt x="685533" y="177326"/>
                </a:lnTo>
                <a:lnTo>
                  <a:pt x="633776" y="125525"/>
                </a:lnTo>
                <a:cubicBezTo>
                  <a:pt x="501858" y="-6979"/>
                  <a:pt x="287420" y="-28361"/>
                  <a:pt x="143433" y="90842"/>
                </a:cubicBezTo>
                <a:cubicBezTo>
                  <a:pt x="-9692" y="216994"/>
                  <a:pt x="-31534" y="443364"/>
                  <a:pt x="94649" y="596450"/>
                </a:cubicBezTo>
                <a:cubicBezTo>
                  <a:pt x="101846" y="605183"/>
                  <a:pt x="109453" y="613573"/>
                  <a:pt x="117442" y="621587"/>
                </a:cubicBezTo>
                <a:lnTo>
                  <a:pt x="625861" y="1131456"/>
                </a:lnTo>
                <a:cubicBezTo>
                  <a:pt x="658739" y="1164320"/>
                  <a:pt x="712045" y="1164320"/>
                  <a:pt x="744924" y="1131456"/>
                </a:cubicBezTo>
                <a:lnTo>
                  <a:pt x="1253342" y="621587"/>
                </a:lnTo>
                <a:cubicBezTo>
                  <a:pt x="1393467" y="481140"/>
                  <a:pt x="1393175" y="253719"/>
                  <a:pt x="1252697" y="113629"/>
                </a:cubicBezTo>
                <a:cubicBezTo>
                  <a:pt x="1244686" y="105642"/>
                  <a:pt x="1236305" y="98038"/>
                  <a:pt x="1227576" y="90842"/>
                </a:cubicBezTo>
                <a:close/>
              </a:path>
            </a:pathLst>
          </a:custGeom>
          <a:noFill/>
          <a:ln w="190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Grandview"/>
              <a:ea typeface="+mn-ea"/>
              <a:cs typeface="+mn-cs"/>
            </a:endParaRPr>
          </a:p>
        </p:txBody>
      </p:sp>
      <p:grpSp>
        <p:nvGrpSpPr>
          <p:cNvPr id="21" name="Graphic 33">
            <a:extLst>
              <a:ext uri="{FF2B5EF4-FFF2-40B4-BE49-F238E27FC236}">
                <a16:creationId xmlns:a16="http://schemas.microsoft.com/office/drawing/2014/main" id="{9BCD6F34-1697-1553-255C-C3EA22162649}"/>
              </a:ext>
            </a:extLst>
          </p:cNvPr>
          <p:cNvGrpSpPr/>
          <p:nvPr/>
        </p:nvGrpSpPr>
        <p:grpSpPr>
          <a:xfrm>
            <a:off x="6527135" y="2472074"/>
            <a:ext cx="737930" cy="737930"/>
            <a:chOff x="5138818" y="2815239"/>
            <a:chExt cx="1330550" cy="1330550"/>
          </a:xfrm>
        </p:grpSpPr>
        <p:sp>
          <p:nvSpPr>
            <p:cNvPr id="22" name="Freeform: Shape 22">
              <a:extLst>
                <a:ext uri="{FF2B5EF4-FFF2-40B4-BE49-F238E27FC236}">
                  <a16:creationId xmlns:a16="http://schemas.microsoft.com/office/drawing/2014/main" id="{76711101-8D75-5C55-0FCF-916A85F8F42A}"/>
                </a:ext>
              </a:extLst>
            </p:cNvPr>
            <p:cNvSpPr/>
            <p:nvPr/>
          </p:nvSpPr>
          <p:spPr>
            <a:xfrm>
              <a:off x="5138818" y="2815239"/>
              <a:ext cx="1330550" cy="1330550"/>
            </a:xfrm>
            <a:custGeom>
              <a:avLst/>
              <a:gdLst>
                <a:gd name="connsiteX0" fmla="*/ 1327290 w 1330549"/>
                <a:gd name="connsiteY0" fmla="*/ 666906 h 1330549"/>
                <a:gd name="connsiteX1" fmla="*/ 666906 w 1330549"/>
                <a:gd name="connsiteY1" fmla="*/ 1327290 h 1330549"/>
                <a:gd name="connsiteX2" fmla="*/ 6522 w 1330549"/>
                <a:gd name="connsiteY2" fmla="*/ 666906 h 1330549"/>
                <a:gd name="connsiteX3" fmla="*/ 666906 w 1330549"/>
                <a:gd name="connsiteY3" fmla="*/ 6522 h 1330549"/>
                <a:gd name="connsiteX4" fmla="*/ 1327290 w 1330549"/>
                <a:gd name="connsiteY4" fmla="*/ 666906 h 1330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0549" h="1330549">
                  <a:moveTo>
                    <a:pt x="1327290" y="666906"/>
                  </a:moveTo>
                  <a:cubicBezTo>
                    <a:pt x="1327290" y="1031626"/>
                    <a:pt x="1031626" y="1327290"/>
                    <a:pt x="666906" y="1327290"/>
                  </a:cubicBezTo>
                  <a:cubicBezTo>
                    <a:pt x="302186" y="1327290"/>
                    <a:pt x="6522" y="1031626"/>
                    <a:pt x="6522" y="666906"/>
                  </a:cubicBezTo>
                  <a:cubicBezTo>
                    <a:pt x="6522" y="302186"/>
                    <a:pt x="302186" y="6522"/>
                    <a:pt x="666906" y="6522"/>
                  </a:cubicBezTo>
                  <a:cubicBezTo>
                    <a:pt x="1031626" y="6522"/>
                    <a:pt x="1327290" y="302186"/>
                    <a:pt x="1327290" y="666906"/>
                  </a:cubicBezTo>
                  <a:close/>
                </a:path>
              </a:pathLst>
            </a:custGeom>
            <a:noFill/>
            <a:ln w="19050" cap="flat">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Grandview"/>
                <a:ea typeface="+mn-ea"/>
                <a:cs typeface="+mn-cs"/>
              </a:endParaRPr>
            </a:p>
          </p:txBody>
        </p:sp>
        <p:sp>
          <p:nvSpPr>
            <p:cNvPr id="23" name="Freeform: Shape 23">
              <a:extLst>
                <a:ext uri="{FF2B5EF4-FFF2-40B4-BE49-F238E27FC236}">
                  <a16:creationId xmlns:a16="http://schemas.microsoft.com/office/drawing/2014/main" id="{9ED0574F-322B-CCFE-3550-9FD622CB73E0}"/>
                </a:ext>
              </a:extLst>
            </p:cNvPr>
            <p:cNvSpPr/>
            <p:nvPr/>
          </p:nvSpPr>
          <p:spPr>
            <a:xfrm>
              <a:off x="5338558" y="2939721"/>
              <a:ext cx="857232" cy="1020264"/>
            </a:xfrm>
            <a:custGeom>
              <a:avLst/>
              <a:gdLst>
                <a:gd name="connsiteX0" fmla="*/ 6522 w 857231"/>
                <a:gd name="connsiteY0" fmla="*/ 1015373 h 1020263"/>
                <a:gd name="connsiteX1" fmla="*/ 853236 w 857231"/>
                <a:gd name="connsiteY1" fmla="*/ 6522 h 1020263"/>
              </a:gdLst>
              <a:ahLst/>
              <a:cxnLst>
                <a:cxn ang="0">
                  <a:pos x="connsiteX0" y="connsiteY0"/>
                </a:cxn>
                <a:cxn ang="0">
                  <a:pos x="connsiteX1" y="connsiteY1"/>
                </a:cxn>
              </a:cxnLst>
              <a:rect l="l" t="t" r="r" b="b"/>
              <a:pathLst>
                <a:path w="857231" h="1020263">
                  <a:moveTo>
                    <a:pt x="6522" y="1015373"/>
                  </a:moveTo>
                  <a:cubicBezTo>
                    <a:pt x="6522" y="1015373"/>
                    <a:pt x="820314" y="893520"/>
                    <a:pt x="853236" y="6522"/>
                  </a:cubicBezTo>
                </a:path>
              </a:pathLst>
            </a:custGeom>
            <a:noFill/>
            <a:ln w="19050" cap="flat">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Grandview"/>
                <a:ea typeface="+mn-ea"/>
                <a:cs typeface="+mn-cs"/>
              </a:endParaRPr>
            </a:p>
          </p:txBody>
        </p:sp>
        <p:sp>
          <p:nvSpPr>
            <p:cNvPr id="24" name="Freeform: Shape 24">
              <a:extLst>
                <a:ext uri="{FF2B5EF4-FFF2-40B4-BE49-F238E27FC236}">
                  <a16:creationId xmlns:a16="http://schemas.microsoft.com/office/drawing/2014/main" id="{28C4E247-235C-830B-24F2-38854D0B0656}"/>
                </a:ext>
              </a:extLst>
            </p:cNvPr>
            <p:cNvSpPr/>
            <p:nvPr/>
          </p:nvSpPr>
          <p:spPr>
            <a:xfrm>
              <a:off x="5731204" y="2818710"/>
              <a:ext cx="673164" cy="957154"/>
            </a:xfrm>
            <a:custGeom>
              <a:avLst/>
              <a:gdLst>
                <a:gd name="connsiteX0" fmla="*/ 6678 w 673163"/>
                <a:gd name="connsiteY0" fmla="*/ 6522 h 957154"/>
                <a:gd name="connsiteX1" fmla="*/ 669323 w 673163"/>
                <a:gd name="connsiteY1" fmla="*/ 950950 h 957154"/>
              </a:gdLst>
              <a:ahLst/>
              <a:cxnLst>
                <a:cxn ang="0">
                  <a:pos x="connsiteX0" y="connsiteY0"/>
                </a:cxn>
                <a:cxn ang="0">
                  <a:pos x="connsiteX1" y="connsiteY1"/>
                </a:cxn>
              </a:cxnLst>
              <a:rect l="l" t="t" r="r" b="b"/>
              <a:pathLst>
                <a:path w="673163" h="957154">
                  <a:moveTo>
                    <a:pt x="6678" y="6522"/>
                  </a:moveTo>
                  <a:cubicBezTo>
                    <a:pt x="6678" y="6522"/>
                    <a:pt x="-21196" y="714922"/>
                    <a:pt x="669323" y="950950"/>
                  </a:cubicBezTo>
                </a:path>
              </a:pathLst>
            </a:custGeom>
            <a:noFill/>
            <a:ln w="19050" cap="flat">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Grandview"/>
                <a:ea typeface="+mn-ea"/>
                <a:cs typeface="+mn-cs"/>
              </a:endParaRPr>
            </a:p>
          </p:txBody>
        </p:sp>
        <p:sp>
          <p:nvSpPr>
            <p:cNvPr id="25" name="Freeform: Shape 25">
              <a:extLst>
                <a:ext uri="{FF2B5EF4-FFF2-40B4-BE49-F238E27FC236}">
                  <a16:creationId xmlns:a16="http://schemas.microsoft.com/office/drawing/2014/main" id="{614B34FC-F49F-3E8E-26E6-FD600721E7C8}"/>
                </a:ext>
              </a:extLst>
            </p:cNvPr>
            <p:cNvSpPr/>
            <p:nvPr/>
          </p:nvSpPr>
          <p:spPr>
            <a:xfrm>
              <a:off x="5138818" y="3423189"/>
              <a:ext cx="1293736" cy="341841"/>
            </a:xfrm>
            <a:custGeom>
              <a:avLst/>
              <a:gdLst>
                <a:gd name="connsiteX0" fmla="*/ 6522 w 1293736"/>
                <a:gd name="connsiteY0" fmla="*/ 6522 h 341840"/>
                <a:gd name="connsiteX1" fmla="*/ 1289740 w 1293736"/>
                <a:gd name="connsiteY1" fmla="*/ 278364 h 341840"/>
              </a:gdLst>
              <a:ahLst/>
              <a:cxnLst>
                <a:cxn ang="0">
                  <a:pos x="connsiteX0" y="connsiteY0"/>
                </a:cxn>
                <a:cxn ang="0">
                  <a:pos x="connsiteX1" y="connsiteY1"/>
                </a:cxn>
              </a:cxnLst>
              <a:rect l="l" t="t" r="r" b="b"/>
              <a:pathLst>
                <a:path w="1293736" h="341840">
                  <a:moveTo>
                    <a:pt x="6522" y="6522"/>
                  </a:moveTo>
                  <a:cubicBezTo>
                    <a:pt x="6522" y="6522"/>
                    <a:pt x="502717" y="510921"/>
                    <a:pt x="1289740" y="278364"/>
                  </a:cubicBezTo>
                </a:path>
              </a:pathLst>
            </a:custGeom>
            <a:noFill/>
            <a:ln w="19050" cap="flat">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Grandview"/>
                <a:ea typeface="+mn-ea"/>
                <a:cs typeface="+mn-cs"/>
              </a:endParaRPr>
            </a:p>
          </p:txBody>
        </p:sp>
        <p:sp>
          <p:nvSpPr>
            <p:cNvPr id="26" name="Freeform: Shape 26">
              <a:extLst>
                <a:ext uri="{FF2B5EF4-FFF2-40B4-BE49-F238E27FC236}">
                  <a16:creationId xmlns:a16="http://schemas.microsoft.com/office/drawing/2014/main" id="{C12C6F60-CAE3-1619-2604-699BB954B557}"/>
                </a:ext>
              </a:extLst>
            </p:cNvPr>
            <p:cNvSpPr/>
            <p:nvPr/>
          </p:nvSpPr>
          <p:spPr>
            <a:xfrm>
              <a:off x="5298567" y="2839746"/>
              <a:ext cx="688941" cy="1083373"/>
            </a:xfrm>
            <a:custGeom>
              <a:avLst/>
              <a:gdLst>
                <a:gd name="connsiteX0" fmla="*/ 13276 w 688940"/>
                <a:gd name="connsiteY0" fmla="*/ 1080691 h 1083372"/>
                <a:gd name="connsiteX1" fmla="*/ 685966 w 688940"/>
                <a:gd name="connsiteY1" fmla="*/ 6522 h 1083372"/>
              </a:gdLst>
              <a:ahLst/>
              <a:cxnLst>
                <a:cxn ang="0">
                  <a:pos x="connsiteX0" y="connsiteY0"/>
                </a:cxn>
                <a:cxn ang="0">
                  <a:pos x="connsiteX1" y="connsiteY1"/>
                </a:cxn>
              </a:cxnLst>
              <a:rect l="l" t="t" r="r" b="b"/>
              <a:pathLst>
                <a:path w="688940" h="1083372">
                  <a:moveTo>
                    <a:pt x="13276" y="1080691"/>
                  </a:moveTo>
                  <a:cubicBezTo>
                    <a:pt x="13276" y="1080691"/>
                    <a:pt x="-108893" y="335426"/>
                    <a:pt x="685966" y="6522"/>
                  </a:cubicBezTo>
                </a:path>
              </a:pathLst>
            </a:custGeom>
            <a:noFill/>
            <a:ln w="19050" cap="flat">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Grandview"/>
                <a:ea typeface="+mn-ea"/>
                <a:cs typeface="+mn-cs"/>
              </a:endParaRPr>
            </a:p>
          </p:txBody>
        </p:sp>
        <p:sp>
          <p:nvSpPr>
            <p:cNvPr id="27" name="Freeform: Shape 27">
              <a:extLst>
                <a:ext uri="{FF2B5EF4-FFF2-40B4-BE49-F238E27FC236}">
                  <a16:creationId xmlns:a16="http://schemas.microsoft.com/office/drawing/2014/main" id="{0243648B-935E-D4C0-74AD-8288685FD61C}"/>
                </a:ext>
              </a:extLst>
            </p:cNvPr>
            <p:cNvSpPr/>
            <p:nvPr/>
          </p:nvSpPr>
          <p:spPr>
            <a:xfrm>
              <a:off x="5429208" y="3141443"/>
              <a:ext cx="136736" cy="136736"/>
            </a:xfrm>
            <a:custGeom>
              <a:avLst/>
              <a:gdLst>
                <a:gd name="connsiteX0" fmla="*/ 137333 w 136736"/>
                <a:gd name="connsiteY0" fmla="*/ 69753 h 136736"/>
                <a:gd name="connsiteX1" fmla="*/ 69753 w 136736"/>
                <a:gd name="connsiteY1" fmla="*/ 137333 h 136736"/>
                <a:gd name="connsiteX2" fmla="*/ 2174 w 136736"/>
                <a:gd name="connsiteY2" fmla="*/ 69753 h 136736"/>
                <a:gd name="connsiteX3" fmla="*/ 69753 w 136736"/>
                <a:gd name="connsiteY3" fmla="*/ 2174 h 136736"/>
                <a:gd name="connsiteX4" fmla="*/ 137333 w 136736"/>
                <a:gd name="connsiteY4" fmla="*/ 69753 h 136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736" h="136736">
                  <a:moveTo>
                    <a:pt x="137333" y="69753"/>
                  </a:moveTo>
                  <a:cubicBezTo>
                    <a:pt x="137333" y="107076"/>
                    <a:pt x="107076" y="137333"/>
                    <a:pt x="69753" y="137333"/>
                  </a:cubicBezTo>
                  <a:cubicBezTo>
                    <a:pt x="32430" y="137333"/>
                    <a:pt x="2174" y="107076"/>
                    <a:pt x="2174" y="69753"/>
                  </a:cubicBezTo>
                  <a:cubicBezTo>
                    <a:pt x="2174" y="32430"/>
                    <a:pt x="32430" y="2174"/>
                    <a:pt x="69753" y="2174"/>
                  </a:cubicBezTo>
                  <a:cubicBezTo>
                    <a:pt x="107076" y="2174"/>
                    <a:pt x="137333" y="32430"/>
                    <a:pt x="137333" y="69753"/>
                  </a:cubicBezTo>
                  <a:close/>
                </a:path>
              </a:pathLst>
            </a:custGeom>
            <a:solidFill>
              <a:srgbClr val="FFFFFF"/>
            </a:solidFill>
            <a:ln w="190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Grandview"/>
                <a:ea typeface="+mn-ea"/>
                <a:cs typeface="+mn-cs"/>
              </a:endParaRPr>
            </a:p>
          </p:txBody>
        </p:sp>
        <p:sp>
          <p:nvSpPr>
            <p:cNvPr id="28" name="Freeform: Shape 28">
              <a:extLst>
                <a:ext uri="{FF2B5EF4-FFF2-40B4-BE49-F238E27FC236}">
                  <a16:creationId xmlns:a16="http://schemas.microsoft.com/office/drawing/2014/main" id="{D81B9A9D-C969-FFFA-8338-B458C1C614E4}"/>
                </a:ext>
              </a:extLst>
            </p:cNvPr>
            <p:cNvSpPr/>
            <p:nvPr/>
          </p:nvSpPr>
          <p:spPr>
            <a:xfrm>
              <a:off x="6101793" y="3141443"/>
              <a:ext cx="136736" cy="136736"/>
            </a:xfrm>
            <a:custGeom>
              <a:avLst/>
              <a:gdLst>
                <a:gd name="connsiteX0" fmla="*/ 137333 w 136736"/>
                <a:gd name="connsiteY0" fmla="*/ 69753 h 136736"/>
                <a:gd name="connsiteX1" fmla="*/ 69753 w 136736"/>
                <a:gd name="connsiteY1" fmla="*/ 137333 h 136736"/>
                <a:gd name="connsiteX2" fmla="*/ 2174 w 136736"/>
                <a:gd name="connsiteY2" fmla="*/ 69753 h 136736"/>
                <a:gd name="connsiteX3" fmla="*/ 69753 w 136736"/>
                <a:gd name="connsiteY3" fmla="*/ 2174 h 136736"/>
                <a:gd name="connsiteX4" fmla="*/ 137333 w 136736"/>
                <a:gd name="connsiteY4" fmla="*/ 69753 h 136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736" h="136736">
                  <a:moveTo>
                    <a:pt x="137333" y="69753"/>
                  </a:moveTo>
                  <a:cubicBezTo>
                    <a:pt x="137333" y="107076"/>
                    <a:pt x="107076" y="137333"/>
                    <a:pt x="69753" y="137333"/>
                  </a:cubicBezTo>
                  <a:cubicBezTo>
                    <a:pt x="32430" y="137333"/>
                    <a:pt x="2174" y="107076"/>
                    <a:pt x="2174" y="69753"/>
                  </a:cubicBezTo>
                  <a:cubicBezTo>
                    <a:pt x="2174" y="32430"/>
                    <a:pt x="32430" y="2174"/>
                    <a:pt x="69753" y="2174"/>
                  </a:cubicBezTo>
                  <a:cubicBezTo>
                    <a:pt x="107076" y="2174"/>
                    <a:pt x="137333" y="32430"/>
                    <a:pt x="137333" y="69753"/>
                  </a:cubicBezTo>
                  <a:close/>
                </a:path>
              </a:pathLst>
            </a:custGeom>
            <a:solidFill>
              <a:srgbClr val="FFFFFF"/>
            </a:solidFill>
            <a:ln w="190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Grandview"/>
                <a:ea typeface="+mn-ea"/>
                <a:cs typeface="+mn-cs"/>
              </a:endParaRPr>
            </a:p>
          </p:txBody>
        </p:sp>
        <p:sp>
          <p:nvSpPr>
            <p:cNvPr id="29" name="Freeform: Shape 29">
              <a:extLst>
                <a:ext uri="{FF2B5EF4-FFF2-40B4-BE49-F238E27FC236}">
                  <a16:creationId xmlns:a16="http://schemas.microsoft.com/office/drawing/2014/main" id="{D4DA471E-6AA4-CF30-D00F-5270575F0B37}"/>
                </a:ext>
              </a:extLst>
            </p:cNvPr>
            <p:cNvSpPr/>
            <p:nvPr/>
          </p:nvSpPr>
          <p:spPr>
            <a:xfrm>
              <a:off x="5735970" y="3673242"/>
              <a:ext cx="136736" cy="136736"/>
            </a:xfrm>
            <a:custGeom>
              <a:avLst/>
              <a:gdLst>
                <a:gd name="connsiteX0" fmla="*/ 137333 w 136736"/>
                <a:gd name="connsiteY0" fmla="*/ 69753 h 136736"/>
                <a:gd name="connsiteX1" fmla="*/ 69753 w 136736"/>
                <a:gd name="connsiteY1" fmla="*/ 137333 h 136736"/>
                <a:gd name="connsiteX2" fmla="*/ 2174 w 136736"/>
                <a:gd name="connsiteY2" fmla="*/ 69753 h 136736"/>
                <a:gd name="connsiteX3" fmla="*/ 69753 w 136736"/>
                <a:gd name="connsiteY3" fmla="*/ 2174 h 136736"/>
                <a:gd name="connsiteX4" fmla="*/ 137333 w 136736"/>
                <a:gd name="connsiteY4" fmla="*/ 69753 h 136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736" h="136736">
                  <a:moveTo>
                    <a:pt x="137333" y="69753"/>
                  </a:moveTo>
                  <a:cubicBezTo>
                    <a:pt x="137333" y="107076"/>
                    <a:pt x="107076" y="137333"/>
                    <a:pt x="69753" y="137333"/>
                  </a:cubicBezTo>
                  <a:cubicBezTo>
                    <a:pt x="32430" y="137333"/>
                    <a:pt x="2174" y="107076"/>
                    <a:pt x="2174" y="69753"/>
                  </a:cubicBezTo>
                  <a:cubicBezTo>
                    <a:pt x="2174" y="32430"/>
                    <a:pt x="32430" y="2174"/>
                    <a:pt x="69753" y="2174"/>
                  </a:cubicBezTo>
                  <a:cubicBezTo>
                    <a:pt x="107076" y="2174"/>
                    <a:pt x="137333" y="32430"/>
                    <a:pt x="137333" y="69753"/>
                  </a:cubicBezTo>
                  <a:close/>
                </a:path>
              </a:pathLst>
            </a:custGeom>
            <a:solidFill>
              <a:srgbClr val="FFFFFF"/>
            </a:solidFill>
            <a:ln w="190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Grandview"/>
                <a:ea typeface="+mn-ea"/>
                <a:cs typeface="+mn-cs"/>
              </a:endParaRPr>
            </a:p>
          </p:txBody>
        </p:sp>
      </p:grpSp>
      <p:sp>
        <p:nvSpPr>
          <p:cNvPr id="30" name="TextBox 29">
            <a:extLst>
              <a:ext uri="{FF2B5EF4-FFF2-40B4-BE49-F238E27FC236}">
                <a16:creationId xmlns:a16="http://schemas.microsoft.com/office/drawing/2014/main" id="{60F43013-6191-4E38-E98E-5743251B18E9}"/>
              </a:ext>
            </a:extLst>
          </p:cNvPr>
          <p:cNvSpPr txBox="1"/>
          <p:nvPr/>
        </p:nvSpPr>
        <p:spPr>
          <a:xfrm>
            <a:off x="3467101" y="3685730"/>
            <a:ext cx="2514600" cy="1688796"/>
          </a:xfrm>
          <a:prstGeom prst="rect">
            <a:avLst/>
          </a:prstGeom>
          <a:noFill/>
        </p:spPr>
        <p:txBody>
          <a:bodyPr wrap="square" lIns="182880" tIns="45720" rIns="182880" bIns="45720"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6000" b="0" i="0" u="none" strike="noStrike" kern="1200" cap="none" spc="0" normalizeH="0" baseline="0" noProof="0">
                <a:ln>
                  <a:noFill/>
                </a:ln>
                <a:solidFill>
                  <a:srgbClr val="FFFFFF"/>
                </a:solidFill>
                <a:effectLst/>
                <a:uLnTx/>
                <a:uFillTx/>
                <a:latin typeface="Grandview"/>
                <a:ea typeface="+mn-ea"/>
                <a:cs typeface="+mn-cs"/>
              </a:rPr>
              <a:t>+6%</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Grandview"/>
                <a:ea typeface="+mn-ea"/>
                <a:cs typeface="+mn-cs"/>
              </a:rPr>
              <a:t>Purchase</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Grandview"/>
                <a:ea typeface="+mn-ea"/>
                <a:cs typeface="+mn-cs"/>
              </a:rPr>
              <a:t>Intent</a:t>
            </a:r>
          </a:p>
        </p:txBody>
      </p:sp>
      <p:sp>
        <p:nvSpPr>
          <p:cNvPr id="31" name="TextBox 30">
            <a:extLst>
              <a:ext uri="{FF2B5EF4-FFF2-40B4-BE49-F238E27FC236}">
                <a16:creationId xmlns:a16="http://schemas.microsoft.com/office/drawing/2014/main" id="{C5F2C54D-A0E4-64B5-9FC9-5E9A5DD4A0ED}"/>
              </a:ext>
            </a:extLst>
          </p:cNvPr>
          <p:cNvSpPr txBox="1"/>
          <p:nvPr/>
        </p:nvSpPr>
        <p:spPr>
          <a:xfrm>
            <a:off x="6223948" y="3685730"/>
            <a:ext cx="2600456" cy="1688796"/>
          </a:xfrm>
          <a:prstGeom prst="rect">
            <a:avLst/>
          </a:prstGeom>
          <a:noFill/>
        </p:spPr>
        <p:txBody>
          <a:bodyPr wrap="square" lIns="182880" tIns="45720" rIns="182880" bIns="45720"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6000" b="0" i="0" u="none" strike="noStrike" kern="1200" cap="none" spc="0" normalizeH="0" baseline="0" noProof="0">
                <a:ln>
                  <a:noFill/>
                </a:ln>
                <a:solidFill>
                  <a:srgbClr val="FFFFFF"/>
                </a:solidFill>
                <a:effectLst/>
                <a:uLnTx/>
                <a:uFillTx/>
                <a:latin typeface="Grandview"/>
                <a:ea typeface="+mn-ea"/>
                <a:cs typeface="+mn-cs"/>
              </a:rPr>
              <a:t>+113%</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Grandview"/>
                <a:ea typeface="+mn-ea"/>
                <a:cs typeface="+mn-cs"/>
              </a:rPr>
              <a:t>Message</a:t>
            </a:r>
            <a:br>
              <a:rPr kumimoji="0" lang="en-US" sz="1800" b="0" i="0" u="none" strike="noStrike" kern="1200" cap="none" spc="0" normalizeH="0" baseline="0" noProof="0">
                <a:ln>
                  <a:noFill/>
                </a:ln>
                <a:solidFill>
                  <a:srgbClr val="FFFFFF"/>
                </a:solidFill>
                <a:effectLst/>
                <a:uLnTx/>
                <a:uFillTx/>
                <a:latin typeface="Grandview"/>
                <a:ea typeface="+mn-ea"/>
                <a:cs typeface="+mn-cs"/>
              </a:rPr>
            </a:br>
            <a:r>
              <a:rPr kumimoji="0" lang="en-US" sz="1800" b="0" i="0" u="none" strike="noStrike" kern="1200" cap="none" spc="0" normalizeH="0" baseline="0" noProof="0">
                <a:ln>
                  <a:noFill/>
                </a:ln>
                <a:solidFill>
                  <a:srgbClr val="FFFFFF"/>
                </a:solidFill>
                <a:effectLst/>
                <a:uLnTx/>
                <a:uFillTx/>
                <a:latin typeface="Grandview"/>
                <a:ea typeface="+mn-ea"/>
                <a:cs typeface="+mn-cs"/>
              </a:rPr>
              <a:t>Association</a:t>
            </a:r>
          </a:p>
        </p:txBody>
      </p:sp>
      <p:sp>
        <p:nvSpPr>
          <p:cNvPr id="32" name="TextBox 31">
            <a:extLst>
              <a:ext uri="{FF2B5EF4-FFF2-40B4-BE49-F238E27FC236}">
                <a16:creationId xmlns:a16="http://schemas.microsoft.com/office/drawing/2014/main" id="{AAFFCE41-86D3-AF6E-E4CA-48480CA0F615}"/>
              </a:ext>
            </a:extLst>
          </p:cNvPr>
          <p:cNvSpPr txBox="1"/>
          <p:nvPr/>
        </p:nvSpPr>
        <p:spPr>
          <a:xfrm>
            <a:off x="8953500" y="3685730"/>
            <a:ext cx="2600456" cy="1688796"/>
          </a:xfrm>
          <a:prstGeom prst="rect">
            <a:avLst/>
          </a:prstGeom>
          <a:noFill/>
        </p:spPr>
        <p:txBody>
          <a:bodyPr wrap="square" lIns="182880" tIns="45720" rIns="182880" bIns="45720"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6000" b="0" i="0" u="none" strike="noStrike" kern="1200" cap="none" spc="0" normalizeH="0" baseline="0" noProof="0">
                <a:ln>
                  <a:noFill/>
                </a:ln>
                <a:solidFill>
                  <a:srgbClr val="FFFFFF"/>
                </a:solidFill>
                <a:effectLst/>
                <a:uLnTx/>
                <a:uFillTx/>
                <a:latin typeface="Grandview"/>
                <a:ea typeface="+mn-ea"/>
                <a:cs typeface="+mn-cs"/>
              </a:rPr>
              <a:t>+167%</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Grandview"/>
                <a:ea typeface="+mn-ea"/>
                <a:cs typeface="+mn-cs"/>
              </a:rPr>
              <a:t>Sponsorship</a:t>
            </a:r>
            <a:br>
              <a:rPr kumimoji="0" lang="en-US" sz="1800" b="0" i="0" u="none" strike="noStrike" kern="1200" cap="none" spc="0" normalizeH="0" baseline="0" noProof="0">
                <a:ln>
                  <a:noFill/>
                </a:ln>
                <a:solidFill>
                  <a:srgbClr val="FFFFFF"/>
                </a:solidFill>
                <a:effectLst/>
                <a:uLnTx/>
                <a:uFillTx/>
                <a:latin typeface="Grandview"/>
                <a:ea typeface="+mn-ea"/>
                <a:cs typeface="+mn-cs"/>
              </a:rPr>
            </a:br>
            <a:r>
              <a:rPr kumimoji="0" lang="en-US" sz="1800" b="0" i="0" u="none" strike="noStrike" kern="1200" cap="none" spc="0" normalizeH="0" baseline="0" noProof="0">
                <a:ln>
                  <a:noFill/>
                </a:ln>
                <a:solidFill>
                  <a:srgbClr val="FFFFFF"/>
                </a:solidFill>
                <a:effectLst/>
                <a:uLnTx/>
                <a:uFillTx/>
                <a:latin typeface="Grandview"/>
                <a:ea typeface="+mn-ea"/>
                <a:cs typeface="+mn-cs"/>
              </a:rPr>
              <a:t>Association</a:t>
            </a:r>
          </a:p>
        </p:txBody>
      </p:sp>
      <p:pic>
        <p:nvPicPr>
          <p:cNvPr id="33" name="Graphic 32">
            <a:extLst>
              <a:ext uri="{FF2B5EF4-FFF2-40B4-BE49-F238E27FC236}">
                <a16:creationId xmlns:a16="http://schemas.microsoft.com/office/drawing/2014/main" id="{C900FA31-00BB-58F6-14B3-A17AA314A42F}"/>
              </a:ext>
            </a:extLst>
          </p:cNvPr>
          <p:cNvPicPr>
            <a:picLocks noChangeAspect="1"/>
          </p:cNvPicPr>
          <p:nvPr/>
        </p:nvPicPr>
        <p:blipFill rotWithShape="1">
          <a:blip>
            <a:extLst>
              <a:ext uri="{96DAC541-7B7A-43D3-8B79-37D633B846F1}">
                <asvg:svgBlip xmlns:asvg="http://schemas.microsoft.com/office/drawing/2016/SVG/main" r:embed="rId4"/>
              </a:ext>
            </a:extLst>
          </a:blip>
          <a:srcRect b="17721"/>
          <a:stretch/>
        </p:blipFill>
        <p:spPr>
          <a:xfrm>
            <a:off x="998691" y="2417831"/>
            <a:ext cx="822018" cy="847820"/>
          </a:xfrm>
          <a:prstGeom prst="rect">
            <a:avLst/>
          </a:prstGeom>
        </p:spPr>
      </p:pic>
      <p:sp>
        <p:nvSpPr>
          <p:cNvPr id="3" name="Rectangle 2">
            <a:extLst>
              <a:ext uri="{FF2B5EF4-FFF2-40B4-BE49-F238E27FC236}">
                <a16:creationId xmlns:a16="http://schemas.microsoft.com/office/drawing/2014/main" id="{1AA294AE-8616-5DC2-04ED-051C82E8C969}"/>
              </a:ext>
            </a:extLst>
          </p:cNvPr>
          <p:cNvSpPr/>
          <p:nvPr/>
        </p:nvSpPr>
        <p:spPr>
          <a:xfrm>
            <a:off x="1" y="1"/>
            <a:ext cx="2402006" cy="4571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a:solidFill>
                  <a:schemeClr val="bg1"/>
                </a:solidFill>
              </a:rPr>
              <a:t>Finance Cross-Platform Benchmarks (B2B cut not avail)</a:t>
            </a:r>
          </a:p>
        </p:txBody>
      </p:sp>
    </p:spTree>
    <p:extLst>
      <p:ext uri="{BB962C8B-B14F-4D97-AF65-F5344CB8AC3E}">
        <p14:creationId xmlns:p14="http://schemas.microsoft.com/office/powerpoint/2010/main" val="2315857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B7FD0604-F5E4-EDCA-C6A8-90C4E17140B8}"/>
              </a:ext>
            </a:extLst>
          </p:cNvPr>
          <p:cNvSpPr/>
          <p:nvPr/>
        </p:nvSpPr>
        <p:spPr>
          <a:xfrm>
            <a:off x="4381500" y="1828800"/>
            <a:ext cx="3429000" cy="2021305"/>
          </a:xfrm>
          <a:prstGeom prst="roundRect">
            <a:avLst/>
          </a:prstGeom>
          <a:ln>
            <a:solidFill>
              <a:schemeClr val="accent2"/>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ndview"/>
              <a:ea typeface="+mn-ea"/>
              <a:cs typeface="+mn-cs"/>
            </a:endParaRPr>
          </a:p>
        </p:txBody>
      </p:sp>
      <p:sp>
        <p:nvSpPr>
          <p:cNvPr id="2" name="Rectangle: Rounded Corners 1">
            <a:extLst>
              <a:ext uri="{FF2B5EF4-FFF2-40B4-BE49-F238E27FC236}">
                <a16:creationId xmlns:a16="http://schemas.microsoft.com/office/drawing/2014/main" id="{CC6732B9-30A8-0A3B-4503-3A7667859068}"/>
              </a:ext>
            </a:extLst>
          </p:cNvPr>
          <p:cNvSpPr/>
          <p:nvPr/>
        </p:nvSpPr>
        <p:spPr>
          <a:xfrm>
            <a:off x="723900" y="1828800"/>
            <a:ext cx="3429000" cy="2021305"/>
          </a:xfrm>
          <a:prstGeom prst="roundRect">
            <a:avLst/>
          </a:prstGeom>
          <a:ln>
            <a:solidFill>
              <a:schemeClr val="accent2"/>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ndview"/>
              <a:ea typeface="+mn-ea"/>
              <a:cs typeface="+mn-cs"/>
            </a:endParaRPr>
          </a:p>
        </p:txBody>
      </p:sp>
      <p:sp>
        <p:nvSpPr>
          <p:cNvPr id="29" name="Rectangle: Rounded Corners 28">
            <a:extLst>
              <a:ext uri="{FF2B5EF4-FFF2-40B4-BE49-F238E27FC236}">
                <a16:creationId xmlns:a16="http://schemas.microsoft.com/office/drawing/2014/main" id="{F5562BA8-C0DB-D5E5-A403-161C51C45D2D}"/>
              </a:ext>
            </a:extLst>
          </p:cNvPr>
          <p:cNvSpPr/>
          <p:nvPr/>
        </p:nvSpPr>
        <p:spPr>
          <a:xfrm>
            <a:off x="8022262" y="1828800"/>
            <a:ext cx="3429000" cy="2021305"/>
          </a:xfrm>
          <a:prstGeom prst="roundRect">
            <a:avLst/>
          </a:prstGeom>
          <a:ln>
            <a:solidFill>
              <a:schemeClr val="accent2"/>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ndview"/>
              <a:ea typeface="+mn-ea"/>
              <a:cs typeface="+mn-cs"/>
            </a:endParaRPr>
          </a:p>
        </p:txBody>
      </p:sp>
      <p:sp>
        <p:nvSpPr>
          <p:cNvPr id="33" name="Rectangle: Rounded Corners 32">
            <a:extLst>
              <a:ext uri="{FF2B5EF4-FFF2-40B4-BE49-F238E27FC236}">
                <a16:creationId xmlns:a16="http://schemas.microsoft.com/office/drawing/2014/main" id="{03A8F0C1-92FE-1665-391D-06639A1B067F}"/>
              </a:ext>
            </a:extLst>
          </p:cNvPr>
          <p:cNvSpPr/>
          <p:nvPr/>
        </p:nvSpPr>
        <p:spPr>
          <a:xfrm>
            <a:off x="723900" y="4051956"/>
            <a:ext cx="3429000" cy="2021305"/>
          </a:xfrm>
          <a:prstGeom prst="roundRect">
            <a:avLst/>
          </a:prstGeom>
          <a:ln>
            <a:solidFill>
              <a:schemeClr val="accent2"/>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ndview"/>
              <a:ea typeface="+mn-ea"/>
              <a:cs typeface="+mn-cs"/>
            </a:endParaRPr>
          </a:p>
        </p:txBody>
      </p:sp>
      <p:sp>
        <p:nvSpPr>
          <p:cNvPr id="37" name="Rectangle: Rounded Corners 36">
            <a:extLst>
              <a:ext uri="{FF2B5EF4-FFF2-40B4-BE49-F238E27FC236}">
                <a16:creationId xmlns:a16="http://schemas.microsoft.com/office/drawing/2014/main" id="{3947AFD6-D86E-03C5-BEE4-FCBA4CC90388}"/>
              </a:ext>
            </a:extLst>
          </p:cNvPr>
          <p:cNvSpPr/>
          <p:nvPr/>
        </p:nvSpPr>
        <p:spPr>
          <a:xfrm>
            <a:off x="4381500" y="4050861"/>
            <a:ext cx="4147426" cy="2021305"/>
          </a:xfrm>
          <a:prstGeom prst="roundRect">
            <a:avLst/>
          </a:prstGeom>
          <a:ln>
            <a:solidFill>
              <a:schemeClr val="accent2"/>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ndview"/>
              <a:ea typeface="+mn-ea"/>
              <a:cs typeface="+mn-cs"/>
            </a:endParaRPr>
          </a:p>
        </p:txBody>
      </p:sp>
      <p:sp>
        <p:nvSpPr>
          <p:cNvPr id="28" name="Rectangle: Rounded Corners 27">
            <a:extLst>
              <a:ext uri="{FF2B5EF4-FFF2-40B4-BE49-F238E27FC236}">
                <a16:creationId xmlns:a16="http://schemas.microsoft.com/office/drawing/2014/main" id="{A603BE43-7501-923B-BAE4-653615739EA6}"/>
              </a:ext>
            </a:extLst>
          </p:cNvPr>
          <p:cNvSpPr/>
          <p:nvPr/>
        </p:nvSpPr>
        <p:spPr>
          <a:xfrm>
            <a:off x="4381500" y="1828800"/>
            <a:ext cx="1694447" cy="2021305"/>
          </a:xfrm>
          <a:prstGeom prst="roundRect">
            <a:avLst>
              <a:gd name="adj" fmla="val 18797"/>
            </a:avLst>
          </a:prstGeom>
          <a:solidFill>
            <a:schemeClr val="accent2"/>
          </a:solidFill>
          <a:ln>
            <a:no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ndview"/>
              <a:ea typeface="+mn-ea"/>
              <a:cs typeface="+mn-cs"/>
            </a:endParaRPr>
          </a:p>
        </p:txBody>
      </p:sp>
      <p:sp>
        <p:nvSpPr>
          <p:cNvPr id="4" name="Rectangle: Rounded Corners 3">
            <a:extLst>
              <a:ext uri="{FF2B5EF4-FFF2-40B4-BE49-F238E27FC236}">
                <a16:creationId xmlns:a16="http://schemas.microsoft.com/office/drawing/2014/main" id="{0415F455-335C-1E8E-E3AB-F4BB4DA9144F}"/>
              </a:ext>
            </a:extLst>
          </p:cNvPr>
          <p:cNvSpPr/>
          <p:nvPr/>
        </p:nvSpPr>
        <p:spPr>
          <a:xfrm>
            <a:off x="723900" y="1828800"/>
            <a:ext cx="1694447" cy="2021305"/>
          </a:xfrm>
          <a:prstGeom prst="roundRect">
            <a:avLst>
              <a:gd name="adj" fmla="val 18797"/>
            </a:avLst>
          </a:prstGeom>
          <a:solidFill>
            <a:schemeClr val="accent2"/>
          </a:solidFill>
          <a:ln>
            <a:no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ndview"/>
              <a:ea typeface="+mn-ea"/>
              <a:cs typeface="+mn-cs"/>
            </a:endParaRPr>
          </a:p>
        </p:txBody>
      </p:sp>
      <p:sp>
        <p:nvSpPr>
          <p:cNvPr id="30" name="Rectangle: Rounded Corners 29">
            <a:extLst>
              <a:ext uri="{FF2B5EF4-FFF2-40B4-BE49-F238E27FC236}">
                <a16:creationId xmlns:a16="http://schemas.microsoft.com/office/drawing/2014/main" id="{4CD05ECA-02A4-7384-B494-DABF5F5FBA74}"/>
              </a:ext>
            </a:extLst>
          </p:cNvPr>
          <p:cNvSpPr/>
          <p:nvPr/>
        </p:nvSpPr>
        <p:spPr>
          <a:xfrm>
            <a:off x="8022262" y="1828800"/>
            <a:ext cx="1694447" cy="2021305"/>
          </a:xfrm>
          <a:prstGeom prst="roundRect">
            <a:avLst>
              <a:gd name="adj" fmla="val 18797"/>
            </a:avLst>
          </a:prstGeom>
          <a:solidFill>
            <a:schemeClr val="accent2"/>
          </a:solidFill>
          <a:ln>
            <a:no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ndview"/>
              <a:ea typeface="+mn-ea"/>
              <a:cs typeface="+mn-cs"/>
            </a:endParaRPr>
          </a:p>
        </p:txBody>
      </p:sp>
      <p:sp>
        <p:nvSpPr>
          <p:cNvPr id="34" name="Rectangle: Rounded Corners 33">
            <a:extLst>
              <a:ext uri="{FF2B5EF4-FFF2-40B4-BE49-F238E27FC236}">
                <a16:creationId xmlns:a16="http://schemas.microsoft.com/office/drawing/2014/main" id="{C4F1A9D2-A31F-DCF2-89DD-AE2C4EF014CA}"/>
              </a:ext>
            </a:extLst>
          </p:cNvPr>
          <p:cNvSpPr/>
          <p:nvPr/>
        </p:nvSpPr>
        <p:spPr>
          <a:xfrm>
            <a:off x="723900" y="4054584"/>
            <a:ext cx="1694447" cy="2021305"/>
          </a:xfrm>
          <a:prstGeom prst="roundRect">
            <a:avLst>
              <a:gd name="adj" fmla="val 18797"/>
            </a:avLst>
          </a:prstGeom>
          <a:solidFill>
            <a:schemeClr val="accent2"/>
          </a:solidFill>
          <a:ln>
            <a:no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ndview"/>
              <a:ea typeface="+mn-ea"/>
              <a:cs typeface="+mn-cs"/>
            </a:endParaRPr>
          </a:p>
        </p:txBody>
      </p:sp>
      <p:sp>
        <p:nvSpPr>
          <p:cNvPr id="38" name="Rectangle: Rounded Corners 37">
            <a:extLst>
              <a:ext uri="{FF2B5EF4-FFF2-40B4-BE49-F238E27FC236}">
                <a16:creationId xmlns:a16="http://schemas.microsoft.com/office/drawing/2014/main" id="{7D2C9D25-8265-7139-B019-0C0C3D968EAF}"/>
              </a:ext>
            </a:extLst>
          </p:cNvPr>
          <p:cNvSpPr/>
          <p:nvPr/>
        </p:nvSpPr>
        <p:spPr>
          <a:xfrm>
            <a:off x="4381500" y="4044950"/>
            <a:ext cx="2274176" cy="2043639"/>
          </a:xfrm>
          <a:prstGeom prst="roundRect">
            <a:avLst>
              <a:gd name="adj" fmla="val 16284"/>
            </a:avLst>
          </a:prstGeom>
          <a:solidFill>
            <a:schemeClr val="accent2"/>
          </a:solidFill>
          <a:ln>
            <a:no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ndview"/>
              <a:ea typeface="+mn-ea"/>
              <a:cs typeface="+mn-cs"/>
            </a:endParaRPr>
          </a:p>
        </p:txBody>
      </p:sp>
      <p:sp>
        <p:nvSpPr>
          <p:cNvPr id="5" name="Title 1">
            <a:extLst>
              <a:ext uri="{FF2B5EF4-FFF2-40B4-BE49-F238E27FC236}">
                <a16:creationId xmlns:a16="http://schemas.microsoft.com/office/drawing/2014/main" id="{075EB789-2409-CC0F-40CC-47B4090C54C4}"/>
              </a:ext>
            </a:extLst>
          </p:cNvPr>
          <p:cNvSpPr>
            <a:spLocks noGrp="1"/>
          </p:cNvSpPr>
          <p:nvPr>
            <p:ph type="title"/>
          </p:nvPr>
        </p:nvSpPr>
        <p:spPr>
          <a:xfrm>
            <a:off x="723900" y="685800"/>
            <a:ext cx="10744200" cy="627955"/>
          </a:xfrm>
        </p:spPr>
        <p:txBody>
          <a:bodyPr/>
          <a:lstStyle/>
          <a:p>
            <a:r>
              <a:rPr lang="en-US" b="0" spc="0" dirty="0">
                <a:solidFill>
                  <a:schemeClr val="accent2"/>
                </a:solidFill>
              </a:rPr>
              <a:t>Tech (Peacock)</a:t>
            </a:r>
            <a:br>
              <a:rPr lang="en-US" b="0" spc="0" dirty="0"/>
            </a:br>
            <a:r>
              <a:rPr lang="en-US" b="0" spc="0" dirty="0"/>
              <a:t>Proven impact across client KPIs</a:t>
            </a:r>
            <a:endParaRPr lang="en-US" dirty="0"/>
          </a:p>
        </p:txBody>
      </p:sp>
      <p:sp>
        <p:nvSpPr>
          <p:cNvPr id="3" name="Slide Number Placeholder 2">
            <a:extLst>
              <a:ext uri="{FF2B5EF4-FFF2-40B4-BE49-F238E27FC236}">
                <a16:creationId xmlns:a16="http://schemas.microsoft.com/office/drawing/2014/main" id="{86961BA2-4A3D-219E-B9DF-AC74C5A2FEF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F4C2C2-D810-4C4F-B43D-1CC8DBDFC0E5}" type="slidenum">
              <a:rPr kumimoji="0" lang="en-US" sz="700" b="0" i="0" u="none" strike="noStrike" kern="1200" cap="none" spc="0" normalizeH="0" baseline="0" noProof="0" smtClean="0">
                <a:ln>
                  <a:noFill/>
                </a:ln>
                <a:solidFill>
                  <a:srgbClr val="444444"/>
                </a:solidFill>
                <a:effectLst/>
                <a:uLnTx/>
                <a:uFillTx/>
                <a:latin typeface="Grandview"/>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700" b="0" i="0" u="none" strike="noStrike" kern="1200" cap="none" spc="0" normalizeH="0" baseline="0" noProof="0">
              <a:ln>
                <a:noFill/>
              </a:ln>
              <a:solidFill>
                <a:srgbClr val="444444"/>
              </a:solidFill>
              <a:effectLst/>
              <a:uLnTx/>
              <a:uFillTx/>
              <a:latin typeface="Grandview"/>
              <a:ea typeface="+mn-ea"/>
              <a:cs typeface="+mn-cs"/>
            </a:endParaRPr>
          </a:p>
        </p:txBody>
      </p:sp>
      <p:sp>
        <p:nvSpPr>
          <p:cNvPr id="6" name="TextBox 5">
            <a:extLst>
              <a:ext uri="{FF2B5EF4-FFF2-40B4-BE49-F238E27FC236}">
                <a16:creationId xmlns:a16="http://schemas.microsoft.com/office/drawing/2014/main" id="{6072EE73-8CBA-404F-A1C8-041FAFEB8EBC}"/>
              </a:ext>
            </a:extLst>
          </p:cNvPr>
          <p:cNvSpPr txBox="1"/>
          <p:nvPr/>
        </p:nvSpPr>
        <p:spPr>
          <a:xfrm>
            <a:off x="7290087" y="1030041"/>
            <a:ext cx="4289351" cy="307777"/>
          </a:xfrm>
          <a:prstGeom prst="rect">
            <a:avLst/>
          </a:prstGeom>
          <a:noFill/>
          <a:ln>
            <a:noFill/>
          </a:ln>
        </p:spPr>
        <p:txBody>
          <a:bodyPr wrap="square" lIns="0" tIns="45720" rIns="91440" bIns="4572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accent2"/>
                </a:solidFill>
                <a:effectLst/>
                <a:uLnTx/>
                <a:uFillTx/>
                <a:latin typeface="Grandview"/>
                <a:ea typeface="+mn-ea"/>
                <a:cs typeface="+mn-cs"/>
              </a:rPr>
              <a:t>NBCU Tech Campaigns </a:t>
            </a:r>
            <a:r>
              <a:rPr kumimoji="0" lang="en-US" sz="1400" b="0" i="1" u="none" strike="noStrike" kern="1200" cap="none" spc="0" normalizeH="0" baseline="0" noProof="0" dirty="0">
                <a:ln>
                  <a:noFill/>
                </a:ln>
                <a:solidFill>
                  <a:srgbClr val="444444"/>
                </a:solidFill>
                <a:effectLst/>
                <a:uLnTx/>
                <a:uFillTx/>
                <a:latin typeface="Grandview"/>
                <a:ea typeface="+mn-ea"/>
                <a:cs typeface="+mn-cs"/>
              </a:rPr>
              <a:t>– Test vs. Control</a:t>
            </a:r>
          </a:p>
        </p:txBody>
      </p:sp>
      <p:sp>
        <p:nvSpPr>
          <p:cNvPr id="16" name="TextBox 15">
            <a:extLst>
              <a:ext uri="{FF2B5EF4-FFF2-40B4-BE49-F238E27FC236}">
                <a16:creationId xmlns:a16="http://schemas.microsoft.com/office/drawing/2014/main" id="{8C99FA65-1F1C-4B23-0277-C8CD13A0E6EE}"/>
              </a:ext>
            </a:extLst>
          </p:cNvPr>
          <p:cNvSpPr txBox="1"/>
          <p:nvPr/>
        </p:nvSpPr>
        <p:spPr>
          <a:xfrm>
            <a:off x="723900" y="6510445"/>
            <a:ext cx="10068732" cy="261610"/>
          </a:xfrm>
          <a:prstGeom prst="rect">
            <a:avLst/>
          </a:prstGeom>
          <a:noFill/>
        </p:spPr>
        <p:txBody>
          <a:bodyPr wrap="square" lIns="0" rIns="0" bIns="0" rtlCol="0" anchor="b">
            <a:spAutoFit/>
          </a:bodyPr>
          <a:lstStyle>
            <a:defPPr>
              <a:defRPr lang="en-US"/>
            </a:defPPr>
            <a:lvl1pPr marR="0" lvl="0" indent="0" fontAlgn="auto">
              <a:lnSpc>
                <a:spcPct val="100000"/>
              </a:lnSpc>
              <a:spcBef>
                <a:spcPts val="0"/>
              </a:spcBef>
              <a:spcAft>
                <a:spcPts val="0"/>
              </a:spcAft>
              <a:buClrTx/>
              <a:buSzTx/>
              <a:buFontTx/>
              <a:buNone/>
              <a:tabLst/>
              <a:defRPr kumimoji="0" sz="600" b="0" i="1" u="none" strike="noStrike" cap="none" spc="0" normalizeH="0" baseline="0">
                <a:ln>
                  <a:noFill/>
                </a:ln>
                <a:solidFill>
                  <a:schemeClr val="bg2">
                    <a:lumMod val="90000"/>
                  </a:schemeClr>
                </a:solidFill>
                <a:effectLst/>
                <a:uLnTx/>
                <a:uFillTx/>
                <a:latin typeface="Grandview" panose="020B0502040204020203" pitchFamily="34" charset="0"/>
              </a:defRPr>
            </a:lvl1pPr>
          </a:lstStyle>
          <a:p>
            <a:pPr lvl="0">
              <a:defRPr/>
            </a:pPr>
            <a:r>
              <a:rPr lang="en-US" sz="700">
                <a:solidFill>
                  <a:srgbClr val="FFFFFF">
                    <a:lumMod val="50000"/>
                  </a:srgbClr>
                </a:solidFill>
                <a:latin typeface="Grandview"/>
              </a:rPr>
              <a:t>Source: NBCU Ad Impact Database 2017-2023, 51 Campaigns across 34 Brands Peacock measured Tech campaigns ​</a:t>
            </a:r>
            <a:br>
              <a:rPr lang="en-US" sz="700">
                <a:solidFill>
                  <a:srgbClr val="FFFFFF">
                    <a:lumMod val="50000"/>
                  </a:srgbClr>
                </a:solidFill>
                <a:latin typeface="Grandview"/>
              </a:rPr>
            </a:br>
            <a:r>
              <a:rPr lang="en-US" sz="700">
                <a:solidFill>
                  <a:srgbClr val="FFFFFF">
                    <a:lumMod val="50000"/>
                  </a:srgbClr>
                </a:solidFill>
                <a:latin typeface="Grandview"/>
              </a:rPr>
              <a:t>Custom research, vendors vary. Average of exposed vs. control cells for NBCU. Top 2 box</a:t>
            </a:r>
          </a:p>
        </p:txBody>
      </p:sp>
      <p:sp>
        <p:nvSpPr>
          <p:cNvPr id="20" name="TextBox 19">
            <a:extLst>
              <a:ext uri="{FF2B5EF4-FFF2-40B4-BE49-F238E27FC236}">
                <a16:creationId xmlns:a16="http://schemas.microsoft.com/office/drawing/2014/main" id="{666AB493-B0CE-E50E-3C39-3B7AA5473ED8}"/>
              </a:ext>
            </a:extLst>
          </p:cNvPr>
          <p:cNvSpPr txBox="1"/>
          <p:nvPr/>
        </p:nvSpPr>
        <p:spPr>
          <a:xfrm>
            <a:off x="4381500" y="2496036"/>
            <a:ext cx="1321777" cy="369332"/>
          </a:xfrm>
          <a:prstGeom prst="rect">
            <a:avLst/>
          </a:prstGeom>
          <a:noFill/>
        </p:spPr>
        <p:txBody>
          <a:bodyPr wrap="square" lIns="18288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Grandview"/>
                <a:ea typeface="+mn-ea"/>
                <a:cs typeface="Arial" panose="020B0604020202020204" pitchFamily="34" charset="0"/>
              </a:rPr>
              <a:t>Ad Recall</a:t>
            </a:r>
          </a:p>
        </p:txBody>
      </p:sp>
      <p:sp>
        <p:nvSpPr>
          <p:cNvPr id="21" name="TextBox 20">
            <a:extLst>
              <a:ext uri="{FF2B5EF4-FFF2-40B4-BE49-F238E27FC236}">
                <a16:creationId xmlns:a16="http://schemas.microsoft.com/office/drawing/2014/main" id="{444EC8FC-4E41-D386-930A-A9E5EFAD5688}"/>
              </a:ext>
            </a:extLst>
          </p:cNvPr>
          <p:cNvSpPr txBox="1"/>
          <p:nvPr/>
        </p:nvSpPr>
        <p:spPr>
          <a:xfrm>
            <a:off x="6210300" y="2447037"/>
            <a:ext cx="1681414" cy="7848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0" cap="none" spc="0" normalizeH="0" baseline="0" noProof="0" dirty="0">
                <a:ln>
                  <a:noFill/>
                </a:ln>
                <a:effectLst/>
                <a:uLnTx/>
                <a:uFillTx/>
                <a:latin typeface="Grandview"/>
                <a:ea typeface="+mn-ea"/>
                <a:cs typeface="Arial" panose="020B0604020202020204" pitchFamily="34" charset="0"/>
              </a:rPr>
              <a:t>+4%</a:t>
            </a:r>
          </a:p>
        </p:txBody>
      </p:sp>
      <p:sp>
        <p:nvSpPr>
          <p:cNvPr id="12" name="TextBox 11">
            <a:extLst>
              <a:ext uri="{FF2B5EF4-FFF2-40B4-BE49-F238E27FC236}">
                <a16:creationId xmlns:a16="http://schemas.microsoft.com/office/drawing/2014/main" id="{5122956E-FDCD-0DCD-9874-E6A01AE51180}"/>
              </a:ext>
            </a:extLst>
          </p:cNvPr>
          <p:cNvSpPr txBox="1"/>
          <p:nvPr/>
        </p:nvSpPr>
        <p:spPr>
          <a:xfrm>
            <a:off x="723900" y="2496036"/>
            <a:ext cx="1321777" cy="646331"/>
          </a:xfrm>
          <a:prstGeom prst="rect">
            <a:avLst/>
          </a:prstGeom>
          <a:noFill/>
        </p:spPr>
        <p:txBody>
          <a:bodyPr wrap="square" lIns="18288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Grandview"/>
                <a:ea typeface="+mn-ea"/>
                <a:cs typeface="Arial" panose="020B0604020202020204" pitchFamily="34" charset="0"/>
              </a:rPr>
              <a:t>Brand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Grandview"/>
                <a:ea typeface="+mn-ea"/>
                <a:cs typeface="Arial" panose="020B0604020202020204" pitchFamily="34" charset="0"/>
              </a:rPr>
              <a:t>Familiarity</a:t>
            </a:r>
          </a:p>
        </p:txBody>
      </p:sp>
      <p:sp>
        <p:nvSpPr>
          <p:cNvPr id="14" name="TextBox 13">
            <a:extLst>
              <a:ext uri="{FF2B5EF4-FFF2-40B4-BE49-F238E27FC236}">
                <a16:creationId xmlns:a16="http://schemas.microsoft.com/office/drawing/2014/main" id="{01C56D7B-7B2D-B12C-4B7C-2B3B78A1A666}"/>
              </a:ext>
            </a:extLst>
          </p:cNvPr>
          <p:cNvSpPr txBox="1"/>
          <p:nvPr/>
        </p:nvSpPr>
        <p:spPr>
          <a:xfrm>
            <a:off x="2552700" y="2447037"/>
            <a:ext cx="1681414" cy="7848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0" cap="none" spc="0" normalizeH="0" baseline="0" noProof="0">
                <a:ln>
                  <a:noFill/>
                </a:ln>
                <a:effectLst/>
                <a:uLnTx/>
                <a:uFillTx/>
                <a:latin typeface="Grandview"/>
                <a:ea typeface="+mn-ea"/>
                <a:cs typeface="Arial" panose="020B0604020202020204" pitchFamily="34" charset="0"/>
              </a:rPr>
              <a:t>+19%</a:t>
            </a:r>
          </a:p>
        </p:txBody>
      </p:sp>
      <p:sp>
        <p:nvSpPr>
          <p:cNvPr id="31" name="TextBox 30">
            <a:extLst>
              <a:ext uri="{FF2B5EF4-FFF2-40B4-BE49-F238E27FC236}">
                <a16:creationId xmlns:a16="http://schemas.microsoft.com/office/drawing/2014/main" id="{495239A3-C489-D465-637E-B93E4377C214}"/>
              </a:ext>
            </a:extLst>
          </p:cNvPr>
          <p:cNvSpPr txBox="1"/>
          <p:nvPr/>
        </p:nvSpPr>
        <p:spPr>
          <a:xfrm>
            <a:off x="8022262" y="2496036"/>
            <a:ext cx="1617038" cy="646331"/>
          </a:xfrm>
          <a:prstGeom prst="rect">
            <a:avLst/>
          </a:prstGeom>
          <a:noFill/>
        </p:spPr>
        <p:txBody>
          <a:bodyPr wrap="square" lIns="18288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Grandview"/>
                <a:ea typeface="+mn-ea"/>
                <a:cs typeface="Arial" panose="020B0604020202020204" pitchFamily="34" charset="0"/>
              </a:rPr>
              <a:t>Message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Grandview"/>
                <a:ea typeface="+mn-ea"/>
                <a:cs typeface="Arial" panose="020B0604020202020204" pitchFamily="34" charset="0"/>
              </a:rPr>
              <a:t>Association</a:t>
            </a:r>
          </a:p>
        </p:txBody>
      </p:sp>
      <p:sp>
        <p:nvSpPr>
          <p:cNvPr id="32" name="TextBox 31">
            <a:extLst>
              <a:ext uri="{FF2B5EF4-FFF2-40B4-BE49-F238E27FC236}">
                <a16:creationId xmlns:a16="http://schemas.microsoft.com/office/drawing/2014/main" id="{60018C66-C911-3BD7-1352-BF2173ABB8D6}"/>
              </a:ext>
            </a:extLst>
          </p:cNvPr>
          <p:cNvSpPr txBox="1"/>
          <p:nvPr/>
        </p:nvSpPr>
        <p:spPr>
          <a:xfrm>
            <a:off x="9851062" y="2447037"/>
            <a:ext cx="1681414" cy="7848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0" cap="none" spc="0" normalizeH="0" baseline="0" noProof="0">
                <a:ln>
                  <a:noFill/>
                </a:ln>
                <a:effectLst/>
                <a:uLnTx/>
                <a:uFillTx/>
                <a:latin typeface="Grandview"/>
                <a:ea typeface="+mn-ea"/>
                <a:cs typeface="Arial" panose="020B0604020202020204" pitchFamily="34" charset="0"/>
              </a:rPr>
              <a:t>+18%</a:t>
            </a:r>
          </a:p>
        </p:txBody>
      </p:sp>
      <p:sp>
        <p:nvSpPr>
          <p:cNvPr id="35" name="TextBox 34">
            <a:extLst>
              <a:ext uri="{FF2B5EF4-FFF2-40B4-BE49-F238E27FC236}">
                <a16:creationId xmlns:a16="http://schemas.microsoft.com/office/drawing/2014/main" id="{F58FB06C-B99A-3EDC-B04D-DFB13C5DC71C}"/>
              </a:ext>
            </a:extLst>
          </p:cNvPr>
          <p:cNvSpPr txBox="1"/>
          <p:nvPr/>
        </p:nvSpPr>
        <p:spPr>
          <a:xfrm>
            <a:off x="723900" y="4742071"/>
            <a:ext cx="1321777" cy="646331"/>
          </a:xfrm>
          <a:prstGeom prst="rect">
            <a:avLst/>
          </a:prstGeom>
          <a:noFill/>
        </p:spPr>
        <p:txBody>
          <a:bodyPr wrap="square" lIns="18288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Grandview"/>
                <a:ea typeface="+mn-ea"/>
                <a:cs typeface="Arial" panose="020B0604020202020204" pitchFamily="34" charset="0"/>
              </a:rPr>
              <a:t>Purchase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Grandview"/>
                <a:ea typeface="+mn-ea"/>
                <a:cs typeface="Arial" panose="020B0604020202020204" pitchFamily="34" charset="0"/>
              </a:rPr>
              <a:t>Intent</a:t>
            </a:r>
          </a:p>
        </p:txBody>
      </p:sp>
      <p:sp>
        <p:nvSpPr>
          <p:cNvPr id="36" name="TextBox 35">
            <a:extLst>
              <a:ext uri="{FF2B5EF4-FFF2-40B4-BE49-F238E27FC236}">
                <a16:creationId xmlns:a16="http://schemas.microsoft.com/office/drawing/2014/main" id="{32FD7B86-FA49-2B8D-E1FD-0F02E9815D80}"/>
              </a:ext>
            </a:extLst>
          </p:cNvPr>
          <p:cNvSpPr txBox="1"/>
          <p:nvPr/>
        </p:nvSpPr>
        <p:spPr>
          <a:xfrm>
            <a:off x="2552700" y="4672821"/>
            <a:ext cx="1681414" cy="7848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0" cap="none" spc="0" normalizeH="0" baseline="0" noProof="0">
                <a:ln>
                  <a:noFill/>
                </a:ln>
                <a:effectLst/>
                <a:uLnTx/>
                <a:uFillTx/>
                <a:latin typeface="Grandview"/>
                <a:ea typeface="+mn-ea"/>
                <a:cs typeface="Arial" panose="020B0604020202020204" pitchFamily="34" charset="0"/>
              </a:rPr>
              <a:t>+21%</a:t>
            </a:r>
          </a:p>
        </p:txBody>
      </p:sp>
      <p:sp>
        <p:nvSpPr>
          <p:cNvPr id="39" name="TextBox 38">
            <a:extLst>
              <a:ext uri="{FF2B5EF4-FFF2-40B4-BE49-F238E27FC236}">
                <a16:creationId xmlns:a16="http://schemas.microsoft.com/office/drawing/2014/main" id="{E8EFF9E8-2FE3-F80D-FD82-E7BC09F9A089}"/>
              </a:ext>
            </a:extLst>
          </p:cNvPr>
          <p:cNvSpPr txBox="1"/>
          <p:nvPr/>
        </p:nvSpPr>
        <p:spPr>
          <a:xfrm>
            <a:off x="4381500" y="4735721"/>
            <a:ext cx="2121776" cy="646331"/>
          </a:xfrm>
          <a:prstGeom prst="rect">
            <a:avLst/>
          </a:prstGeom>
          <a:noFill/>
        </p:spPr>
        <p:txBody>
          <a:bodyPr wrap="square" lIns="18288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Grandview"/>
                <a:ea typeface="+mn-ea"/>
                <a:cs typeface="Arial" panose="020B0604020202020204" pitchFamily="34" charset="0"/>
              </a:rPr>
              <a:t>Recommendation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Grandview"/>
                <a:ea typeface="+mn-ea"/>
                <a:cs typeface="Arial" panose="020B0604020202020204" pitchFamily="34" charset="0"/>
              </a:rPr>
              <a:t>Intent</a:t>
            </a:r>
          </a:p>
        </p:txBody>
      </p:sp>
      <p:sp>
        <p:nvSpPr>
          <p:cNvPr id="40" name="TextBox 39">
            <a:extLst>
              <a:ext uri="{FF2B5EF4-FFF2-40B4-BE49-F238E27FC236}">
                <a16:creationId xmlns:a16="http://schemas.microsoft.com/office/drawing/2014/main" id="{978CFDFB-9655-D422-36FA-300884BDFEAD}"/>
              </a:ext>
            </a:extLst>
          </p:cNvPr>
          <p:cNvSpPr txBox="1"/>
          <p:nvPr/>
        </p:nvSpPr>
        <p:spPr>
          <a:xfrm>
            <a:off x="6799219" y="4666471"/>
            <a:ext cx="1456657" cy="7848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0" cap="none" spc="0" normalizeH="0" baseline="0" noProof="0">
                <a:ln>
                  <a:noFill/>
                </a:ln>
                <a:effectLst/>
                <a:uLnTx/>
                <a:uFillTx/>
                <a:latin typeface="Grandview"/>
                <a:ea typeface="+mn-ea"/>
                <a:cs typeface="Arial" panose="020B0604020202020204" pitchFamily="34" charset="0"/>
              </a:rPr>
              <a:t>+7%</a:t>
            </a:r>
          </a:p>
        </p:txBody>
      </p:sp>
      <p:pic>
        <p:nvPicPr>
          <p:cNvPr id="13" name="Graphic 12" descr="Thumbs up sign outline">
            <a:extLst>
              <a:ext uri="{FF2B5EF4-FFF2-40B4-BE49-F238E27FC236}">
                <a16:creationId xmlns:a16="http://schemas.microsoft.com/office/drawing/2014/main" id="{DE127416-4EF1-7A2F-4DCE-F948D576A83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flipH="1">
            <a:off x="6096000" y="5184775"/>
            <a:ext cx="647700" cy="654050"/>
          </a:xfrm>
          <a:prstGeom prst="rect">
            <a:avLst/>
          </a:prstGeom>
        </p:spPr>
      </p:pic>
      <p:pic>
        <p:nvPicPr>
          <p:cNvPr id="17" name="Graphic 16" descr="Money outline">
            <a:extLst>
              <a:ext uri="{FF2B5EF4-FFF2-40B4-BE49-F238E27FC236}">
                <a16:creationId xmlns:a16="http://schemas.microsoft.com/office/drawing/2014/main" id="{A11AF2D4-7947-588F-8EA7-1EA71D6886D9}"/>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943100" y="5105400"/>
            <a:ext cx="812800" cy="812800"/>
          </a:xfrm>
          <a:prstGeom prst="rect">
            <a:avLst/>
          </a:prstGeom>
        </p:spPr>
      </p:pic>
      <p:pic>
        <p:nvPicPr>
          <p:cNvPr id="19" name="Graphic 18" descr="Right Brain outline">
            <a:extLst>
              <a:ext uri="{FF2B5EF4-FFF2-40B4-BE49-F238E27FC236}">
                <a16:creationId xmlns:a16="http://schemas.microsoft.com/office/drawing/2014/main" id="{9FD14105-2189-EB02-05C9-DD3E6329BB58}"/>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flipH="1">
            <a:off x="9271000" y="3018730"/>
            <a:ext cx="647700" cy="640340"/>
          </a:xfrm>
          <a:prstGeom prst="rect">
            <a:avLst/>
          </a:prstGeom>
        </p:spPr>
      </p:pic>
      <p:pic>
        <p:nvPicPr>
          <p:cNvPr id="23" name="Graphic 22" descr="Image outline">
            <a:extLst>
              <a:ext uri="{FF2B5EF4-FFF2-40B4-BE49-F238E27FC236}">
                <a16:creationId xmlns:a16="http://schemas.microsoft.com/office/drawing/2014/main" id="{118BDCE4-90E6-420B-27E7-CED7237ACE9D}"/>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5495150" y="2952750"/>
            <a:ext cx="772300" cy="772300"/>
          </a:xfrm>
          <a:prstGeom prst="rect">
            <a:avLst/>
          </a:prstGeom>
        </p:spPr>
      </p:pic>
      <p:pic>
        <p:nvPicPr>
          <p:cNvPr id="27" name="Graphic 26" descr="Lights On outline">
            <a:extLst>
              <a:ext uri="{FF2B5EF4-FFF2-40B4-BE49-F238E27FC236}">
                <a16:creationId xmlns:a16="http://schemas.microsoft.com/office/drawing/2014/main" id="{E0EF3B25-2DE3-6634-3C7E-0E044901121D}"/>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997075" y="3035300"/>
            <a:ext cx="603250" cy="603250"/>
          </a:xfrm>
          <a:prstGeom prst="rect">
            <a:avLst/>
          </a:prstGeom>
        </p:spPr>
      </p:pic>
      <p:sp>
        <p:nvSpPr>
          <p:cNvPr id="8" name="Rectangle 7">
            <a:extLst>
              <a:ext uri="{FF2B5EF4-FFF2-40B4-BE49-F238E27FC236}">
                <a16:creationId xmlns:a16="http://schemas.microsoft.com/office/drawing/2014/main" id="{87538FF8-5826-A16E-A9CB-5612DE1C34E6}"/>
              </a:ext>
            </a:extLst>
          </p:cNvPr>
          <p:cNvSpPr/>
          <p:nvPr/>
        </p:nvSpPr>
        <p:spPr>
          <a:xfrm>
            <a:off x="1" y="1"/>
            <a:ext cx="2402006" cy="4571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a:solidFill>
                  <a:schemeClr val="bg1"/>
                </a:solidFill>
              </a:rPr>
              <a:t>Tech Peacock Benchmarks (B2B cut not avail)</a:t>
            </a:r>
          </a:p>
        </p:txBody>
      </p:sp>
    </p:spTree>
    <p:extLst>
      <p:ext uri="{BB962C8B-B14F-4D97-AF65-F5344CB8AC3E}">
        <p14:creationId xmlns:p14="http://schemas.microsoft.com/office/powerpoint/2010/main" val="1643734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16423A-B2A4-A62B-6427-58C4D84679C4}"/>
            </a:ext>
          </a:extLst>
        </p:cNvPr>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F3946B5E-1C49-5E73-DAA4-260A609305A4}"/>
              </a:ext>
            </a:extLst>
          </p:cNvPr>
          <p:cNvSpPr/>
          <p:nvPr/>
        </p:nvSpPr>
        <p:spPr>
          <a:xfrm>
            <a:off x="3286029" y="1825888"/>
            <a:ext cx="8182072" cy="1371600"/>
          </a:xfrm>
          <a:prstGeom prst="roundRect">
            <a:avLst/>
          </a:prstGeom>
          <a:ln>
            <a:solidFill>
              <a:srgbClr val="100FCF"/>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strike="noStrike" kern="1200" cap="none" spc="0" normalizeH="0" baseline="0" noProof="0">
              <a:ln>
                <a:noFill/>
              </a:ln>
              <a:solidFill>
                <a:srgbClr val="FFFFFF"/>
              </a:solidFill>
              <a:effectLst/>
              <a:uLnTx/>
              <a:uFillTx/>
              <a:latin typeface="Grandview"/>
              <a:ea typeface="+mn-ea"/>
              <a:cs typeface="+mn-cs"/>
            </a:endParaRPr>
          </a:p>
        </p:txBody>
      </p:sp>
      <p:sp>
        <p:nvSpPr>
          <p:cNvPr id="16" name="Rectangle: Rounded Corners 15">
            <a:extLst>
              <a:ext uri="{FF2B5EF4-FFF2-40B4-BE49-F238E27FC236}">
                <a16:creationId xmlns:a16="http://schemas.microsoft.com/office/drawing/2014/main" id="{36BAB749-BBB8-D0BE-881E-71EFF72DD3D1}"/>
              </a:ext>
            </a:extLst>
          </p:cNvPr>
          <p:cNvSpPr/>
          <p:nvPr/>
        </p:nvSpPr>
        <p:spPr>
          <a:xfrm>
            <a:off x="1396073" y="4792184"/>
            <a:ext cx="10072027" cy="1371600"/>
          </a:xfrm>
          <a:prstGeom prst="roundRect">
            <a:avLst/>
          </a:prstGeom>
          <a:ln>
            <a:solidFill>
              <a:srgbClr val="100FCF"/>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ndview"/>
              <a:ea typeface="+mn-ea"/>
              <a:cs typeface="+mn-cs"/>
            </a:endParaRPr>
          </a:p>
        </p:txBody>
      </p:sp>
      <p:sp>
        <p:nvSpPr>
          <p:cNvPr id="5" name="Rectangle: Rounded Corners 4">
            <a:extLst>
              <a:ext uri="{FF2B5EF4-FFF2-40B4-BE49-F238E27FC236}">
                <a16:creationId xmlns:a16="http://schemas.microsoft.com/office/drawing/2014/main" id="{08FD0825-CAEF-D633-8731-4D7D84BD88F2}"/>
              </a:ext>
            </a:extLst>
          </p:cNvPr>
          <p:cNvSpPr/>
          <p:nvPr/>
        </p:nvSpPr>
        <p:spPr>
          <a:xfrm>
            <a:off x="2552701" y="3303020"/>
            <a:ext cx="8915400" cy="1371600"/>
          </a:xfrm>
          <a:prstGeom prst="roundRect">
            <a:avLst/>
          </a:prstGeom>
          <a:ln>
            <a:solidFill>
              <a:srgbClr val="100FCF"/>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ndview"/>
              <a:ea typeface="+mn-ea"/>
              <a:cs typeface="+mn-cs"/>
            </a:endParaRPr>
          </a:p>
        </p:txBody>
      </p:sp>
      <p:grpSp>
        <p:nvGrpSpPr>
          <p:cNvPr id="9" name="Group 8">
            <a:extLst>
              <a:ext uri="{FF2B5EF4-FFF2-40B4-BE49-F238E27FC236}">
                <a16:creationId xmlns:a16="http://schemas.microsoft.com/office/drawing/2014/main" id="{08D75F88-63D7-6480-02D3-7D023FF3ED01}"/>
              </a:ext>
            </a:extLst>
          </p:cNvPr>
          <p:cNvGrpSpPr/>
          <p:nvPr/>
        </p:nvGrpSpPr>
        <p:grpSpPr>
          <a:xfrm>
            <a:off x="-918664" y="1820451"/>
            <a:ext cx="5490664" cy="4361688"/>
            <a:chOff x="-918664" y="1820451"/>
            <a:chExt cx="6303464" cy="4361688"/>
          </a:xfrm>
          <a:gradFill>
            <a:gsLst>
              <a:gs pos="88000">
                <a:schemeClr val="accent1"/>
              </a:gs>
              <a:gs pos="0">
                <a:srgbClr val="100FCF"/>
              </a:gs>
            </a:gsLst>
            <a:lin ang="5400000" scaled="1"/>
          </a:gradFill>
        </p:grpSpPr>
        <p:sp>
          <p:nvSpPr>
            <p:cNvPr id="17" name="Trapezoid 16">
              <a:extLst>
                <a:ext uri="{FF2B5EF4-FFF2-40B4-BE49-F238E27FC236}">
                  <a16:creationId xmlns:a16="http://schemas.microsoft.com/office/drawing/2014/main" id="{FF97B2B5-82A9-23D7-2153-4D61E04A838E}"/>
                </a:ext>
              </a:extLst>
            </p:cNvPr>
            <p:cNvSpPr/>
            <p:nvPr/>
          </p:nvSpPr>
          <p:spPr>
            <a:xfrm rot="10800000">
              <a:off x="-918664" y="1820451"/>
              <a:ext cx="6303464" cy="1389888"/>
            </a:xfrm>
            <a:prstGeom prst="trapezoid">
              <a:avLst>
                <a:gd name="adj" fmla="val 43202"/>
              </a:avLst>
            </a:prstGeom>
            <a:gr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ndview"/>
                <a:ea typeface="+mn-ea"/>
                <a:cs typeface="+mn-cs"/>
              </a:endParaRPr>
            </a:p>
          </p:txBody>
        </p:sp>
        <p:sp>
          <p:nvSpPr>
            <p:cNvPr id="18" name="Trapezoid 17">
              <a:extLst>
                <a:ext uri="{FF2B5EF4-FFF2-40B4-BE49-F238E27FC236}">
                  <a16:creationId xmlns:a16="http://schemas.microsoft.com/office/drawing/2014/main" id="{3A7FE868-3E46-4E35-C48C-0EAC5157717C}"/>
                </a:ext>
              </a:extLst>
            </p:cNvPr>
            <p:cNvSpPr/>
            <p:nvPr/>
          </p:nvSpPr>
          <p:spPr>
            <a:xfrm rot="10800000">
              <a:off x="-674150" y="4792251"/>
              <a:ext cx="4636246" cy="1389888"/>
            </a:xfrm>
            <a:prstGeom prst="trapezoid">
              <a:avLst>
                <a:gd name="adj" fmla="val 43202"/>
              </a:avLst>
            </a:prstGeom>
            <a:gr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ndview"/>
                <a:ea typeface="+mn-ea"/>
                <a:cs typeface="+mn-cs"/>
              </a:endParaRPr>
            </a:p>
          </p:txBody>
        </p:sp>
        <p:sp>
          <p:nvSpPr>
            <p:cNvPr id="3" name="Trapezoid 2">
              <a:extLst>
                <a:ext uri="{FF2B5EF4-FFF2-40B4-BE49-F238E27FC236}">
                  <a16:creationId xmlns:a16="http://schemas.microsoft.com/office/drawing/2014/main" id="{D84ED47A-E4DA-287E-E493-E5A8FA4B38DC}"/>
                </a:ext>
              </a:extLst>
            </p:cNvPr>
            <p:cNvSpPr/>
            <p:nvPr/>
          </p:nvSpPr>
          <p:spPr>
            <a:xfrm rot="10800000">
              <a:off x="-787402" y="3306092"/>
              <a:ext cx="5440132" cy="1389888"/>
            </a:xfrm>
            <a:prstGeom prst="trapezoid">
              <a:avLst>
                <a:gd name="adj" fmla="val 43202"/>
              </a:avLst>
            </a:prstGeom>
            <a:gr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ndview"/>
                <a:ea typeface="+mn-ea"/>
                <a:cs typeface="+mn-cs"/>
              </a:endParaRPr>
            </a:p>
          </p:txBody>
        </p:sp>
      </p:grpSp>
      <p:sp>
        <p:nvSpPr>
          <p:cNvPr id="43" name="Rectangle 42">
            <a:extLst>
              <a:ext uri="{FF2B5EF4-FFF2-40B4-BE49-F238E27FC236}">
                <a16:creationId xmlns:a16="http://schemas.microsoft.com/office/drawing/2014/main" id="{2AD7B4DF-EC6D-2AE9-113D-26BC6F20F6DE}"/>
              </a:ext>
            </a:extLst>
          </p:cNvPr>
          <p:cNvSpPr/>
          <p:nvPr/>
        </p:nvSpPr>
        <p:spPr>
          <a:xfrm>
            <a:off x="0" y="1579317"/>
            <a:ext cx="12192000" cy="3576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ndview"/>
              <a:ea typeface="+mn-ea"/>
              <a:cs typeface="+mn-cs"/>
            </a:endParaRPr>
          </a:p>
        </p:txBody>
      </p:sp>
      <p:sp>
        <p:nvSpPr>
          <p:cNvPr id="19" name="TextBox 18">
            <a:extLst>
              <a:ext uri="{FF2B5EF4-FFF2-40B4-BE49-F238E27FC236}">
                <a16:creationId xmlns:a16="http://schemas.microsoft.com/office/drawing/2014/main" id="{84344E21-00A4-DCE1-62D9-703404C903F9}"/>
              </a:ext>
            </a:extLst>
          </p:cNvPr>
          <p:cNvSpPr txBox="1"/>
          <p:nvPr/>
        </p:nvSpPr>
        <p:spPr>
          <a:xfrm>
            <a:off x="746108" y="1949117"/>
            <a:ext cx="2047224" cy="521810"/>
          </a:xfrm>
          <a:prstGeom prst="rect">
            <a:avLst/>
          </a:prstGeom>
          <a:noFill/>
        </p:spPr>
        <p:txBody>
          <a:bodyPr wrap="square" lIns="0" tIns="45720" rIns="0" bIns="45720"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800" b="0" i="0" u="none" strike="noStrike" kern="0" cap="none" spc="0" normalizeH="0" baseline="0" noProof="0">
                <a:ln>
                  <a:noFill/>
                </a:ln>
                <a:solidFill>
                  <a:srgbClr val="FFFFFF"/>
                </a:solidFill>
                <a:effectLst/>
                <a:uLnTx/>
                <a:uFillTx/>
                <a:latin typeface="Grandview"/>
                <a:ea typeface="+mn-ea"/>
                <a:cs typeface="Arial" charset="0"/>
              </a:rPr>
              <a:t>Upper</a:t>
            </a:r>
          </a:p>
        </p:txBody>
      </p:sp>
      <p:sp>
        <p:nvSpPr>
          <p:cNvPr id="20" name="TextBox 19">
            <a:extLst>
              <a:ext uri="{FF2B5EF4-FFF2-40B4-BE49-F238E27FC236}">
                <a16:creationId xmlns:a16="http://schemas.microsoft.com/office/drawing/2014/main" id="{502704BD-78D3-09BD-20E8-01ECA6C73DAB}"/>
              </a:ext>
            </a:extLst>
          </p:cNvPr>
          <p:cNvSpPr txBox="1"/>
          <p:nvPr/>
        </p:nvSpPr>
        <p:spPr>
          <a:xfrm>
            <a:off x="746108" y="4911728"/>
            <a:ext cx="1852480" cy="521810"/>
          </a:xfrm>
          <a:prstGeom prst="rect">
            <a:avLst/>
          </a:prstGeom>
          <a:noFill/>
        </p:spPr>
        <p:txBody>
          <a:bodyPr wrap="square" lIns="0" tIns="45720" rIns="0" bIns="45720"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800" b="0" i="0" u="none" strike="noStrike" kern="0" cap="none" spc="0" normalizeH="0" baseline="0" noProof="0">
                <a:ln>
                  <a:noFill/>
                </a:ln>
                <a:solidFill>
                  <a:srgbClr val="FFFFFF"/>
                </a:solidFill>
                <a:effectLst/>
                <a:uLnTx/>
                <a:uFillTx/>
                <a:latin typeface="Grandview"/>
                <a:ea typeface="+mn-ea"/>
                <a:cs typeface="Arial" charset="0"/>
              </a:rPr>
              <a:t>Lower</a:t>
            </a:r>
          </a:p>
        </p:txBody>
      </p:sp>
      <p:sp>
        <p:nvSpPr>
          <p:cNvPr id="22" name="Slide Number Placeholder 16">
            <a:extLst>
              <a:ext uri="{FF2B5EF4-FFF2-40B4-BE49-F238E27FC236}">
                <a16:creationId xmlns:a16="http://schemas.microsoft.com/office/drawing/2014/main" id="{0AC3D283-963D-F88F-9FC0-07092FC119E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BC3453-BB19-457B-B719-75D592CBE786}" type="slidenum">
              <a:rPr kumimoji="0" lang="en-US" sz="700" b="0" i="0" u="none" strike="noStrike" kern="1200" cap="none" spc="0" normalizeH="0" baseline="0" noProof="0" smtClean="0">
                <a:ln>
                  <a:noFill/>
                </a:ln>
                <a:solidFill>
                  <a:srgbClr val="444444"/>
                </a:solidFill>
                <a:effectLst/>
                <a:uLnTx/>
                <a:uFillTx/>
                <a:latin typeface="Grandview"/>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700" b="0" i="0" u="none" strike="noStrike" kern="1200" cap="none" spc="0" normalizeH="0" baseline="0" noProof="0">
              <a:ln>
                <a:noFill/>
              </a:ln>
              <a:solidFill>
                <a:srgbClr val="444444"/>
              </a:solidFill>
              <a:effectLst/>
              <a:uLnTx/>
              <a:uFillTx/>
              <a:latin typeface="Grandview"/>
              <a:ea typeface="+mn-ea"/>
              <a:cs typeface="+mn-cs"/>
            </a:endParaRPr>
          </a:p>
        </p:txBody>
      </p:sp>
      <p:sp>
        <p:nvSpPr>
          <p:cNvPr id="4" name="TextBox 3">
            <a:extLst>
              <a:ext uri="{FF2B5EF4-FFF2-40B4-BE49-F238E27FC236}">
                <a16:creationId xmlns:a16="http://schemas.microsoft.com/office/drawing/2014/main" id="{872792DA-B7FE-D8F6-44A1-572E105163D7}"/>
              </a:ext>
            </a:extLst>
          </p:cNvPr>
          <p:cNvSpPr txBox="1"/>
          <p:nvPr/>
        </p:nvSpPr>
        <p:spPr>
          <a:xfrm>
            <a:off x="746108" y="3400644"/>
            <a:ext cx="1852480" cy="521810"/>
          </a:xfrm>
          <a:prstGeom prst="rect">
            <a:avLst/>
          </a:prstGeom>
          <a:noFill/>
        </p:spPr>
        <p:txBody>
          <a:bodyPr wrap="square" lIns="0" tIns="45720" rIns="0" bIns="45720"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800" b="0" i="0" u="none" strike="noStrike" kern="0" cap="none" spc="0" normalizeH="0" baseline="0" noProof="0">
                <a:ln>
                  <a:noFill/>
                </a:ln>
                <a:solidFill>
                  <a:srgbClr val="FFFFFF"/>
                </a:solidFill>
                <a:effectLst/>
                <a:uLnTx/>
                <a:uFillTx/>
                <a:latin typeface="Grandview"/>
                <a:ea typeface="+mn-ea"/>
                <a:cs typeface="Arial" charset="0"/>
              </a:rPr>
              <a:t>Middle</a:t>
            </a:r>
          </a:p>
        </p:txBody>
      </p:sp>
      <p:sp>
        <p:nvSpPr>
          <p:cNvPr id="2" name="TextBox 1">
            <a:extLst>
              <a:ext uri="{FF2B5EF4-FFF2-40B4-BE49-F238E27FC236}">
                <a16:creationId xmlns:a16="http://schemas.microsoft.com/office/drawing/2014/main" id="{77326108-DA1A-C32A-D58B-5EE4A6F3F5CF}"/>
              </a:ext>
            </a:extLst>
          </p:cNvPr>
          <p:cNvSpPr txBox="1"/>
          <p:nvPr/>
        </p:nvSpPr>
        <p:spPr>
          <a:xfrm>
            <a:off x="7902649" y="1069550"/>
            <a:ext cx="4289351" cy="307777"/>
          </a:xfrm>
          <a:prstGeom prst="rect">
            <a:avLst/>
          </a:prstGeom>
          <a:noFill/>
          <a:ln>
            <a:noFill/>
          </a:ln>
        </p:spPr>
        <p:txBody>
          <a:bodyPr wrap="square" lIns="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accent4"/>
                </a:solidFill>
                <a:effectLst/>
                <a:uLnTx/>
                <a:uFillTx/>
                <a:latin typeface="Grandview"/>
                <a:ea typeface="+mn-ea"/>
                <a:cs typeface="+mn-cs"/>
              </a:rPr>
              <a:t>NBCU Finance Campaigns </a:t>
            </a:r>
            <a:r>
              <a:rPr kumimoji="0" lang="en-US" sz="1400" b="0" i="1" u="none" strike="noStrike" kern="1200" cap="none" spc="0" normalizeH="0" baseline="0" noProof="0">
                <a:ln>
                  <a:noFill/>
                </a:ln>
                <a:solidFill>
                  <a:srgbClr val="444444"/>
                </a:solidFill>
                <a:effectLst/>
                <a:uLnTx/>
                <a:uFillTx/>
                <a:latin typeface="Grandview"/>
                <a:ea typeface="+mn-ea"/>
                <a:cs typeface="+mn-cs"/>
              </a:rPr>
              <a:t>– Test vs. Control</a:t>
            </a:r>
          </a:p>
        </p:txBody>
      </p:sp>
      <p:sp>
        <p:nvSpPr>
          <p:cNvPr id="6" name="TextBox 5">
            <a:extLst>
              <a:ext uri="{FF2B5EF4-FFF2-40B4-BE49-F238E27FC236}">
                <a16:creationId xmlns:a16="http://schemas.microsoft.com/office/drawing/2014/main" id="{B2B63E53-8E63-A295-C975-1A9FE69BE41B}"/>
              </a:ext>
            </a:extLst>
          </p:cNvPr>
          <p:cNvSpPr txBox="1"/>
          <p:nvPr/>
        </p:nvSpPr>
        <p:spPr>
          <a:xfrm>
            <a:off x="723900" y="6410897"/>
            <a:ext cx="10068732" cy="261610"/>
          </a:xfrm>
          <a:prstGeom prst="rect">
            <a:avLst/>
          </a:prstGeom>
          <a:noFill/>
        </p:spPr>
        <p:txBody>
          <a:bodyPr wrap="square" lIns="0" tIns="45720" rIns="91440" bIns="0" rtlCol="0" anchor="ctr">
            <a:spAutoFit/>
          </a:bodyPr>
          <a:lstStyle/>
          <a:p>
            <a:pPr>
              <a:defRPr/>
            </a:pPr>
            <a:r>
              <a:rPr lang="en-US" sz="700" i="1">
                <a:solidFill>
                  <a:srgbClr val="FFFFFF">
                    <a:lumMod val="50000"/>
                  </a:srgbClr>
                </a:solidFill>
                <a:latin typeface="Grandview"/>
              </a:rPr>
              <a:t>Source: NBCU Ad Impact Database 2017-2023, 36 Campaigns across 12 Brands Peacock measured Finance campaigns ​</a:t>
            </a:r>
            <a:br>
              <a:rPr lang="en-US" sz="700" i="1">
                <a:solidFill>
                  <a:srgbClr val="FFFFFF">
                    <a:lumMod val="50000"/>
                  </a:srgbClr>
                </a:solidFill>
                <a:latin typeface="Grandview"/>
              </a:rPr>
            </a:br>
            <a:r>
              <a:rPr lang="en-US" sz="700" i="1">
                <a:solidFill>
                  <a:srgbClr val="FFFFFF">
                    <a:lumMod val="50000"/>
                  </a:srgbClr>
                </a:solidFill>
                <a:latin typeface="Grandview"/>
              </a:rPr>
              <a:t>Custom research, vendors vary. Average of exposed vs. control cells for NBCU. Top 2 box</a:t>
            </a:r>
          </a:p>
        </p:txBody>
      </p:sp>
      <p:sp>
        <p:nvSpPr>
          <p:cNvPr id="7" name="TextBox 6">
            <a:extLst>
              <a:ext uri="{FF2B5EF4-FFF2-40B4-BE49-F238E27FC236}">
                <a16:creationId xmlns:a16="http://schemas.microsoft.com/office/drawing/2014/main" id="{1208A003-448E-CA1D-FC60-3AD8745D817E}"/>
              </a:ext>
            </a:extLst>
          </p:cNvPr>
          <p:cNvSpPr txBox="1"/>
          <p:nvPr/>
        </p:nvSpPr>
        <p:spPr>
          <a:xfrm>
            <a:off x="4593976" y="3513428"/>
            <a:ext cx="135665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u="none" strike="noStrike" kern="0" cap="none" spc="0" normalizeH="0" baseline="0" noProof="0">
                <a:ln>
                  <a:noFill/>
                </a:ln>
                <a:solidFill>
                  <a:srgbClr val="4C4B4C"/>
                </a:solidFill>
                <a:effectLst/>
                <a:uLnTx/>
                <a:uFillTx/>
                <a:latin typeface="Grandview"/>
                <a:ea typeface="+mn-ea"/>
                <a:cs typeface="Arial" panose="020B0604020202020204" pitchFamily="34" charset="0"/>
              </a:rPr>
              <a:t>Brand Favorability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u="none" strike="noStrike" kern="0" cap="none" spc="0" normalizeH="0" baseline="0" noProof="0">
                <a:ln>
                  <a:noFill/>
                </a:ln>
                <a:solidFill>
                  <a:schemeClr val="accent4"/>
                </a:solidFill>
                <a:effectLst/>
                <a:uLnTx/>
                <a:uFillTx/>
                <a:latin typeface="Grandview"/>
                <a:ea typeface="+mn-ea"/>
                <a:cs typeface="Arial" panose="020B0604020202020204" pitchFamily="34" charset="0"/>
              </a:rPr>
              <a:t>+13%</a:t>
            </a:r>
          </a:p>
        </p:txBody>
      </p:sp>
      <p:sp>
        <p:nvSpPr>
          <p:cNvPr id="8" name="TextBox 7">
            <a:extLst>
              <a:ext uri="{FF2B5EF4-FFF2-40B4-BE49-F238E27FC236}">
                <a16:creationId xmlns:a16="http://schemas.microsoft.com/office/drawing/2014/main" id="{267EA425-8ABA-A903-110A-8611078C30A5}"/>
              </a:ext>
            </a:extLst>
          </p:cNvPr>
          <p:cNvSpPr txBox="1"/>
          <p:nvPr/>
        </p:nvSpPr>
        <p:spPr>
          <a:xfrm>
            <a:off x="6128870" y="2170652"/>
            <a:ext cx="151440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u="none" strike="noStrike" kern="0" cap="none" spc="0" normalizeH="0" baseline="0" noProof="0">
                <a:ln>
                  <a:noFill/>
                </a:ln>
                <a:solidFill>
                  <a:srgbClr val="4C4B4C"/>
                </a:solidFill>
                <a:effectLst/>
                <a:uLnTx/>
                <a:uFillTx/>
                <a:latin typeface="Grandview"/>
                <a:ea typeface="+mn-ea"/>
                <a:cs typeface="Arial" panose="020B0604020202020204" pitchFamily="34" charset="0"/>
              </a:rPr>
              <a:t>Unaided Brand Recall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u="none" strike="noStrike" kern="0" cap="none" spc="0" normalizeH="0" baseline="0" noProof="0">
                <a:ln>
                  <a:noFill/>
                </a:ln>
                <a:solidFill>
                  <a:schemeClr val="accent4"/>
                </a:solidFill>
                <a:effectLst/>
                <a:uLnTx/>
                <a:uFillTx/>
                <a:latin typeface="Grandview"/>
                <a:ea typeface="+mn-ea"/>
                <a:cs typeface="Arial" panose="020B0604020202020204" pitchFamily="34" charset="0"/>
              </a:rPr>
              <a:t>+3%</a:t>
            </a:r>
          </a:p>
        </p:txBody>
      </p:sp>
      <p:sp>
        <p:nvSpPr>
          <p:cNvPr id="10" name="TextBox 9">
            <a:extLst>
              <a:ext uri="{FF2B5EF4-FFF2-40B4-BE49-F238E27FC236}">
                <a16:creationId xmlns:a16="http://schemas.microsoft.com/office/drawing/2014/main" id="{2E4AB97B-E83E-8290-502A-1418A6E0436A}"/>
              </a:ext>
            </a:extLst>
          </p:cNvPr>
          <p:cNvSpPr txBox="1"/>
          <p:nvPr/>
        </p:nvSpPr>
        <p:spPr>
          <a:xfrm>
            <a:off x="4589428" y="2157856"/>
            <a:ext cx="15969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u="none" strike="noStrike" kern="0" cap="none" spc="0" normalizeH="0" baseline="0" noProof="0">
                <a:ln>
                  <a:noFill/>
                </a:ln>
                <a:solidFill>
                  <a:srgbClr val="4C4B4C"/>
                </a:solidFill>
                <a:effectLst/>
                <a:uLnTx/>
                <a:uFillTx/>
                <a:latin typeface="Grandview"/>
                <a:ea typeface="+mn-ea"/>
                <a:cs typeface="Arial" panose="020B0604020202020204" pitchFamily="34" charset="0"/>
              </a:rPr>
              <a:t>Unaided Ad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u="none" strike="noStrike" kern="0" cap="none" spc="0" normalizeH="0" baseline="0" noProof="0">
                <a:ln>
                  <a:noFill/>
                </a:ln>
                <a:solidFill>
                  <a:srgbClr val="4C4B4C"/>
                </a:solidFill>
                <a:effectLst/>
                <a:uLnTx/>
                <a:uFillTx/>
                <a:latin typeface="Grandview"/>
                <a:ea typeface="+mn-ea"/>
                <a:cs typeface="Arial" panose="020B0604020202020204" pitchFamily="34" charset="0"/>
              </a:rPr>
              <a:t>Recall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u="none" strike="noStrike" kern="0" cap="none" spc="0" normalizeH="0" baseline="0" noProof="0">
                <a:ln>
                  <a:noFill/>
                </a:ln>
                <a:solidFill>
                  <a:schemeClr val="accent4"/>
                </a:solidFill>
                <a:effectLst/>
                <a:uLnTx/>
                <a:uFillTx/>
                <a:latin typeface="Grandview"/>
                <a:ea typeface="+mn-ea"/>
                <a:cs typeface="Arial" panose="020B0604020202020204" pitchFamily="34" charset="0"/>
              </a:rPr>
              <a:t>+37%</a:t>
            </a:r>
          </a:p>
        </p:txBody>
      </p:sp>
      <p:sp>
        <p:nvSpPr>
          <p:cNvPr id="11" name="TextBox 10">
            <a:extLst>
              <a:ext uri="{FF2B5EF4-FFF2-40B4-BE49-F238E27FC236}">
                <a16:creationId xmlns:a16="http://schemas.microsoft.com/office/drawing/2014/main" id="{85F48200-CB13-6F29-D78A-6DC0C8FD9E8D}"/>
              </a:ext>
            </a:extLst>
          </p:cNvPr>
          <p:cNvSpPr txBox="1"/>
          <p:nvPr/>
        </p:nvSpPr>
        <p:spPr>
          <a:xfrm>
            <a:off x="7804181" y="2157856"/>
            <a:ext cx="117837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a:ln>
                  <a:noFill/>
                </a:ln>
                <a:solidFill>
                  <a:srgbClr val="4C4B4C"/>
                </a:solidFill>
                <a:effectLst/>
                <a:uLnTx/>
                <a:uFillTx/>
                <a:latin typeface="Grandview"/>
                <a:ea typeface="+mn-ea"/>
                <a:cs typeface="+mn-cs"/>
              </a:rPr>
              <a:t>Aided Ad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a:ln>
                  <a:noFill/>
                </a:ln>
                <a:solidFill>
                  <a:srgbClr val="4C4B4C"/>
                </a:solidFill>
                <a:effectLst/>
                <a:uLnTx/>
                <a:uFillTx/>
                <a:latin typeface="Grandview"/>
                <a:ea typeface="+mn-ea"/>
                <a:cs typeface="+mn-cs"/>
              </a:rPr>
              <a:t>Recall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a:ln>
                  <a:noFill/>
                </a:ln>
                <a:solidFill>
                  <a:schemeClr val="accent4"/>
                </a:solidFill>
                <a:effectLst/>
                <a:uLnTx/>
                <a:uFillTx/>
                <a:latin typeface="Grandview"/>
                <a:ea typeface="+mn-ea"/>
                <a:cs typeface="+mn-cs"/>
              </a:rPr>
              <a:t>+10%</a:t>
            </a:r>
          </a:p>
        </p:txBody>
      </p:sp>
      <p:sp>
        <p:nvSpPr>
          <p:cNvPr id="12" name="TextBox 11">
            <a:extLst>
              <a:ext uri="{FF2B5EF4-FFF2-40B4-BE49-F238E27FC236}">
                <a16:creationId xmlns:a16="http://schemas.microsoft.com/office/drawing/2014/main" id="{0B43C874-3E3E-C546-12DE-49B6B7E837FA}"/>
              </a:ext>
            </a:extLst>
          </p:cNvPr>
          <p:cNvSpPr txBox="1"/>
          <p:nvPr/>
        </p:nvSpPr>
        <p:spPr>
          <a:xfrm>
            <a:off x="9334952" y="2170651"/>
            <a:ext cx="117837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a:ln>
                  <a:noFill/>
                </a:ln>
                <a:solidFill>
                  <a:srgbClr val="4C4B4C"/>
                </a:solidFill>
                <a:effectLst/>
                <a:uLnTx/>
                <a:uFillTx/>
                <a:latin typeface="Grandview"/>
                <a:ea typeface="+mn-ea"/>
                <a:cs typeface="+mn-cs"/>
              </a:rPr>
              <a:t>Brand</a:t>
            </a:r>
            <a:br>
              <a:rPr kumimoji="0" lang="en-US" sz="1600" b="0" u="none" strike="noStrike" kern="1200" cap="none" spc="0" normalizeH="0" baseline="0" noProof="0">
                <a:ln>
                  <a:noFill/>
                </a:ln>
                <a:solidFill>
                  <a:srgbClr val="4C4B4C"/>
                </a:solidFill>
                <a:effectLst/>
                <a:uLnTx/>
                <a:uFillTx/>
                <a:latin typeface="Grandview"/>
                <a:ea typeface="+mn-ea"/>
                <a:cs typeface="+mn-cs"/>
              </a:rPr>
            </a:br>
            <a:r>
              <a:rPr kumimoji="0" lang="en-US" sz="1600" b="0" u="none" strike="noStrike" kern="1200" cap="none" spc="0" normalizeH="0" baseline="0" noProof="0">
                <a:ln>
                  <a:noFill/>
                </a:ln>
                <a:solidFill>
                  <a:srgbClr val="4C4B4C"/>
                </a:solidFill>
                <a:effectLst/>
                <a:uLnTx/>
                <a:uFillTx/>
                <a:latin typeface="Grandview"/>
                <a:ea typeface="+mn-ea"/>
                <a:cs typeface="+mn-cs"/>
              </a:rPr>
              <a:t>Familiarity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a:ln>
                  <a:noFill/>
                </a:ln>
                <a:solidFill>
                  <a:schemeClr val="accent4"/>
                </a:solidFill>
                <a:effectLst/>
                <a:uLnTx/>
                <a:uFillTx/>
                <a:latin typeface="Grandview"/>
                <a:ea typeface="+mn-ea"/>
                <a:cs typeface="+mn-cs"/>
              </a:rPr>
              <a:t>+2%</a:t>
            </a:r>
          </a:p>
        </p:txBody>
      </p:sp>
      <p:sp>
        <p:nvSpPr>
          <p:cNvPr id="13" name="TextBox 12">
            <a:extLst>
              <a:ext uri="{FF2B5EF4-FFF2-40B4-BE49-F238E27FC236}">
                <a16:creationId xmlns:a16="http://schemas.microsoft.com/office/drawing/2014/main" id="{A24F3820-4462-DF1C-FB54-603EAEE0A853}"/>
              </a:ext>
            </a:extLst>
          </p:cNvPr>
          <p:cNvSpPr txBox="1"/>
          <p:nvPr/>
        </p:nvSpPr>
        <p:spPr>
          <a:xfrm>
            <a:off x="9334952" y="3544509"/>
            <a:ext cx="1383192"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a:ln>
                  <a:noFill/>
                </a:ln>
                <a:solidFill>
                  <a:srgbClr val="4C4B4C"/>
                </a:solidFill>
                <a:effectLst/>
                <a:uLnTx/>
                <a:uFillTx/>
                <a:latin typeface="Grandview"/>
                <a:ea typeface="+mn-ea"/>
                <a:cs typeface="+mn-cs"/>
              </a:rPr>
              <a:t>Message Association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u="none" strike="noStrike" kern="1200" cap="none" spc="0" normalizeH="0" baseline="0" noProof="0">
                <a:ln>
                  <a:noFill/>
                </a:ln>
                <a:solidFill>
                  <a:schemeClr val="accent4"/>
                </a:solidFill>
                <a:effectLst/>
                <a:uLnTx/>
                <a:uFillTx/>
                <a:latin typeface="Grandview"/>
                <a:ea typeface="+mn-ea"/>
                <a:cs typeface="+mn-cs"/>
              </a:rPr>
              <a:t>+1%</a:t>
            </a:r>
          </a:p>
        </p:txBody>
      </p:sp>
      <p:sp>
        <p:nvSpPr>
          <p:cNvPr id="14" name="TextBox 13">
            <a:extLst>
              <a:ext uri="{FF2B5EF4-FFF2-40B4-BE49-F238E27FC236}">
                <a16:creationId xmlns:a16="http://schemas.microsoft.com/office/drawing/2014/main" id="{0A91DDFA-A151-71E1-02E0-A76E571B1C67}"/>
              </a:ext>
            </a:extLst>
          </p:cNvPr>
          <p:cNvSpPr txBox="1"/>
          <p:nvPr/>
        </p:nvSpPr>
        <p:spPr>
          <a:xfrm>
            <a:off x="6094339" y="3513428"/>
            <a:ext cx="1574056"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u="none" strike="noStrike" kern="0" cap="none" spc="0" normalizeH="0" baseline="0" noProof="0">
                <a:ln>
                  <a:noFill/>
                </a:ln>
                <a:solidFill>
                  <a:srgbClr val="4C4B4C"/>
                </a:solidFill>
                <a:effectLst/>
                <a:uLnTx/>
                <a:uFillTx/>
                <a:latin typeface="Grandview"/>
                <a:ea typeface="+mn-ea"/>
                <a:cs typeface="Arial" panose="020B0604020202020204" pitchFamily="34" charset="0"/>
              </a:rPr>
              <a:t>Sponsorship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u="none" strike="noStrike" kern="0" cap="none" spc="0" normalizeH="0" baseline="0" noProof="0">
                <a:ln>
                  <a:noFill/>
                </a:ln>
                <a:solidFill>
                  <a:srgbClr val="4C4B4C"/>
                </a:solidFill>
                <a:effectLst/>
                <a:uLnTx/>
                <a:uFillTx/>
                <a:latin typeface="Grandview"/>
                <a:ea typeface="+mn-ea"/>
                <a:cs typeface="Arial" panose="020B0604020202020204" pitchFamily="34" charset="0"/>
              </a:rPr>
              <a:t>Favorability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u="none" strike="noStrike" kern="0" cap="none" spc="0" normalizeH="0" baseline="0" noProof="0">
                <a:ln>
                  <a:noFill/>
                </a:ln>
                <a:solidFill>
                  <a:schemeClr val="accent4"/>
                </a:solidFill>
                <a:effectLst/>
                <a:uLnTx/>
                <a:uFillTx/>
                <a:latin typeface="Grandview"/>
                <a:ea typeface="+mn-ea"/>
                <a:cs typeface="Arial" panose="020B0604020202020204" pitchFamily="34" charset="0"/>
              </a:rPr>
              <a:t>+8%</a:t>
            </a:r>
          </a:p>
        </p:txBody>
      </p:sp>
      <p:sp>
        <p:nvSpPr>
          <p:cNvPr id="23" name="TextBox 22">
            <a:extLst>
              <a:ext uri="{FF2B5EF4-FFF2-40B4-BE49-F238E27FC236}">
                <a16:creationId xmlns:a16="http://schemas.microsoft.com/office/drawing/2014/main" id="{1C8B7027-B394-5AD6-CDC7-8225177FF0A2}"/>
              </a:ext>
            </a:extLst>
          </p:cNvPr>
          <p:cNvSpPr txBox="1"/>
          <p:nvPr/>
        </p:nvSpPr>
        <p:spPr>
          <a:xfrm>
            <a:off x="7839403" y="3544509"/>
            <a:ext cx="1533067"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a:ln>
                  <a:noFill/>
                </a:ln>
                <a:solidFill>
                  <a:srgbClr val="4C4B4C"/>
                </a:solidFill>
                <a:effectLst/>
                <a:uLnTx/>
                <a:uFillTx/>
                <a:latin typeface="Grandview"/>
                <a:ea typeface="+mn-ea"/>
                <a:cs typeface="+mn-cs"/>
              </a:rPr>
              <a:t>Sponsorship Association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u="none" strike="noStrike" kern="1200" cap="none" spc="0" normalizeH="0" baseline="0" noProof="0">
                <a:ln>
                  <a:noFill/>
                </a:ln>
                <a:solidFill>
                  <a:schemeClr val="accent4"/>
                </a:solidFill>
                <a:effectLst/>
                <a:uLnTx/>
                <a:uFillTx/>
                <a:latin typeface="Grandview"/>
                <a:ea typeface="+mn-ea"/>
                <a:cs typeface="+mn-cs"/>
              </a:rPr>
              <a:t>+2%</a:t>
            </a:r>
          </a:p>
        </p:txBody>
      </p:sp>
      <p:sp>
        <p:nvSpPr>
          <p:cNvPr id="24" name="TextBox 23">
            <a:extLst>
              <a:ext uri="{FF2B5EF4-FFF2-40B4-BE49-F238E27FC236}">
                <a16:creationId xmlns:a16="http://schemas.microsoft.com/office/drawing/2014/main" id="{3E2C284B-D6E9-0E96-C099-EE70FB38528A}"/>
              </a:ext>
            </a:extLst>
          </p:cNvPr>
          <p:cNvSpPr txBox="1"/>
          <p:nvPr/>
        </p:nvSpPr>
        <p:spPr>
          <a:xfrm>
            <a:off x="6607249" y="5025914"/>
            <a:ext cx="1451256"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a:ln>
                  <a:noFill/>
                </a:ln>
                <a:solidFill>
                  <a:srgbClr val="4C4B4C"/>
                </a:solidFill>
                <a:effectLst/>
                <a:uLnTx/>
                <a:uFillTx/>
                <a:latin typeface="Grandview"/>
                <a:ea typeface="+mn-ea"/>
                <a:cs typeface="+mn-cs"/>
              </a:rPr>
              <a:t>Purchase</a:t>
            </a:r>
            <a:br>
              <a:rPr kumimoji="0" lang="en-US" sz="1600" b="0" u="none" strike="noStrike" kern="1200" cap="none" spc="0" normalizeH="0" baseline="0" noProof="0">
                <a:ln>
                  <a:noFill/>
                </a:ln>
                <a:solidFill>
                  <a:srgbClr val="4C4B4C"/>
                </a:solidFill>
                <a:effectLst/>
                <a:uLnTx/>
                <a:uFillTx/>
                <a:latin typeface="Grandview"/>
                <a:ea typeface="+mn-ea"/>
                <a:cs typeface="+mn-cs"/>
              </a:rPr>
            </a:br>
            <a:r>
              <a:rPr kumimoji="0" lang="en-US" sz="1600" b="0" u="none" strike="noStrike" kern="1200" cap="none" spc="0" normalizeH="0" baseline="0" noProof="0">
                <a:ln>
                  <a:noFill/>
                </a:ln>
                <a:solidFill>
                  <a:srgbClr val="4C4B4C"/>
                </a:solidFill>
                <a:effectLst/>
                <a:uLnTx/>
                <a:uFillTx/>
                <a:latin typeface="Grandview"/>
                <a:ea typeface="+mn-ea"/>
                <a:cs typeface="+mn-cs"/>
              </a:rPr>
              <a:t>Intent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u="none" strike="noStrike" kern="1200" cap="none" spc="0" normalizeH="0" baseline="0" noProof="0">
                <a:ln>
                  <a:noFill/>
                </a:ln>
                <a:solidFill>
                  <a:schemeClr val="accent4"/>
                </a:solidFill>
                <a:effectLst/>
                <a:uLnTx/>
                <a:uFillTx/>
                <a:latin typeface="Grandview"/>
                <a:ea typeface="+mn-ea"/>
                <a:cs typeface="+mn-cs"/>
              </a:rPr>
              <a:t>+2%</a:t>
            </a:r>
          </a:p>
        </p:txBody>
      </p:sp>
      <p:sp>
        <p:nvSpPr>
          <p:cNvPr id="25" name="TextBox 24">
            <a:extLst>
              <a:ext uri="{FF2B5EF4-FFF2-40B4-BE49-F238E27FC236}">
                <a16:creationId xmlns:a16="http://schemas.microsoft.com/office/drawing/2014/main" id="{02B2EAFE-DD8A-AB14-FDF4-25C4A5F08445}"/>
              </a:ext>
            </a:extLst>
          </p:cNvPr>
          <p:cNvSpPr txBox="1"/>
          <p:nvPr/>
        </p:nvSpPr>
        <p:spPr>
          <a:xfrm>
            <a:off x="8232567" y="5025914"/>
            <a:ext cx="2037703"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a:ln>
                  <a:noFill/>
                </a:ln>
                <a:solidFill>
                  <a:srgbClr val="4C4B4C"/>
                </a:solidFill>
                <a:effectLst/>
                <a:uLnTx/>
                <a:uFillTx/>
                <a:latin typeface="Grandview"/>
                <a:ea typeface="+mn-ea"/>
                <a:cs typeface="+mn-cs"/>
              </a:rPr>
              <a:t>Recommendation Intent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u="none" strike="noStrike" kern="1200" cap="none" spc="0" normalizeH="0" baseline="0" noProof="0">
                <a:ln>
                  <a:noFill/>
                </a:ln>
                <a:solidFill>
                  <a:schemeClr val="accent4"/>
                </a:solidFill>
                <a:effectLst/>
                <a:uLnTx/>
                <a:uFillTx/>
                <a:latin typeface="Grandview"/>
                <a:ea typeface="+mn-ea"/>
                <a:cs typeface="+mn-cs"/>
              </a:rPr>
              <a:t>+14%</a:t>
            </a:r>
          </a:p>
        </p:txBody>
      </p:sp>
      <p:sp>
        <p:nvSpPr>
          <p:cNvPr id="26" name="TextBox 25">
            <a:extLst>
              <a:ext uri="{FF2B5EF4-FFF2-40B4-BE49-F238E27FC236}">
                <a16:creationId xmlns:a16="http://schemas.microsoft.com/office/drawing/2014/main" id="{341589FD-4054-1F59-0410-CF50F27E2411}"/>
              </a:ext>
            </a:extLst>
          </p:cNvPr>
          <p:cNvSpPr txBox="1"/>
          <p:nvPr/>
        </p:nvSpPr>
        <p:spPr>
          <a:xfrm>
            <a:off x="4574934" y="5025914"/>
            <a:ext cx="1703010"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a:ln>
                  <a:noFill/>
                </a:ln>
                <a:solidFill>
                  <a:srgbClr val="4C4B4C"/>
                </a:solidFill>
                <a:effectLst/>
                <a:uLnTx/>
                <a:uFillTx/>
                <a:latin typeface="Grandview"/>
                <a:ea typeface="+mn-ea"/>
                <a:cs typeface="+mn-cs"/>
              </a:rPr>
              <a:t>Consideration</a:t>
            </a:r>
            <a:br>
              <a:rPr kumimoji="0" lang="en-US" sz="1600" b="0" u="none" strike="noStrike" kern="1200" cap="none" spc="0" normalizeH="0" baseline="0" noProof="0">
                <a:ln>
                  <a:noFill/>
                </a:ln>
                <a:solidFill>
                  <a:srgbClr val="4C4B4C"/>
                </a:solidFill>
                <a:effectLst/>
                <a:uLnTx/>
                <a:uFillTx/>
                <a:latin typeface="Grandview"/>
                <a:ea typeface="+mn-ea"/>
                <a:cs typeface="+mn-cs"/>
              </a:rPr>
            </a:br>
            <a:r>
              <a:rPr kumimoji="0" lang="en-US" sz="1600" b="0" u="none" strike="noStrike" kern="1200" cap="none" spc="0" normalizeH="0" baseline="0" noProof="0">
                <a:ln>
                  <a:noFill/>
                </a:ln>
                <a:solidFill>
                  <a:srgbClr val="4C4B4C"/>
                </a:solidFill>
                <a:effectLst/>
                <a:uLnTx/>
                <a:uFillTx/>
                <a:latin typeface="Grandview"/>
                <a:ea typeface="+mn-ea"/>
                <a:cs typeface="+mn-cs"/>
              </a:rPr>
              <a:t>Intent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u="none" strike="noStrike" kern="1200" cap="none" spc="0" normalizeH="0" baseline="0" noProof="0">
                <a:ln>
                  <a:noFill/>
                </a:ln>
                <a:solidFill>
                  <a:schemeClr val="accent4"/>
                </a:solidFill>
                <a:effectLst/>
                <a:uLnTx/>
                <a:uFillTx/>
                <a:latin typeface="Grandview"/>
                <a:ea typeface="+mn-ea"/>
                <a:cs typeface="+mn-cs"/>
              </a:rPr>
              <a:t>+22%</a:t>
            </a:r>
          </a:p>
        </p:txBody>
      </p:sp>
      <p:sp>
        <p:nvSpPr>
          <p:cNvPr id="27" name="Rectangle 26">
            <a:extLst>
              <a:ext uri="{FF2B5EF4-FFF2-40B4-BE49-F238E27FC236}">
                <a16:creationId xmlns:a16="http://schemas.microsoft.com/office/drawing/2014/main" id="{7016B708-C5D1-8B41-460D-523999318B2F}"/>
              </a:ext>
            </a:extLst>
          </p:cNvPr>
          <p:cNvSpPr/>
          <p:nvPr/>
        </p:nvSpPr>
        <p:spPr>
          <a:xfrm>
            <a:off x="1" y="1"/>
            <a:ext cx="2402006" cy="4571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a:solidFill>
                  <a:schemeClr val="bg1"/>
                </a:solidFill>
              </a:rPr>
              <a:t>Finance Peacock Benchmarks (B2B cut not avail)</a:t>
            </a:r>
          </a:p>
        </p:txBody>
      </p:sp>
      <p:sp>
        <p:nvSpPr>
          <p:cNvPr id="30" name="Title 1">
            <a:extLst>
              <a:ext uri="{FF2B5EF4-FFF2-40B4-BE49-F238E27FC236}">
                <a16:creationId xmlns:a16="http://schemas.microsoft.com/office/drawing/2014/main" id="{B6DCAB60-E7AC-C27B-F4CD-154039916166}"/>
              </a:ext>
            </a:extLst>
          </p:cNvPr>
          <p:cNvSpPr txBox="1">
            <a:spLocks/>
          </p:cNvSpPr>
          <p:nvPr/>
        </p:nvSpPr>
        <p:spPr>
          <a:xfrm>
            <a:off x="723900" y="685800"/>
            <a:ext cx="10744200" cy="627955"/>
          </a:xfrm>
          <a:prstGeom prst="rect">
            <a:avLst/>
          </a:prstGeom>
        </p:spPr>
        <p:txBody>
          <a:bodyPr vert="horz" lIns="0" tIns="0" rIns="0" bIns="0" rtlCol="0" anchor="t" anchorCtr="0">
            <a:noAutofit/>
          </a:bodyPr>
          <a:lstStyle>
            <a:lvl1pPr algn="l" defTabSz="914400" rtl="0" eaLnBrk="1" latinLnBrk="0" hangingPunct="1">
              <a:lnSpc>
                <a:spcPct val="80000"/>
              </a:lnSpc>
              <a:spcBef>
                <a:spcPct val="0"/>
              </a:spcBef>
              <a:buNone/>
              <a:defRPr sz="2800" b="0" kern="1200" spc="-100" baseline="0">
                <a:solidFill>
                  <a:schemeClr val="tx2"/>
                </a:solidFill>
                <a:latin typeface="+mj-lt"/>
                <a:ea typeface="+mj-ea"/>
                <a:cs typeface="+mj-cs"/>
              </a:defRPr>
            </a:lvl1pPr>
          </a:lstStyle>
          <a:p>
            <a:r>
              <a:rPr lang="en-US" spc="0" dirty="0">
                <a:solidFill>
                  <a:schemeClr val="accent2"/>
                </a:solidFill>
              </a:rPr>
              <a:t>Finance (Peacock)</a:t>
            </a:r>
            <a:br>
              <a:rPr lang="en-US" spc="0" dirty="0">
                <a:solidFill>
                  <a:schemeClr val="tx1"/>
                </a:solidFill>
              </a:rPr>
            </a:br>
            <a:r>
              <a:rPr lang="en-US" spc="0" dirty="0">
                <a:solidFill>
                  <a:schemeClr val="tx1"/>
                </a:solidFill>
              </a:rPr>
              <a:t>Proven Impact Across Client KPIs</a:t>
            </a:r>
            <a:endParaRPr lang="en-US" dirty="0">
              <a:solidFill>
                <a:schemeClr val="tx1"/>
              </a:solidFill>
            </a:endParaRPr>
          </a:p>
        </p:txBody>
      </p:sp>
    </p:spTree>
    <p:extLst>
      <p:ext uri="{BB962C8B-B14F-4D97-AF65-F5344CB8AC3E}">
        <p14:creationId xmlns:p14="http://schemas.microsoft.com/office/powerpoint/2010/main" val="315668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3F8F06-BB14-1EA3-D313-969A636673B0}"/>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E7CFB33-F9FA-88F2-A6C5-2C8642C06C2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F4C2C2-D810-4C4F-B43D-1CC8DBDFC0E5}" type="slidenum">
              <a:rPr kumimoji="0" lang="en-US" sz="700" b="0" i="0" u="none" strike="noStrike" kern="1200" cap="none" spc="0" normalizeH="0" baseline="0" noProof="0" smtClean="0">
                <a:ln>
                  <a:noFill/>
                </a:ln>
                <a:solidFill>
                  <a:srgbClr val="FFFFFF"/>
                </a:solidFill>
                <a:effectLst/>
                <a:uLnTx/>
                <a:uFillTx/>
                <a:latin typeface="Grandview"/>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700" b="0" i="0" u="none" strike="noStrike" kern="1200" cap="none" spc="0" normalizeH="0" baseline="0" noProof="0">
              <a:ln>
                <a:noFill/>
              </a:ln>
              <a:solidFill>
                <a:srgbClr val="FFFFFF"/>
              </a:solidFill>
              <a:effectLst/>
              <a:uLnTx/>
              <a:uFillTx/>
              <a:latin typeface="Grandview"/>
              <a:ea typeface="+mn-ea"/>
              <a:cs typeface="+mn-cs"/>
            </a:endParaRPr>
          </a:p>
        </p:txBody>
      </p:sp>
      <p:pic>
        <p:nvPicPr>
          <p:cNvPr id="2" name="Picture 1" descr="A person holding a tablet&#10;&#10;Description automatically generated">
            <a:extLst>
              <a:ext uri="{FF2B5EF4-FFF2-40B4-BE49-F238E27FC236}">
                <a16:creationId xmlns:a16="http://schemas.microsoft.com/office/drawing/2014/main" id="{C2B1EF0A-EF96-FE7A-20CF-6819DE33B96B}"/>
              </a:ext>
            </a:extLst>
          </p:cNvPr>
          <p:cNvPicPr>
            <a:picLocks noChangeAspect="1"/>
          </p:cNvPicPr>
          <p:nvPr/>
        </p:nvPicPr>
        <p:blipFill rotWithShape="1">
          <a:blip r:embed="rId3"/>
          <a:srcRect l="5630" t="2378"/>
          <a:stretch/>
        </p:blipFill>
        <p:spPr>
          <a:xfrm>
            <a:off x="4665456" y="548570"/>
            <a:ext cx="2168811" cy="1185553"/>
          </a:xfrm>
          <a:prstGeom prst="rect">
            <a:avLst/>
          </a:prstGeom>
        </p:spPr>
      </p:pic>
      <p:pic>
        <p:nvPicPr>
          <p:cNvPr id="4" name="Picture 3">
            <a:extLst>
              <a:ext uri="{FF2B5EF4-FFF2-40B4-BE49-F238E27FC236}">
                <a16:creationId xmlns:a16="http://schemas.microsoft.com/office/drawing/2014/main" id="{BF48A99C-357A-8A90-7F1D-FFAE48398FC9}"/>
              </a:ext>
            </a:extLst>
          </p:cNvPr>
          <p:cNvPicPr>
            <a:picLocks/>
          </p:cNvPicPr>
          <p:nvPr/>
        </p:nvPicPr>
        <p:blipFill rotWithShape="1">
          <a:blip r:embed="rId4"/>
          <a:srcRect t="-284" b="1497"/>
          <a:stretch/>
        </p:blipFill>
        <p:spPr>
          <a:xfrm>
            <a:off x="4674616" y="4814629"/>
            <a:ext cx="2168811" cy="1189671"/>
          </a:xfrm>
          <a:prstGeom prst="rect">
            <a:avLst/>
          </a:prstGeom>
        </p:spPr>
      </p:pic>
      <p:sp>
        <p:nvSpPr>
          <p:cNvPr id="7" name="Rectangle 6">
            <a:extLst>
              <a:ext uri="{FF2B5EF4-FFF2-40B4-BE49-F238E27FC236}">
                <a16:creationId xmlns:a16="http://schemas.microsoft.com/office/drawing/2014/main" id="{E9259B60-517C-9B4B-7272-CE8CB683D699}"/>
              </a:ext>
            </a:extLst>
          </p:cNvPr>
          <p:cNvSpPr/>
          <p:nvPr/>
        </p:nvSpPr>
        <p:spPr>
          <a:xfrm>
            <a:off x="586020" y="1649253"/>
            <a:ext cx="3568974" cy="1587383"/>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91440" rIns="13716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30000" noProof="0">
              <a:ln>
                <a:noFill/>
              </a:ln>
              <a:solidFill>
                <a:schemeClr val="bg1"/>
              </a:solidFill>
              <a:effectLst/>
              <a:uLnTx/>
              <a:uFillTx/>
              <a:latin typeface="Grandview"/>
              <a:ea typeface="+mn-ea"/>
              <a:cs typeface="+mn-cs"/>
            </a:endParaRPr>
          </a:p>
        </p:txBody>
      </p:sp>
      <p:sp>
        <p:nvSpPr>
          <p:cNvPr id="8" name="Rectangle 7">
            <a:extLst>
              <a:ext uri="{FF2B5EF4-FFF2-40B4-BE49-F238E27FC236}">
                <a16:creationId xmlns:a16="http://schemas.microsoft.com/office/drawing/2014/main" id="{7D804F6E-FEBC-D58A-EF34-9303DE153ED0}"/>
              </a:ext>
            </a:extLst>
          </p:cNvPr>
          <p:cNvSpPr/>
          <p:nvPr/>
        </p:nvSpPr>
        <p:spPr>
          <a:xfrm>
            <a:off x="4682572" y="257937"/>
            <a:ext cx="2255950" cy="282707"/>
          </a:xfrm>
          <a:prstGeom prst="rect">
            <a:avLst/>
          </a:prstGeom>
          <a:noFill/>
          <a:ln w="12700" cap="flat" cmpd="sng" algn="ctr">
            <a:noFill/>
            <a:prstDash val="solid"/>
            <a:miter lim="800000"/>
          </a:ln>
          <a:effectLst/>
        </p:spPr>
        <p:txBody>
          <a:bodyPr lIns="0" tIns="0" rIns="182880" bIns="0" rtlCol="0" anchor="t"/>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1" u="none" strike="noStrike" kern="0" cap="none" spc="0" normalizeH="0" baseline="0" noProof="0">
                <a:ln>
                  <a:noFill/>
                </a:ln>
                <a:solidFill>
                  <a:srgbClr val="FFFFFF"/>
                </a:solidFill>
                <a:effectLst/>
                <a:uLnTx/>
                <a:uFillTx/>
                <a:latin typeface="Grandview"/>
                <a:ea typeface="+mn-ea"/>
                <a:cs typeface="+mn-cs"/>
              </a:rPr>
              <a:t>Spotlight Ad</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400" b="1" u="none" strike="sngStrike" kern="0" cap="none" spc="0" normalizeH="0" baseline="0" noProof="0">
              <a:ln>
                <a:noFill/>
              </a:ln>
              <a:solidFill>
                <a:srgbClr val="444444"/>
              </a:solidFill>
              <a:effectLst/>
              <a:uLnTx/>
              <a:uFillTx/>
              <a:latin typeface="Grandview"/>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400" b="1" u="none" strike="sngStrike" kern="0" cap="none" spc="0" normalizeH="0" baseline="0" noProof="0">
              <a:ln>
                <a:noFill/>
              </a:ln>
              <a:solidFill>
                <a:srgbClr val="444444"/>
              </a:solidFill>
              <a:effectLst/>
              <a:uLnTx/>
              <a:uFillTx/>
              <a:latin typeface="Grandview"/>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400" b="1" u="none" strike="sngStrike" kern="0" cap="none" spc="0" normalizeH="0" baseline="0" noProof="0">
              <a:ln>
                <a:noFill/>
              </a:ln>
              <a:solidFill>
                <a:srgbClr val="444444"/>
              </a:solidFill>
              <a:effectLst/>
              <a:uLnTx/>
              <a:uFillTx/>
              <a:latin typeface="Grandview"/>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400" b="1" u="none" strike="sngStrike" kern="0" cap="none" spc="0" normalizeH="0" baseline="0" noProof="0">
              <a:ln>
                <a:noFill/>
              </a:ln>
              <a:solidFill>
                <a:srgbClr val="444444"/>
              </a:solidFill>
              <a:effectLst/>
              <a:uLnTx/>
              <a:uFillTx/>
              <a:latin typeface="Grandview"/>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400" b="1" u="none" strike="sngStrike" kern="0" cap="none" spc="0" normalizeH="0" baseline="0" noProof="0">
              <a:ln>
                <a:noFill/>
              </a:ln>
              <a:solidFill>
                <a:srgbClr val="444444"/>
              </a:solidFill>
              <a:effectLst/>
              <a:uLnTx/>
              <a:uFillTx/>
              <a:latin typeface="Grandview"/>
              <a:ea typeface="+mn-ea"/>
              <a:cs typeface="+mn-cs"/>
            </a:endParaRPr>
          </a:p>
        </p:txBody>
      </p:sp>
      <p:sp>
        <p:nvSpPr>
          <p:cNvPr id="9" name="Snip Single Corner Rectangle 8">
            <a:extLst>
              <a:ext uri="{FF2B5EF4-FFF2-40B4-BE49-F238E27FC236}">
                <a16:creationId xmlns:a16="http://schemas.microsoft.com/office/drawing/2014/main" id="{E35E6E61-C415-D4D0-13BE-5D7BF61F81CF}"/>
              </a:ext>
            </a:extLst>
          </p:cNvPr>
          <p:cNvSpPr/>
          <p:nvPr/>
        </p:nvSpPr>
        <p:spPr>
          <a:xfrm rot="5400000">
            <a:off x="5115152" y="1004257"/>
            <a:ext cx="1177383" cy="2793758"/>
          </a:xfrm>
          <a:prstGeom prst="snip1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ndview"/>
              <a:ea typeface="+mn-ea"/>
              <a:cs typeface="+mn-cs"/>
            </a:endParaRPr>
          </a:p>
        </p:txBody>
      </p:sp>
      <p:sp>
        <p:nvSpPr>
          <p:cNvPr id="10" name="Snip Single Corner Rectangle 9">
            <a:extLst>
              <a:ext uri="{FF2B5EF4-FFF2-40B4-BE49-F238E27FC236}">
                <a16:creationId xmlns:a16="http://schemas.microsoft.com/office/drawing/2014/main" id="{6872F64D-0F0F-69E6-CCE7-8E6699E2AD2A}"/>
              </a:ext>
            </a:extLst>
          </p:cNvPr>
          <p:cNvSpPr/>
          <p:nvPr/>
        </p:nvSpPr>
        <p:spPr>
          <a:xfrm rot="5400000">
            <a:off x="5142358" y="5875455"/>
            <a:ext cx="1215481" cy="2793757"/>
          </a:xfrm>
          <a:prstGeom prst="snip1Rect">
            <a:avLst>
              <a:gd name="adj" fmla="val 0"/>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Grandview"/>
              <a:ea typeface="+mn-ea"/>
              <a:cs typeface="+mn-cs"/>
            </a:endParaRPr>
          </a:p>
        </p:txBody>
      </p:sp>
      <p:sp>
        <p:nvSpPr>
          <p:cNvPr id="13" name="Snip Single Corner Rectangle 12">
            <a:extLst>
              <a:ext uri="{FF2B5EF4-FFF2-40B4-BE49-F238E27FC236}">
                <a16:creationId xmlns:a16="http://schemas.microsoft.com/office/drawing/2014/main" id="{92864610-1F76-0724-4C94-BE15109C190B}"/>
              </a:ext>
            </a:extLst>
          </p:cNvPr>
          <p:cNvSpPr/>
          <p:nvPr/>
        </p:nvSpPr>
        <p:spPr>
          <a:xfrm rot="5400000">
            <a:off x="5050763" y="4211325"/>
            <a:ext cx="1202659" cy="2755760"/>
          </a:xfrm>
          <a:prstGeom prst="snip1Rect">
            <a:avLst>
              <a:gd name="adj" fmla="val 0"/>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Grandview"/>
              <a:ea typeface="+mn-ea"/>
              <a:cs typeface="+mn-cs"/>
            </a:endParaRPr>
          </a:p>
        </p:txBody>
      </p:sp>
      <p:sp>
        <p:nvSpPr>
          <p:cNvPr id="14" name="Snip Single Corner Rectangle 13">
            <a:extLst>
              <a:ext uri="{FF2B5EF4-FFF2-40B4-BE49-F238E27FC236}">
                <a16:creationId xmlns:a16="http://schemas.microsoft.com/office/drawing/2014/main" id="{13576EA0-DF72-3892-2A7F-0627FE721BD3}"/>
              </a:ext>
            </a:extLst>
          </p:cNvPr>
          <p:cNvSpPr/>
          <p:nvPr/>
        </p:nvSpPr>
        <p:spPr>
          <a:xfrm rot="5400000">
            <a:off x="9286580" y="4827527"/>
            <a:ext cx="1202659" cy="2804397"/>
          </a:xfrm>
          <a:prstGeom prst="snip1Rect">
            <a:avLst>
              <a:gd name="adj" fmla="val 0"/>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Grandview"/>
              <a:ea typeface="+mn-ea"/>
              <a:cs typeface="+mn-cs"/>
            </a:endParaRPr>
          </a:p>
        </p:txBody>
      </p:sp>
      <p:sp>
        <p:nvSpPr>
          <p:cNvPr id="15" name="Rectangle 14">
            <a:extLst>
              <a:ext uri="{FF2B5EF4-FFF2-40B4-BE49-F238E27FC236}">
                <a16:creationId xmlns:a16="http://schemas.microsoft.com/office/drawing/2014/main" id="{31233FE7-2099-A372-437A-3DCD8915B18F}"/>
              </a:ext>
            </a:extLst>
          </p:cNvPr>
          <p:cNvSpPr/>
          <p:nvPr/>
        </p:nvSpPr>
        <p:spPr>
          <a:xfrm>
            <a:off x="4662650" y="4523996"/>
            <a:ext cx="1331685" cy="244571"/>
          </a:xfrm>
          <a:prstGeom prst="rect">
            <a:avLst/>
          </a:prstGeom>
          <a:noFill/>
          <a:ln w="12700" cap="flat" cmpd="sng" algn="ctr">
            <a:noFill/>
            <a:prstDash val="solid"/>
            <a:miter lim="800000"/>
          </a:ln>
          <a:effectLst/>
        </p:spPr>
        <p:txBody>
          <a:bodyPr lIns="0" tIns="0" rIns="18288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u="none" strike="noStrike" kern="0" cap="none" spc="0" normalizeH="0" baseline="0" noProof="0">
                <a:ln>
                  <a:noFill/>
                </a:ln>
                <a:solidFill>
                  <a:srgbClr val="FFFFFF"/>
                </a:solidFill>
                <a:effectLst/>
                <a:uLnTx/>
                <a:uFillTx/>
                <a:latin typeface="Grandview"/>
                <a:ea typeface="+mn-ea"/>
                <a:cs typeface="+mn-cs"/>
              </a:rPr>
              <a:t>Pause Ad</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400" b="1" u="none" strike="sngStrike" kern="0" cap="none" spc="0" normalizeH="0" baseline="0" noProof="0">
              <a:ln>
                <a:noFill/>
              </a:ln>
              <a:solidFill>
                <a:srgbClr val="FFFFFF"/>
              </a:solidFill>
              <a:effectLst/>
              <a:uLnTx/>
              <a:uFillTx/>
              <a:latin typeface="Grandview"/>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400" b="1" u="none" strike="sngStrike" kern="0" cap="none" spc="0" normalizeH="0" baseline="0" noProof="0">
              <a:ln>
                <a:noFill/>
              </a:ln>
              <a:solidFill>
                <a:srgbClr val="FFFFFF"/>
              </a:solidFill>
              <a:effectLst/>
              <a:uLnTx/>
              <a:uFillTx/>
              <a:latin typeface="Grandview"/>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400" b="1" u="none" strike="sngStrike" kern="0" cap="none" spc="0" normalizeH="0" baseline="0" noProof="0">
              <a:ln>
                <a:noFill/>
              </a:ln>
              <a:solidFill>
                <a:srgbClr val="FFFFFF"/>
              </a:solidFill>
              <a:effectLst/>
              <a:uLnTx/>
              <a:uFillTx/>
              <a:latin typeface="Grandview"/>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400" b="1" u="none" strike="sngStrike" kern="0" cap="none" spc="0" normalizeH="0" baseline="0" noProof="0">
              <a:ln>
                <a:noFill/>
              </a:ln>
              <a:solidFill>
                <a:srgbClr val="FFFFFF"/>
              </a:solidFill>
              <a:effectLst/>
              <a:uLnTx/>
              <a:uFillTx/>
              <a:latin typeface="Grandview"/>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400" b="1" u="none" strike="sngStrike" kern="0" cap="none" spc="0" normalizeH="0" baseline="0" noProof="0">
              <a:ln>
                <a:noFill/>
              </a:ln>
              <a:solidFill>
                <a:srgbClr val="FFFFFF"/>
              </a:solidFill>
              <a:effectLst/>
              <a:uLnTx/>
              <a:uFillTx/>
              <a:latin typeface="Grandview"/>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400" b="1" u="none" strike="sngStrike" kern="0" cap="none" spc="0" normalizeH="0" baseline="0" noProof="0">
              <a:ln>
                <a:noFill/>
              </a:ln>
              <a:solidFill>
                <a:srgbClr val="FFFFFF"/>
              </a:solidFill>
              <a:effectLst/>
              <a:uLnTx/>
              <a:uFillTx/>
              <a:latin typeface="Grandview"/>
              <a:ea typeface="+mn-ea"/>
              <a:cs typeface="+mn-cs"/>
            </a:endParaRPr>
          </a:p>
        </p:txBody>
      </p:sp>
      <p:sp>
        <p:nvSpPr>
          <p:cNvPr id="16" name="Rectangle 15">
            <a:extLst>
              <a:ext uri="{FF2B5EF4-FFF2-40B4-BE49-F238E27FC236}">
                <a16:creationId xmlns:a16="http://schemas.microsoft.com/office/drawing/2014/main" id="{ABDC00B9-FFBA-8E75-3CC5-DCAF8305A1FA}"/>
              </a:ext>
            </a:extLst>
          </p:cNvPr>
          <p:cNvSpPr/>
          <p:nvPr/>
        </p:nvSpPr>
        <p:spPr>
          <a:xfrm>
            <a:off x="4660740" y="2377391"/>
            <a:ext cx="2192271" cy="228600"/>
          </a:xfrm>
          <a:prstGeom prst="rect">
            <a:avLst/>
          </a:prstGeom>
          <a:noFill/>
          <a:ln w="12700" cap="flat" cmpd="sng" algn="ctr">
            <a:noFill/>
            <a:prstDash val="solid"/>
            <a:miter lim="800000"/>
          </a:ln>
          <a:effectLst/>
        </p:spPr>
        <p:txBody>
          <a:bodyPr lIns="0" tIns="0" rIns="18288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u="none" strike="noStrike" kern="0" cap="none" spc="0" normalizeH="0" baseline="0" noProof="0">
                <a:ln>
                  <a:noFill/>
                </a:ln>
                <a:solidFill>
                  <a:srgbClr val="FFFFFF"/>
                </a:solidFill>
                <a:effectLst/>
                <a:uLnTx/>
                <a:uFillTx/>
                <a:latin typeface="Grandview"/>
                <a:ea typeface="+mn-ea"/>
                <a:cs typeface="+mn-cs"/>
              </a:rPr>
              <a:t>Power Break Ad</a:t>
            </a:r>
          </a:p>
        </p:txBody>
      </p:sp>
      <p:sp>
        <p:nvSpPr>
          <p:cNvPr id="20" name="TextBox 19">
            <a:extLst>
              <a:ext uri="{FF2B5EF4-FFF2-40B4-BE49-F238E27FC236}">
                <a16:creationId xmlns:a16="http://schemas.microsoft.com/office/drawing/2014/main" id="{7AC7950D-B770-076E-22E2-A8AE4F33D9EF}"/>
              </a:ext>
            </a:extLst>
          </p:cNvPr>
          <p:cNvSpPr txBox="1"/>
          <p:nvPr/>
        </p:nvSpPr>
        <p:spPr>
          <a:xfrm>
            <a:off x="736236" y="6587990"/>
            <a:ext cx="3743614" cy="203389"/>
          </a:xfrm>
          <a:prstGeom prst="rect">
            <a:avLst/>
          </a:prstGeom>
          <a:noFill/>
        </p:spPr>
        <p:txBody>
          <a:bodyPr wrap="square" lIns="0" tIns="45720" rIns="0" bIns="45720"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700" b="0" i="1" u="none" strike="noStrike" kern="1200" cap="none" spc="0" normalizeH="0" baseline="0" noProof="0">
                <a:ln>
                  <a:noFill/>
                </a:ln>
                <a:solidFill>
                  <a:srgbClr val="FFFFFF"/>
                </a:solidFill>
                <a:effectLst/>
                <a:uLnTx/>
                <a:uFillTx/>
                <a:latin typeface="Grandview"/>
                <a:ea typeface="+mn-ea"/>
                <a:cs typeface="+mn-cs"/>
              </a:rPr>
              <a:t>*Lifts are not guaranteed and are dependent on creative</a:t>
            </a:r>
          </a:p>
        </p:txBody>
      </p:sp>
      <p:sp>
        <p:nvSpPr>
          <p:cNvPr id="21" name="TextBox 20">
            <a:extLst>
              <a:ext uri="{FF2B5EF4-FFF2-40B4-BE49-F238E27FC236}">
                <a16:creationId xmlns:a16="http://schemas.microsoft.com/office/drawing/2014/main" id="{3FF7977E-ED05-4DCB-0167-20BD4999591A}"/>
              </a:ext>
            </a:extLst>
          </p:cNvPr>
          <p:cNvSpPr txBox="1"/>
          <p:nvPr/>
        </p:nvSpPr>
        <p:spPr>
          <a:xfrm>
            <a:off x="483728" y="7213683"/>
            <a:ext cx="4248629" cy="187552"/>
          </a:xfrm>
          <a:prstGeom prst="rect">
            <a:avLst/>
          </a:prstGeom>
          <a:noFill/>
        </p:spPr>
        <p:txBody>
          <a:bodyPr wrap="square" lIns="0" tIns="45720" rIns="0" bIns="45720"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600" b="0" i="0" u="none" strike="noStrike" kern="1200" cap="none" spc="0" normalizeH="0" baseline="0" noProof="0">
                <a:ln>
                  <a:noFill/>
                </a:ln>
                <a:solidFill>
                  <a:srgbClr val="FFFFFF"/>
                </a:solidFill>
                <a:effectLst/>
                <a:uLnTx/>
                <a:uFillTx/>
                <a:latin typeface="Grandview"/>
                <a:ea typeface="+mn-ea"/>
                <a:cs typeface="+mn-cs"/>
              </a:rPr>
              <a:t>Source: </a:t>
            </a:r>
            <a:r>
              <a:rPr kumimoji="0" lang="en-US" sz="600" b="0" i="0" u="none" strike="noStrike" kern="1200" cap="none" spc="0" normalizeH="0" baseline="0" noProof="0">
                <a:ln>
                  <a:noFill/>
                </a:ln>
                <a:solidFill>
                  <a:srgbClr val="FFFFFF"/>
                </a:solidFill>
                <a:effectLst/>
                <a:uLnTx/>
                <a:uFillTx/>
                <a:latin typeface="Grandview"/>
                <a:ea typeface="+mn-ea"/>
                <a:cs typeface="+mn-cs"/>
                <a:hlinkClick r:id="rId5"/>
              </a:rPr>
              <a:t>KPI Monthly Report  </a:t>
            </a:r>
            <a:r>
              <a:rPr kumimoji="0" lang="en-US" sz="600" b="0" i="0" u="none" strike="noStrike" kern="1200" cap="none" spc="0" normalizeH="0" baseline="0" noProof="0">
                <a:ln>
                  <a:noFill/>
                </a:ln>
                <a:solidFill>
                  <a:srgbClr val="FFFFFF"/>
                </a:solidFill>
                <a:effectLst/>
                <a:uLnTx/>
                <a:uFillTx/>
                <a:latin typeface="Grandview"/>
                <a:ea typeface="+mn-ea"/>
                <a:cs typeface="+mn-cs"/>
              </a:rPr>
              <a:t>and </a:t>
            </a:r>
            <a:r>
              <a:rPr kumimoji="0" lang="en-US" sz="600" b="0" i="0" u="none" strike="noStrike" kern="1200" cap="none" spc="0" normalizeH="0" baseline="0" noProof="0">
                <a:ln>
                  <a:noFill/>
                </a:ln>
                <a:solidFill>
                  <a:srgbClr val="FFFFFF"/>
                </a:solidFill>
                <a:effectLst/>
                <a:uLnTx/>
                <a:uFillTx/>
                <a:latin typeface="Grandview"/>
                <a:ea typeface="+mn-ea"/>
                <a:cs typeface="+mn-cs"/>
                <a:hlinkClick r:id="rId6"/>
              </a:rPr>
              <a:t>Ad Innovation Case Studies </a:t>
            </a:r>
            <a:endParaRPr kumimoji="0" lang="en-US" sz="600" b="0" i="0" u="none" strike="noStrike" kern="1200" cap="none" spc="0" normalizeH="0" baseline="0" noProof="0">
              <a:ln>
                <a:noFill/>
              </a:ln>
              <a:solidFill>
                <a:srgbClr val="FFFFFF"/>
              </a:solidFill>
              <a:effectLst/>
              <a:uLnTx/>
              <a:uFillTx/>
              <a:latin typeface="Grandview"/>
              <a:ea typeface="+mn-ea"/>
              <a:cs typeface="+mn-cs"/>
            </a:endParaRPr>
          </a:p>
        </p:txBody>
      </p:sp>
      <p:sp>
        <p:nvSpPr>
          <p:cNvPr id="25" name="TextBox 24">
            <a:extLst>
              <a:ext uri="{FF2B5EF4-FFF2-40B4-BE49-F238E27FC236}">
                <a16:creationId xmlns:a16="http://schemas.microsoft.com/office/drawing/2014/main" id="{BD9BE7DF-3151-DEA9-B0CE-CD95EE18B5F9}"/>
              </a:ext>
            </a:extLst>
          </p:cNvPr>
          <p:cNvSpPr txBox="1"/>
          <p:nvPr/>
        </p:nvSpPr>
        <p:spPr>
          <a:xfrm>
            <a:off x="4654212" y="1777159"/>
            <a:ext cx="1284374" cy="430887"/>
          </a:xfrm>
          <a:prstGeom prst="rect">
            <a:avLst/>
          </a:prstGeom>
          <a:noFill/>
        </p:spPr>
        <p:txBody>
          <a:bodyPr wrap="square" lIns="0" t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150" normalizeH="0" baseline="0" noProof="0" dirty="0">
                <a:ln>
                  <a:noFill/>
                </a:ln>
                <a:solidFill>
                  <a:srgbClr val="FFFFFF"/>
                </a:solidFill>
                <a:effectLst/>
                <a:uLnTx/>
                <a:uFillTx/>
                <a:latin typeface="Grandview"/>
                <a:ea typeface="+mn-ea"/>
                <a:cs typeface="+mn-cs"/>
                <a:sym typeface="MarkPro-Book"/>
              </a:rPr>
              <a:t>+34% </a:t>
            </a:r>
            <a:endParaRPr kumimoji="0" lang="en-US" sz="2800" i="0" u="none" strike="noStrike" kern="1200" cap="none" spc="0" normalizeH="0" baseline="0" noProof="0" dirty="0">
              <a:ln>
                <a:noFill/>
              </a:ln>
              <a:solidFill>
                <a:srgbClr val="FFFFFF"/>
              </a:solidFill>
              <a:effectLst/>
              <a:uLnTx/>
              <a:uFillTx/>
              <a:latin typeface="Grandview"/>
              <a:ea typeface="+mn-ea"/>
              <a:cs typeface="+mn-cs"/>
              <a:sym typeface="MarkPro-Book"/>
            </a:endParaRPr>
          </a:p>
        </p:txBody>
      </p:sp>
      <p:sp>
        <p:nvSpPr>
          <p:cNvPr id="26" name="TextBox 25">
            <a:extLst>
              <a:ext uri="{FF2B5EF4-FFF2-40B4-BE49-F238E27FC236}">
                <a16:creationId xmlns:a16="http://schemas.microsoft.com/office/drawing/2014/main" id="{28F73171-E2E7-DBEA-BDED-4684500A7977}"/>
              </a:ext>
            </a:extLst>
          </p:cNvPr>
          <p:cNvSpPr txBox="1"/>
          <p:nvPr/>
        </p:nvSpPr>
        <p:spPr>
          <a:xfrm>
            <a:off x="5483158" y="1821786"/>
            <a:ext cx="1641790" cy="341632"/>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Grandview"/>
                <a:ea typeface="+mn-ea"/>
                <a:cs typeface="+mn-cs"/>
                <a:sym typeface="MarkPro-Book"/>
              </a:rPr>
              <a:t>Ad Likeability</a:t>
            </a:r>
            <a:br>
              <a:rPr kumimoji="0" lang="en-US" sz="900" b="0" i="0" u="none" strike="noStrike" kern="1200" cap="none" spc="0" normalizeH="0" baseline="0" noProof="0">
                <a:ln>
                  <a:noFill/>
                </a:ln>
                <a:solidFill>
                  <a:srgbClr val="FFFFFF"/>
                </a:solidFill>
                <a:effectLst/>
                <a:uLnTx/>
                <a:uFillTx/>
                <a:latin typeface="Grandview"/>
                <a:ea typeface="+mn-ea"/>
                <a:cs typeface="+mn-cs"/>
                <a:sym typeface="MarkPro-Book"/>
              </a:rPr>
            </a:br>
            <a:r>
              <a:rPr kumimoji="0" lang="en-US" sz="900" b="0" i="0" u="none" strike="noStrike" kern="1200" cap="none" spc="0" normalizeH="0" baseline="0" noProof="0">
                <a:ln>
                  <a:noFill/>
                </a:ln>
                <a:solidFill>
                  <a:srgbClr val="FFFFFF"/>
                </a:solidFill>
                <a:effectLst/>
                <a:uLnTx/>
                <a:uFillTx/>
                <a:latin typeface="Grandview"/>
                <a:ea typeface="+mn-ea"/>
                <a:cs typeface="+mn-cs"/>
                <a:sym typeface="MarkPro-Book"/>
              </a:rPr>
              <a:t>vs. Midroll for Category</a:t>
            </a:r>
            <a:endParaRPr kumimoji="0" lang="en-US" sz="900" b="0" i="0" u="none" strike="noStrike" kern="1200" cap="none" spc="0" normalizeH="0" baseline="0" noProof="0">
              <a:ln>
                <a:noFill/>
              </a:ln>
              <a:solidFill>
                <a:srgbClr val="FFFFFF"/>
              </a:solidFill>
              <a:effectLst/>
              <a:uLnTx/>
              <a:uFillTx/>
              <a:latin typeface="Grandview"/>
              <a:ea typeface="+mn-ea"/>
              <a:cs typeface="+mn-cs"/>
            </a:endParaRPr>
          </a:p>
        </p:txBody>
      </p:sp>
      <p:sp>
        <p:nvSpPr>
          <p:cNvPr id="27" name="TextBox 26">
            <a:extLst>
              <a:ext uri="{FF2B5EF4-FFF2-40B4-BE49-F238E27FC236}">
                <a16:creationId xmlns:a16="http://schemas.microsoft.com/office/drawing/2014/main" id="{A350255A-FF77-A173-E8B4-A603AED6DE30}"/>
              </a:ext>
            </a:extLst>
          </p:cNvPr>
          <p:cNvSpPr txBox="1"/>
          <p:nvPr/>
        </p:nvSpPr>
        <p:spPr>
          <a:xfrm>
            <a:off x="4672822" y="6044384"/>
            <a:ext cx="1417061" cy="430887"/>
          </a:xfrm>
          <a:prstGeom prst="rect">
            <a:avLst/>
          </a:prstGeom>
          <a:noFill/>
        </p:spPr>
        <p:txBody>
          <a:bodyPr wrap="square" lIns="0" t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0" cap="none" spc="-150" normalizeH="0" baseline="0" noProof="0">
                <a:ln>
                  <a:noFill/>
                </a:ln>
                <a:solidFill>
                  <a:srgbClr val="FFFFFF"/>
                </a:solidFill>
                <a:effectLst/>
                <a:uLnTx/>
                <a:uFillTx/>
                <a:latin typeface="Grandview"/>
                <a:ea typeface="+mn-ea"/>
                <a:cs typeface="+mn-cs"/>
                <a:sym typeface="MarkPro-Book"/>
              </a:rPr>
              <a:t>+33% </a:t>
            </a:r>
            <a:endParaRPr kumimoji="0" lang="en-US" sz="2800" i="0" u="none" strike="noStrike" kern="0" cap="none" spc="0" normalizeH="0" baseline="0" noProof="0">
              <a:ln>
                <a:noFill/>
              </a:ln>
              <a:solidFill>
                <a:srgbClr val="FFFFFF"/>
              </a:solidFill>
              <a:effectLst/>
              <a:uLnTx/>
              <a:uFillTx/>
              <a:latin typeface="Grandview"/>
              <a:ea typeface="+mn-ea"/>
              <a:cs typeface="+mn-cs"/>
              <a:sym typeface="MarkPro-Book"/>
            </a:endParaRPr>
          </a:p>
        </p:txBody>
      </p:sp>
      <p:sp>
        <p:nvSpPr>
          <p:cNvPr id="28" name="TextBox 27">
            <a:extLst>
              <a:ext uri="{FF2B5EF4-FFF2-40B4-BE49-F238E27FC236}">
                <a16:creationId xmlns:a16="http://schemas.microsoft.com/office/drawing/2014/main" id="{299F39F1-BB44-39BB-9CCE-7CA650BBFC20}"/>
              </a:ext>
            </a:extLst>
          </p:cNvPr>
          <p:cNvSpPr txBox="1"/>
          <p:nvPr/>
        </p:nvSpPr>
        <p:spPr>
          <a:xfrm>
            <a:off x="5493257" y="6089011"/>
            <a:ext cx="1667616" cy="341632"/>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900" b="0" i="0" u="none" strike="noStrike" kern="0" cap="none" spc="0" normalizeH="0" baseline="0" noProof="0">
                <a:ln>
                  <a:noFill/>
                </a:ln>
                <a:solidFill>
                  <a:srgbClr val="FFFFFF"/>
                </a:solidFill>
                <a:effectLst/>
                <a:uLnTx/>
                <a:uFillTx/>
                <a:latin typeface="Grandview"/>
                <a:ea typeface="+mn-ea"/>
                <a:cs typeface="+mn-cs"/>
                <a:sym typeface="MarkPro-Book"/>
              </a:rPr>
              <a:t>Ad Likeability</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900" b="0" i="0" u="none" strike="noStrike" kern="0" cap="none" spc="0" normalizeH="0" baseline="0" noProof="0">
                <a:ln>
                  <a:noFill/>
                </a:ln>
                <a:solidFill>
                  <a:srgbClr val="FFFFFF"/>
                </a:solidFill>
                <a:effectLst/>
                <a:uLnTx/>
                <a:uFillTx/>
                <a:latin typeface="Grandview"/>
                <a:ea typeface="+mn-ea"/>
                <a:cs typeface="+mn-cs"/>
                <a:sym typeface="MarkPro-Book"/>
              </a:rPr>
              <a:t>vs. Midroll for Category</a:t>
            </a:r>
            <a:endParaRPr kumimoji="0" lang="en-US" sz="900" b="0" i="0" u="none" strike="noStrike" kern="0" cap="none" spc="0" normalizeH="0" baseline="0" noProof="0">
              <a:ln>
                <a:noFill/>
              </a:ln>
              <a:solidFill>
                <a:srgbClr val="FFFFFF"/>
              </a:solidFill>
              <a:effectLst/>
              <a:uLnTx/>
              <a:uFillTx/>
              <a:latin typeface="Grandview"/>
              <a:ea typeface="+mn-ea"/>
              <a:cs typeface="+mn-cs"/>
            </a:endParaRPr>
          </a:p>
        </p:txBody>
      </p:sp>
      <p:sp>
        <p:nvSpPr>
          <p:cNvPr id="31" name="TextBox 30">
            <a:extLst>
              <a:ext uri="{FF2B5EF4-FFF2-40B4-BE49-F238E27FC236}">
                <a16:creationId xmlns:a16="http://schemas.microsoft.com/office/drawing/2014/main" id="{0EE543CB-5B46-C409-ADCC-76AC7B2EC156}"/>
              </a:ext>
            </a:extLst>
          </p:cNvPr>
          <p:cNvSpPr txBox="1"/>
          <p:nvPr/>
        </p:nvSpPr>
        <p:spPr>
          <a:xfrm>
            <a:off x="4697980" y="3902923"/>
            <a:ext cx="1289265" cy="430887"/>
          </a:xfrm>
          <a:prstGeom prst="rect">
            <a:avLst/>
          </a:prstGeom>
          <a:noFill/>
        </p:spPr>
        <p:txBody>
          <a:bodyPr wrap="square" lIns="0" t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0" cap="none" spc="-150" normalizeH="0" baseline="0" noProof="0">
                <a:ln>
                  <a:noFill/>
                </a:ln>
                <a:solidFill>
                  <a:srgbClr val="FFFFFF"/>
                </a:solidFill>
                <a:effectLst/>
                <a:uLnTx/>
                <a:uFillTx/>
                <a:latin typeface="Grandview"/>
                <a:ea typeface="+mn-ea"/>
                <a:cs typeface="+mn-cs"/>
                <a:sym typeface="MarkPro-Book"/>
              </a:rPr>
              <a:t>+65% </a:t>
            </a:r>
            <a:endParaRPr kumimoji="0" lang="en-US" sz="2800" i="0" u="none" strike="noStrike" kern="0" cap="none" spc="0" normalizeH="0" baseline="0" noProof="0">
              <a:ln>
                <a:noFill/>
              </a:ln>
              <a:solidFill>
                <a:srgbClr val="FFFFFF"/>
              </a:solidFill>
              <a:effectLst/>
              <a:uLnTx/>
              <a:uFillTx/>
              <a:latin typeface="Grandview"/>
              <a:ea typeface="+mn-ea"/>
              <a:cs typeface="+mn-cs"/>
              <a:sym typeface="MarkPro-Book"/>
            </a:endParaRPr>
          </a:p>
        </p:txBody>
      </p:sp>
      <p:sp>
        <p:nvSpPr>
          <p:cNvPr id="32" name="TextBox 31">
            <a:extLst>
              <a:ext uri="{FF2B5EF4-FFF2-40B4-BE49-F238E27FC236}">
                <a16:creationId xmlns:a16="http://schemas.microsoft.com/office/drawing/2014/main" id="{7A78F041-2390-80FB-CA45-0F37EB2B9E79}"/>
              </a:ext>
            </a:extLst>
          </p:cNvPr>
          <p:cNvSpPr txBox="1"/>
          <p:nvPr/>
        </p:nvSpPr>
        <p:spPr>
          <a:xfrm>
            <a:off x="5507854" y="3947550"/>
            <a:ext cx="1469510" cy="341632"/>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900" b="0" i="0" u="none" strike="noStrike" kern="0" cap="none" spc="0" normalizeH="0" baseline="0" noProof="0">
                <a:ln>
                  <a:noFill/>
                </a:ln>
                <a:solidFill>
                  <a:srgbClr val="FFFFFF"/>
                </a:solidFill>
                <a:effectLst/>
                <a:uLnTx/>
                <a:uFillTx/>
                <a:latin typeface="Grandview"/>
                <a:ea typeface="+mn-ea"/>
                <a:cs typeface="+mn-cs"/>
                <a:sym typeface="MarkPro-Book"/>
              </a:rPr>
              <a:t>Ad Likeability</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900" b="0" i="0" u="none" strike="noStrike" kern="0" cap="none" spc="0" normalizeH="0" baseline="0" noProof="0">
                <a:ln>
                  <a:noFill/>
                </a:ln>
                <a:solidFill>
                  <a:srgbClr val="FFFFFF"/>
                </a:solidFill>
                <a:effectLst/>
                <a:uLnTx/>
                <a:uFillTx/>
                <a:latin typeface="Grandview"/>
                <a:ea typeface="+mn-ea"/>
                <a:cs typeface="+mn-cs"/>
                <a:sym typeface="MarkPro-Book"/>
              </a:rPr>
              <a:t>vs. Midroll for Category</a:t>
            </a:r>
            <a:endParaRPr kumimoji="0" lang="en-US" sz="900" b="0" i="0" u="none" strike="noStrike" kern="0" cap="none" spc="0" normalizeH="0" baseline="0" noProof="0">
              <a:ln>
                <a:noFill/>
              </a:ln>
              <a:solidFill>
                <a:srgbClr val="FFFFFF"/>
              </a:solidFill>
              <a:effectLst/>
              <a:uLnTx/>
              <a:uFillTx/>
              <a:latin typeface="Grandview"/>
              <a:ea typeface="+mn-ea"/>
              <a:cs typeface="+mn-cs"/>
            </a:endParaRPr>
          </a:p>
        </p:txBody>
      </p:sp>
      <p:pic>
        <p:nvPicPr>
          <p:cNvPr id="35" name="Picture 34" descr="A person holding a device&#10;&#10;Description automatically generated">
            <a:extLst>
              <a:ext uri="{FF2B5EF4-FFF2-40B4-BE49-F238E27FC236}">
                <a16:creationId xmlns:a16="http://schemas.microsoft.com/office/drawing/2014/main" id="{F4762CE4-AB4C-7366-1D13-CAE9BA474474}"/>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4668792" y="2660373"/>
            <a:ext cx="2172108" cy="1189670"/>
          </a:xfrm>
          <a:prstGeom prst="rect">
            <a:avLst/>
          </a:prstGeom>
        </p:spPr>
      </p:pic>
      <p:pic>
        <p:nvPicPr>
          <p:cNvPr id="36" name="Picture 35">
            <a:extLst>
              <a:ext uri="{FF2B5EF4-FFF2-40B4-BE49-F238E27FC236}">
                <a16:creationId xmlns:a16="http://schemas.microsoft.com/office/drawing/2014/main" id="{958B57F1-7327-7384-E57E-EEC418D2C62E}"/>
              </a:ext>
            </a:extLst>
          </p:cNvPr>
          <p:cNvPicPr>
            <a:picLocks/>
          </p:cNvPicPr>
          <p:nvPr/>
        </p:nvPicPr>
        <p:blipFill>
          <a:blip r:embed="rId8"/>
          <a:stretch>
            <a:fillRect/>
          </a:stretch>
        </p:blipFill>
        <p:spPr>
          <a:xfrm>
            <a:off x="4674616" y="5571678"/>
            <a:ext cx="2168811" cy="436298"/>
          </a:xfrm>
          <a:prstGeom prst="rect">
            <a:avLst/>
          </a:prstGeom>
        </p:spPr>
      </p:pic>
      <p:sp>
        <p:nvSpPr>
          <p:cNvPr id="42" name="Title 38">
            <a:extLst>
              <a:ext uri="{FF2B5EF4-FFF2-40B4-BE49-F238E27FC236}">
                <a16:creationId xmlns:a16="http://schemas.microsoft.com/office/drawing/2014/main" id="{F26766E9-DE59-B23E-D3B9-01CBF53E0430}"/>
              </a:ext>
            </a:extLst>
          </p:cNvPr>
          <p:cNvSpPr txBox="1">
            <a:spLocks/>
          </p:cNvSpPr>
          <p:nvPr/>
        </p:nvSpPr>
        <p:spPr>
          <a:xfrm>
            <a:off x="586061" y="883256"/>
            <a:ext cx="3319995" cy="571961"/>
          </a:xfrm>
          <a:prstGeom prst="rect">
            <a:avLst/>
          </a:prstGeom>
          <a:noFill/>
        </p:spPr>
        <p:txBody>
          <a:bodyPr vert="horz" lIns="0" tIns="0" rIns="0" bIns="0" rtlCol="0" anchor="t" anchorCtr="0">
            <a:noAutofit/>
          </a:bodyPr>
          <a:lstStyle>
            <a:lvl1pPr algn="l" defTabSz="914400" rtl="0" eaLnBrk="1" latinLnBrk="0" hangingPunct="1">
              <a:lnSpc>
                <a:spcPct val="80000"/>
              </a:lnSpc>
              <a:spcBef>
                <a:spcPct val="0"/>
              </a:spcBef>
              <a:buNone/>
              <a:defRPr sz="2800" b="1" kern="1200" spc="-100" baseline="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800" b="0" i="0" u="none" strike="noStrike" kern="1200" cap="none" spc="0" normalizeH="0" baseline="0" noProof="0">
              <a:ln>
                <a:noFill/>
              </a:ln>
              <a:effectLst/>
              <a:uLnTx/>
              <a:uFillTx/>
              <a:latin typeface="Grandview"/>
              <a:ea typeface="+mj-ea"/>
              <a:cs typeface="+mj-cs"/>
            </a:endParaRPr>
          </a:p>
        </p:txBody>
      </p:sp>
      <p:sp>
        <p:nvSpPr>
          <p:cNvPr id="43" name="Rectangle 42">
            <a:extLst>
              <a:ext uri="{FF2B5EF4-FFF2-40B4-BE49-F238E27FC236}">
                <a16:creationId xmlns:a16="http://schemas.microsoft.com/office/drawing/2014/main" id="{8EDF5F55-0F5E-14EF-36B0-B12A53E84CA6}"/>
              </a:ext>
            </a:extLst>
          </p:cNvPr>
          <p:cNvSpPr/>
          <p:nvPr/>
        </p:nvSpPr>
        <p:spPr>
          <a:xfrm>
            <a:off x="586020" y="1649253"/>
            <a:ext cx="3568974" cy="1587383"/>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91440" rIns="13716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30000" noProof="0">
              <a:ln>
                <a:noFill/>
              </a:ln>
              <a:solidFill>
                <a:schemeClr val="bg1"/>
              </a:solidFill>
              <a:effectLst/>
              <a:uLnTx/>
              <a:uFillTx/>
              <a:latin typeface="Grandview"/>
              <a:ea typeface="+mn-ea"/>
              <a:cs typeface="+mn-cs"/>
            </a:endParaRPr>
          </a:p>
        </p:txBody>
      </p:sp>
      <p:sp>
        <p:nvSpPr>
          <p:cNvPr id="44" name="Rectangle 43">
            <a:extLst>
              <a:ext uri="{FF2B5EF4-FFF2-40B4-BE49-F238E27FC236}">
                <a16:creationId xmlns:a16="http://schemas.microsoft.com/office/drawing/2014/main" id="{1C5175CA-5BBE-F40D-125C-0320B8165CF4}"/>
              </a:ext>
            </a:extLst>
          </p:cNvPr>
          <p:cNvSpPr/>
          <p:nvPr/>
        </p:nvSpPr>
        <p:spPr>
          <a:xfrm>
            <a:off x="598245" y="1885201"/>
            <a:ext cx="3568974" cy="1587383"/>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91440" rIns="13716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30000" noProof="0">
              <a:ln>
                <a:noFill/>
              </a:ln>
              <a:solidFill>
                <a:schemeClr val="bg1"/>
              </a:solidFill>
              <a:effectLst/>
              <a:uLnTx/>
              <a:uFillTx/>
              <a:latin typeface="Grandview"/>
              <a:ea typeface="+mn-ea"/>
              <a:cs typeface="+mn-cs"/>
            </a:endParaRPr>
          </a:p>
        </p:txBody>
      </p:sp>
      <p:sp>
        <p:nvSpPr>
          <p:cNvPr id="46" name="Rectangle 45">
            <a:extLst>
              <a:ext uri="{FF2B5EF4-FFF2-40B4-BE49-F238E27FC236}">
                <a16:creationId xmlns:a16="http://schemas.microsoft.com/office/drawing/2014/main" id="{61B10BF2-8D70-3A92-48E0-8356FB5EBAA6}"/>
              </a:ext>
            </a:extLst>
          </p:cNvPr>
          <p:cNvSpPr/>
          <p:nvPr/>
        </p:nvSpPr>
        <p:spPr>
          <a:xfrm>
            <a:off x="598245" y="1885201"/>
            <a:ext cx="3568974" cy="1587383"/>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91440" rIns="13716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30000" noProof="0">
              <a:ln>
                <a:noFill/>
              </a:ln>
              <a:solidFill>
                <a:schemeClr val="bg1"/>
              </a:solidFill>
              <a:effectLst/>
              <a:uLnTx/>
              <a:uFillTx/>
              <a:latin typeface="Grandview"/>
              <a:ea typeface="+mn-ea"/>
              <a:cs typeface="+mn-cs"/>
            </a:endParaRPr>
          </a:p>
        </p:txBody>
      </p:sp>
      <p:sp>
        <p:nvSpPr>
          <p:cNvPr id="47" name="Snip Single Corner Rectangle 46">
            <a:extLst>
              <a:ext uri="{FF2B5EF4-FFF2-40B4-BE49-F238E27FC236}">
                <a16:creationId xmlns:a16="http://schemas.microsoft.com/office/drawing/2014/main" id="{83AAA27A-7D0D-887D-0F09-06E742D3FD7D}"/>
              </a:ext>
            </a:extLst>
          </p:cNvPr>
          <p:cNvSpPr/>
          <p:nvPr/>
        </p:nvSpPr>
        <p:spPr>
          <a:xfrm rot="5400000">
            <a:off x="1276573" y="2046263"/>
            <a:ext cx="1037809" cy="2777247"/>
          </a:xfrm>
          <a:prstGeom prst="snip1Rect">
            <a:avLst>
              <a:gd name="adj" fmla="val 0"/>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chemeClr val="bg1"/>
              </a:solidFill>
              <a:effectLst/>
              <a:uLnTx/>
              <a:uFillTx/>
              <a:latin typeface="Grandview"/>
              <a:ea typeface="+mn-ea"/>
              <a:cs typeface="+mn-cs"/>
            </a:endParaRPr>
          </a:p>
        </p:txBody>
      </p:sp>
      <p:sp>
        <p:nvSpPr>
          <p:cNvPr id="50" name="Snip Single Corner Rectangle 49">
            <a:extLst>
              <a:ext uri="{FF2B5EF4-FFF2-40B4-BE49-F238E27FC236}">
                <a16:creationId xmlns:a16="http://schemas.microsoft.com/office/drawing/2014/main" id="{CC0BE033-7720-F263-A7D5-4E85BCDE1149}"/>
              </a:ext>
            </a:extLst>
          </p:cNvPr>
          <p:cNvSpPr/>
          <p:nvPr/>
        </p:nvSpPr>
        <p:spPr>
          <a:xfrm rot="5400000">
            <a:off x="1374237" y="577847"/>
            <a:ext cx="1037809" cy="2777247"/>
          </a:xfrm>
          <a:prstGeom prst="snip1Rect">
            <a:avLst>
              <a:gd name="adj" fmla="val 0"/>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chemeClr val="bg1"/>
              </a:solidFill>
              <a:effectLst/>
              <a:uLnTx/>
              <a:uFillTx/>
              <a:latin typeface="Grandview"/>
              <a:ea typeface="+mn-ea"/>
              <a:cs typeface="+mn-cs"/>
            </a:endParaRPr>
          </a:p>
        </p:txBody>
      </p:sp>
      <p:sp>
        <p:nvSpPr>
          <p:cNvPr id="52" name="Title 2">
            <a:extLst>
              <a:ext uri="{FF2B5EF4-FFF2-40B4-BE49-F238E27FC236}">
                <a16:creationId xmlns:a16="http://schemas.microsoft.com/office/drawing/2014/main" id="{EFEBFA2D-74C7-33DF-8494-46EF4A073E59}"/>
              </a:ext>
            </a:extLst>
          </p:cNvPr>
          <p:cNvSpPr txBox="1">
            <a:spLocks/>
          </p:cNvSpPr>
          <p:nvPr/>
        </p:nvSpPr>
        <p:spPr>
          <a:xfrm>
            <a:off x="807493" y="1683444"/>
            <a:ext cx="3095672" cy="409885"/>
          </a:xfrm>
          <a:prstGeom prst="rect">
            <a:avLst/>
          </a:prstGeom>
        </p:spPr>
        <p:txBody>
          <a:bodyPr vert="horz" lIns="0" tIns="0" rIns="0" bIns="0" rtlCol="0" anchor="t" anchorCtr="0">
            <a:noAutofit/>
          </a:bodyPr>
          <a:lstStyle>
            <a:lvl1pPr algn="l" defTabSz="914400" rtl="0" eaLnBrk="1" latinLnBrk="0" hangingPunct="1">
              <a:lnSpc>
                <a:spcPct val="80000"/>
              </a:lnSpc>
              <a:spcBef>
                <a:spcPct val="0"/>
              </a:spcBef>
              <a:buNone/>
              <a:defRPr sz="2800" b="1" kern="1200" cap="all" spc="-150" baseline="0">
                <a:solidFill>
                  <a:schemeClr val="tx1"/>
                </a:solidFill>
                <a:latin typeface="+mj-lt"/>
                <a:ea typeface="+mj-ea"/>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bg1"/>
                </a:solidFill>
                <a:effectLst/>
                <a:uLnTx/>
                <a:uFillTx/>
                <a:latin typeface="Grandview"/>
                <a:ea typeface="+mj-ea"/>
                <a:cs typeface="Arial"/>
              </a:rPr>
              <a:t>Drive Effective Results through Strategic Application and Category Best Practice </a:t>
            </a:r>
          </a:p>
        </p:txBody>
      </p:sp>
      <p:sp>
        <p:nvSpPr>
          <p:cNvPr id="53" name="Title 1">
            <a:extLst>
              <a:ext uri="{FF2B5EF4-FFF2-40B4-BE49-F238E27FC236}">
                <a16:creationId xmlns:a16="http://schemas.microsoft.com/office/drawing/2014/main" id="{F892DFEF-3D54-16ED-388F-DF4DEA207E76}"/>
              </a:ext>
            </a:extLst>
          </p:cNvPr>
          <p:cNvSpPr txBox="1">
            <a:spLocks/>
          </p:cNvSpPr>
          <p:nvPr/>
        </p:nvSpPr>
        <p:spPr>
          <a:xfrm>
            <a:off x="807493" y="757833"/>
            <a:ext cx="3378814" cy="971062"/>
          </a:xfrm>
          <a:prstGeom prst="rect">
            <a:avLst/>
          </a:prstGeom>
        </p:spPr>
        <p:txBody>
          <a:bodyPr vert="horz" lIns="0" tIns="0" rIns="0" bIns="0" rtlCol="0" anchor="t" anchorCtr="0">
            <a:noAutofit/>
          </a:bodyPr>
          <a:lstStyle>
            <a:lvl1pPr algn="l" defTabSz="914400" rtl="0" eaLnBrk="1" latinLnBrk="0" hangingPunct="1">
              <a:lnSpc>
                <a:spcPct val="80000"/>
              </a:lnSpc>
              <a:spcBef>
                <a:spcPct val="0"/>
              </a:spcBef>
              <a:buNone/>
              <a:defRPr sz="2800" b="1" kern="1200" spc="-100" baseline="0">
                <a:solidFill>
                  <a:schemeClr val="bg1"/>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3200" b="1" i="0" u="none" strike="noStrike" kern="1200" cap="none" spc="-100" normalizeH="0" baseline="0" noProof="0">
                <a:ln>
                  <a:noFill/>
                </a:ln>
                <a:effectLst/>
                <a:uLnTx/>
                <a:uFillTx/>
                <a:latin typeface="Grandview"/>
                <a:ea typeface="+mj-ea"/>
                <a:cs typeface="+mj-cs"/>
              </a:rPr>
              <a:t>Power of </a:t>
            </a:r>
            <a:br>
              <a:rPr kumimoji="0" lang="en-US" sz="3200" b="1" i="0" u="none" strike="noStrike" kern="1200" cap="none" spc="-100" normalizeH="0" baseline="0" noProof="0">
                <a:ln>
                  <a:noFill/>
                </a:ln>
                <a:effectLst/>
                <a:uLnTx/>
                <a:uFillTx/>
                <a:latin typeface="Grandview"/>
                <a:ea typeface="+mj-ea"/>
                <a:cs typeface="+mj-cs"/>
              </a:rPr>
            </a:br>
            <a:r>
              <a:rPr kumimoji="0" lang="en-US" sz="3200" b="1" i="0" u="none" strike="noStrike" kern="1200" cap="none" spc="-100" normalizeH="0" baseline="0" noProof="0">
                <a:ln>
                  <a:noFill/>
                </a:ln>
                <a:effectLst/>
                <a:uLnTx/>
                <a:uFillTx/>
                <a:latin typeface="Grandview"/>
                <a:ea typeface="+mj-ea"/>
                <a:cs typeface="+mj-cs"/>
              </a:rPr>
              <a:t>Ad Innovations </a:t>
            </a:r>
            <a:endParaRPr kumimoji="0" lang="en-US" sz="3200" b="0" i="0" u="none" strike="noStrike" kern="1200" cap="none" spc="0" normalizeH="0" baseline="0" noProof="0">
              <a:ln>
                <a:noFill/>
              </a:ln>
              <a:effectLst/>
              <a:uLnTx/>
              <a:uFillTx/>
              <a:latin typeface="Grandview" panose="020B0502040204020203" pitchFamily="34" charset="0"/>
              <a:ea typeface="+mj-ea"/>
              <a:cs typeface="+mj-cs"/>
            </a:endParaRPr>
          </a:p>
        </p:txBody>
      </p:sp>
      <p:sp>
        <p:nvSpPr>
          <p:cNvPr id="5" name="Title 1">
            <a:extLst>
              <a:ext uri="{FF2B5EF4-FFF2-40B4-BE49-F238E27FC236}">
                <a16:creationId xmlns:a16="http://schemas.microsoft.com/office/drawing/2014/main" id="{380780FD-1436-157A-5F64-384C05D0311A}"/>
              </a:ext>
            </a:extLst>
          </p:cNvPr>
          <p:cNvSpPr txBox="1">
            <a:spLocks/>
          </p:cNvSpPr>
          <p:nvPr/>
        </p:nvSpPr>
        <p:spPr>
          <a:xfrm>
            <a:off x="836203" y="5111155"/>
            <a:ext cx="2897652" cy="971062"/>
          </a:xfrm>
          <a:prstGeom prst="rect">
            <a:avLst/>
          </a:prstGeom>
        </p:spPr>
        <p:txBody>
          <a:bodyPr vert="horz" lIns="0" tIns="0" rIns="0" bIns="0" rtlCol="0" anchor="t" anchorCtr="0">
            <a:noAutofit/>
          </a:bodyPr>
          <a:lstStyle>
            <a:lvl1pPr algn="l" defTabSz="914400" rtl="0" eaLnBrk="1" latinLnBrk="0" hangingPunct="1">
              <a:lnSpc>
                <a:spcPct val="80000"/>
              </a:lnSpc>
              <a:spcBef>
                <a:spcPct val="0"/>
              </a:spcBef>
              <a:buNone/>
              <a:defRPr sz="2800" b="1" kern="1200" spc="-100" baseline="0">
                <a:solidFill>
                  <a:schemeClr val="bg1"/>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3600" b="1" i="0" u="none" strike="noStrike" kern="1200" cap="none" spc="-100" normalizeH="0" baseline="0" noProof="0">
                <a:ln>
                  <a:noFill/>
                </a:ln>
                <a:effectLst/>
                <a:uLnTx/>
                <a:uFillTx/>
                <a:latin typeface="Grandview"/>
                <a:ea typeface="+mj-ea"/>
                <a:cs typeface="+mj-cs"/>
              </a:rPr>
              <a:t>75%</a:t>
            </a:r>
            <a:br>
              <a:rPr kumimoji="0" lang="en-US" b="1" i="0" u="none" strike="noStrike" kern="1200" cap="none" spc="-100" normalizeH="0" baseline="0" noProof="0">
                <a:ln>
                  <a:noFill/>
                </a:ln>
                <a:effectLst/>
                <a:uLnTx/>
                <a:uFillTx/>
                <a:latin typeface="Grandview"/>
                <a:ea typeface="+mj-ea"/>
                <a:cs typeface="+mj-cs"/>
              </a:rPr>
            </a:br>
            <a:endParaRPr lang="en-US" sz="1400" b="0" spc="0">
              <a:latin typeface="Grandview"/>
              <a:cs typeface="Arial"/>
            </a:endParaRPr>
          </a:p>
        </p:txBody>
      </p:sp>
      <p:sp>
        <p:nvSpPr>
          <p:cNvPr id="17" name="Title 2">
            <a:extLst>
              <a:ext uri="{FF2B5EF4-FFF2-40B4-BE49-F238E27FC236}">
                <a16:creationId xmlns:a16="http://schemas.microsoft.com/office/drawing/2014/main" id="{1A27DF92-255A-240E-59B3-4FBE6817AD46}"/>
              </a:ext>
            </a:extLst>
          </p:cNvPr>
          <p:cNvSpPr txBox="1">
            <a:spLocks/>
          </p:cNvSpPr>
          <p:nvPr/>
        </p:nvSpPr>
        <p:spPr>
          <a:xfrm>
            <a:off x="811855" y="5540324"/>
            <a:ext cx="2447865" cy="409885"/>
          </a:xfrm>
          <a:prstGeom prst="rect">
            <a:avLst/>
          </a:prstGeom>
        </p:spPr>
        <p:txBody>
          <a:bodyPr vert="horz" lIns="0" tIns="0" rIns="0" bIns="0" rtlCol="0" anchor="t" anchorCtr="0">
            <a:noAutofit/>
          </a:bodyPr>
          <a:lstStyle>
            <a:lvl1pPr algn="l" defTabSz="914400" rtl="0" eaLnBrk="1" latinLnBrk="0" hangingPunct="1">
              <a:lnSpc>
                <a:spcPct val="80000"/>
              </a:lnSpc>
              <a:spcBef>
                <a:spcPct val="0"/>
              </a:spcBef>
              <a:buNone/>
              <a:defRPr sz="2800" b="1" kern="1200" cap="all" spc="-150" baseline="0">
                <a:solidFill>
                  <a:schemeClr val="tx1"/>
                </a:solidFill>
                <a:latin typeface="+mj-lt"/>
                <a:ea typeface="+mj-ea"/>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cap="none" spc="0">
                <a:solidFill>
                  <a:schemeClr val="bg1"/>
                </a:solidFill>
                <a:latin typeface="Grandview"/>
                <a:cs typeface="Arial"/>
              </a:rPr>
              <a:t>of B2B brands that invested in Ad Innovations in 2023 increased investments in 2024</a:t>
            </a:r>
            <a:endParaRPr kumimoji="0" lang="en-US" sz="1400" b="0" i="0" u="none" strike="noStrike" kern="1200" cap="none" spc="0" normalizeH="0" baseline="0" noProof="0">
              <a:ln>
                <a:noFill/>
              </a:ln>
              <a:solidFill>
                <a:schemeClr val="bg1"/>
              </a:solidFill>
              <a:effectLst/>
              <a:uLnTx/>
              <a:uFillTx/>
              <a:latin typeface="Grandview"/>
              <a:ea typeface="+mj-ea"/>
              <a:cs typeface="Arial"/>
            </a:endParaRPr>
          </a:p>
        </p:txBody>
      </p:sp>
      <p:pic>
        <p:nvPicPr>
          <p:cNvPr id="18" name="Picture 2">
            <a:extLst>
              <a:ext uri="{FF2B5EF4-FFF2-40B4-BE49-F238E27FC236}">
                <a16:creationId xmlns:a16="http://schemas.microsoft.com/office/drawing/2014/main" id="{A1CBA9A4-2FA0-07FB-7513-A52367ACEA8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012296" y="533903"/>
            <a:ext cx="2167225" cy="11775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B360C9AC-2AEC-9423-989F-5A1859BBB7E8}"/>
              </a:ext>
            </a:extLst>
          </p:cNvPr>
          <p:cNvPicPr>
            <a:picLocks/>
          </p:cNvPicPr>
          <p:nvPr/>
        </p:nvPicPr>
        <p:blipFill rotWithShape="1">
          <a:blip r:embed="rId10"/>
          <a:srcRect l="251" t="6023" r="6009" b="7499"/>
          <a:stretch/>
        </p:blipFill>
        <p:spPr>
          <a:xfrm>
            <a:off x="8057768" y="2649668"/>
            <a:ext cx="2164433" cy="1189184"/>
          </a:xfrm>
          <a:prstGeom prst="rect">
            <a:avLst/>
          </a:prstGeom>
        </p:spPr>
      </p:pic>
      <p:sp>
        <p:nvSpPr>
          <p:cNvPr id="33" name="Rectangle 32">
            <a:extLst>
              <a:ext uri="{FF2B5EF4-FFF2-40B4-BE49-F238E27FC236}">
                <a16:creationId xmlns:a16="http://schemas.microsoft.com/office/drawing/2014/main" id="{2128AC61-8013-F01C-D82C-0746C0887417}"/>
              </a:ext>
            </a:extLst>
          </p:cNvPr>
          <p:cNvSpPr/>
          <p:nvPr/>
        </p:nvSpPr>
        <p:spPr>
          <a:xfrm>
            <a:off x="8012296" y="261564"/>
            <a:ext cx="2255950" cy="282707"/>
          </a:xfrm>
          <a:prstGeom prst="rect">
            <a:avLst/>
          </a:prstGeom>
          <a:noFill/>
          <a:ln w="12700" cap="flat" cmpd="sng" algn="ctr">
            <a:noFill/>
            <a:prstDash val="solid"/>
            <a:miter lim="800000"/>
          </a:ln>
          <a:effectLst/>
        </p:spPr>
        <p:txBody>
          <a:bodyPr lIns="0" tIns="0" rIns="182880" bIns="0" rtlCol="0" anchor="t"/>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1" u="none" strike="noStrike" kern="0" cap="none" spc="0" normalizeH="0" baseline="0" noProof="0">
                <a:ln>
                  <a:noFill/>
                </a:ln>
                <a:solidFill>
                  <a:srgbClr val="FFFFFF"/>
                </a:solidFill>
                <a:effectLst/>
                <a:uLnTx/>
                <a:uFillTx/>
                <a:latin typeface="Grandview"/>
                <a:ea typeface="+mn-ea"/>
                <a:cs typeface="+mn-cs"/>
              </a:rPr>
              <a:t>Pod Bounce</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400" b="1" u="none" strike="sngStrike" kern="0" cap="none" spc="0" normalizeH="0" baseline="0" noProof="0">
              <a:ln>
                <a:noFill/>
              </a:ln>
              <a:solidFill>
                <a:srgbClr val="444444"/>
              </a:solidFill>
              <a:effectLst/>
              <a:uLnTx/>
              <a:uFillTx/>
              <a:latin typeface="Grandview"/>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400" b="1" u="none" strike="sngStrike" kern="0" cap="none" spc="0" normalizeH="0" baseline="0" noProof="0">
              <a:ln>
                <a:noFill/>
              </a:ln>
              <a:solidFill>
                <a:srgbClr val="444444"/>
              </a:solidFill>
              <a:effectLst/>
              <a:uLnTx/>
              <a:uFillTx/>
              <a:latin typeface="Grandview"/>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400" b="1" u="none" strike="sngStrike" kern="0" cap="none" spc="0" normalizeH="0" baseline="0" noProof="0">
              <a:ln>
                <a:noFill/>
              </a:ln>
              <a:solidFill>
                <a:srgbClr val="444444"/>
              </a:solidFill>
              <a:effectLst/>
              <a:uLnTx/>
              <a:uFillTx/>
              <a:latin typeface="Grandview"/>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400" b="1" u="none" strike="sngStrike" kern="0" cap="none" spc="0" normalizeH="0" baseline="0" noProof="0">
              <a:ln>
                <a:noFill/>
              </a:ln>
              <a:solidFill>
                <a:srgbClr val="444444"/>
              </a:solidFill>
              <a:effectLst/>
              <a:uLnTx/>
              <a:uFillTx/>
              <a:latin typeface="Grandview"/>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400" b="1" u="none" strike="sngStrike" kern="0" cap="none" spc="0" normalizeH="0" baseline="0" noProof="0">
              <a:ln>
                <a:noFill/>
              </a:ln>
              <a:solidFill>
                <a:srgbClr val="444444"/>
              </a:solidFill>
              <a:effectLst/>
              <a:uLnTx/>
              <a:uFillTx/>
              <a:latin typeface="Grandview"/>
              <a:ea typeface="+mn-ea"/>
              <a:cs typeface="+mn-cs"/>
            </a:endParaRPr>
          </a:p>
        </p:txBody>
      </p:sp>
      <p:sp>
        <p:nvSpPr>
          <p:cNvPr id="38" name="Snip Single Corner Rectangle 37">
            <a:extLst>
              <a:ext uri="{FF2B5EF4-FFF2-40B4-BE49-F238E27FC236}">
                <a16:creationId xmlns:a16="http://schemas.microsoft.com/office/drawing/2014/main" id="{6C5BD4AC-E68E-0CE7-340F-D5D1BFEEA9FE}"/>
              </a:ext>
            </a:extLst>
          </p:cNvPr>
          <p:cNvSpPr/>
          <p:nvPr/>
        </p:nvSpPr>
        <p:spPr>
          <a:xfrm rot="5400000">
            <a:off x="9200218" y="1049763"/>
            <a:ext cx="1177383" cy="2793758"/>
          </a:xfrm>
          <a:prstGeom prst="snip1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ndview"/>
              <a:ea typeface="+mn-ea"/>
              <a:cs typeface="+mn-cs"/>
            </a:endParaRPr>
          </a:p>
        </p:txBody>
      </p:sp>
      <p:sp>
        <p:nvSpPr>
          <p:cNvPr id="39" name="Rectangle 38">
            <a:extLst>
              <a:ext uri="{FF2B5EF4-FFF2-40B4-BE49-F238E27FC236}">
                <a16:creationId xmlns:a16="http://schemas.microsoft.com/office/drawing/2014/main" id="{806A7E66-5546-B6A9-D6E4-468BAF5C81FA}"/>
              </a:ext>
            </a:extLst>
          </p:cNvPr>
          <p:cNvSpPr/>
          <p:nvPr/>
        </p:nvSpPr>
        <p:spPr>
          <a:xfrm>
            <a:off x="8069879" y="2380036"/>
            <a:ext cx="2192271" cy="278675"/>
          </a:xfrm>
          <a:prstGeom prst="rect">
            <a:avLst/>
          </a:prstGeom>
          <a:noFill/>
          <a:ln w="12700" cap="flat" cmpd="sng" algn="ctr">
            <a:noFill/>
            <a:prstDash val="solid"/>
            <a:miter lim="800000"/>
          </a:ln>
          <a:effectLst/>
        </p:spPr>
        <p:txBody>
          <a:bodyPr lIns="0" tIns="0" rIns="18288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u="none" strike="noStrike" kern="0" cap="none" spc="0" normalizeH="0" baseline="0" noProof="0">
                <a:ln>
                  <a:noFill/>
                </a:ln>
                <a:solidFill>
                  <a:srgbClr val="FFFFFF"/>
                </a:solidFill>
                <a:effectLst/>
                <a:uLnTx/>
                <a:uFillTx/>
                <a:latin typeface="Grandview"/>
                <a:ea typeface="+mn-ea"/>
                <a:cs typeface="+mn-cs"/>
              </a:rPr>
              <a:t>Engagement Ad</a:t>
            </a:r>
          </a:p>
        </p:txBody>
      </p:sp>
      <p:sp>
        <p:nvSpPr>
          <p:cNvPr id="40" name="TextBox 39">
            <a:extLst>
              <a:ext uri="{FF2B5EF4-FFF2-40B4-BE49-F238E27FC236}">
                <a16:creationId xmlns:a16="http://schemas.microsoft.com/office/drawing/2014/main" id="{C2DDA84D-0278-AA95-0301-857ACC9617A3}"/>
              </a:ext>
            </a:extLst>
          </p:cNvPr>
          <p:cNvSpPr txBox="1"/>
          <p:nvPr/>
        </p:nvSpPr>
        <p:spPr>
          <a:xfrm>
            <a:off x="8039699" y="1737039"/>
            <a:ext cx="1284374" cy="492443"/>
          </a:xfrm>
          <a:prstGeom prst="rect">
            <a:avLst/>
          </a:prstGeom>
          <a:noFill/>
        </p:spPr>
        <p:txBody>
          <a:bodyPr wrap="square" lIns="0" tIns="0" rIns="9144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150" normalizeH="0" baseline="0" noProof="0">
                <a:ln>
                  <a:noFill/>
                </a:ln>
                <a:solidFill>
                  <a:srgbClr val="FFFFFF"/>
                </a:solidFill>
                <a:effectLst/>
                <a:uLnTx/>
                <a:uFillTx/>
                <a:latin typeface="Grandview"/>
                <a:ea typeface="+mn-ea"/>
                <a:cs typeface="+mn-cs"/>
                <a:sym typeface="MarkPro-Book"/>
              </a:rPr>
              <a:t>+58% </a:t>
            </a:r>
            <a:endParaRPr kumimoji="0" lang="en-US" sz="1100" i="0" u="none" strike="noStrike" kern="1200" cap="none" spc="0" normalizeH="0" baseline="0" noProof="0">
              <a:ln>
                <a:noFill/>
              </a:ln>
              <a:solidFill>
                <a:srgbClr val="FFFFFF"/>
              </a:solidFill>
              <a:effectLst/>
              <a:uLnTx/>
              <a:uFillTx/>
              <a:latin typeface="Grandview"/>
              <a:ea typeface="+mn-ea"/>
              <a:cs typeface="+mn-cs"/>
              <a:sym typeface="MarkPro-Book"/>
            </a:endParaRPr>
          </a:p>
        </p:txBody>
      </p:sp>
      <p:sp>
        <p:nvSpPr>
          <p:cNvPr id="41" name="TextBox 40">
            <a:extLst>
              <a:ext uri="{FF2B5EF4-FFF2-40B4-BE49-F238E27FC236}">
                <a16:creationId xmlns:a16="http://schemas.microsoft.com/office/drawing/2014/main" id="{9C4C6672-0306-663B-C01C-6DD086B09AD5}"/>
              </a:ext>
            </a:extLst>
          </p:cNvPr>
          <p:cNvSpPr txBox="1"/>
          <p:nvPr/>
        </p:nvSpPr>
        <p:spPr>
          <a:xfrm>
            <a:off x="9094797" y="1812444"/>
            <a:ext cx="1855083" cy="341632"/>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900" b="0" i="0" u="none" strike="noStrike" kern="0" cap="none" spc="0" normalizeH="0" baseline="0" noProof="0">
                <a:ln>
                  <a:noFill/>
                </a:ln>
                <a:solidFill>
                  <a:srgbClr val="FFFFFF"/>
                </a:solidFill>
                <a:effectLst/>
                <a:uLnTx/>
                <a:uFillTx/>
                <a:latin typeface="Grandview"/>
                <a:ea typeface="+mn-ea"/>
                <a:cs typeface="+mn-cs"/>
                <a:sym typeface="MarkPro-Book"/>
              </a:rPr>
              <a:t>Brand Memorability </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900" b="0" i="0" u="none" strike="noStrike" kern="0" cap="none" spc="0" normalizeH="0" baseline="0" noProof="0">
                <a:ln>
                  <a:noFill/>
                </a:ln>
                <a:solidFill>
                  <a:srgbClr val="FFFFFF"/>
                </a:solidFill>
                <a:effectLst/>
                <a:uLnTx/>
                <a:uFillTx/>
                <a:latin typeface="Grandview"/>
                <a:ea typeface="+mn-ea"/>
                <a:cs typeface="+mn-cs"/>
                <a:sym typeface="MarkPro-Book"/>
              </a:rPr>
              <a:t>vs Midroll for Category</a:t>
            </a:r>
            <a:endParaRPr kumimoji="0" lang="en-US" sz="900" b="0" i="0" u="none" strike="noStrike" kern="0" cap="none" spc="0" normalizeH="0" baseline="0" noProof="0">
              <a:ln>
                <a:noFill/>
              </a:ln>
              <a:solidFill>
                <a:srgbClr val="FFFFFF"/>
              </a:solidFill>
              <a:effectLst/>
              <a:uLnTx/>
              <a:uFillTx/>
              <a:latin typeface="Grandview"/>
              <a:ea typeface="+mn-ea"/>
              <a:cs typeface="+mn-cs"/>
            </a:endParaRPr>
          </a:p>
        </p:txBody>
      </p:sp>
      <p:sp>
        <p:nvSpPr>
          <p:cNvPr id="54" name="TextBox 53">
            <a:extLst>
              <a:ext uri="{FF2B5EF4-FFF2-40B4-BE49-F238E27FC236}">
                <a16:creationId xmlns:a16="http://schemas.microsoft.com/office/drawing/2014/main" id="{E1D85635-76A6-56A6-3FF6-BC46862D592A}"/>
              </a:ext>
            </a:extLst>
          </p:cNvPr>
          <p:cNvSpPr txBox="1"/>
          <p:nvPr/>
        </p:nvSpPr>
        <p:spPr>
          <a:xfrm>
            <a:off x="8043684" y="3849895"/>
            <a:ext cx="2028335" cy="492443"/>
          </a:xfrm>
          <a:prstGeom prst="rect">
            <a:avLst/>
          </a:prstGeom>
          <a:noFill/>
        </p:spPr>
        <p:txBody>
          <a:bodyPr wrap="square" lIns="0" t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i="0" u="none" strike="noStrike" kern="0" cap="none" spc="-150" normalizeH="0" baseline="0" noProof="0">
                <a:ln>
                  <a:noFill/>
                </a:ln>
                <a:solidFill>
                  <a:srgbClr val="FFFFFF"/>
                </a:solidFill>
                <a:effectLst/>
                <a:uLnTx/>
                <a:uFillTx/>
                <a:latin typeface="Grandview"/>
                <a:ea typeface="+mn-ea"/>
                <a:cs typeface="+mn-cs"/>
                <a:sym typeface="MarkPro-Book"/>
              </a:rPr>
              <a:t>+11% </a:t>
            </a:r>
            <a:endParaRPr kumimoji="0" lang="en-US" sz="1100" i="0" u="none" strike="noStrike" kern="0" cap="none" spc="0" normalizeH="0" baseline="0" noProof="0">
              <a:ln>
                <a:noFill/>
              </a:ln>
              <a:solidFill>
                <a:srgbClr val="FFFFFF"/>
              </a:solidFill>
              <a:effectLst/>
              <a:uLnTx/>
              <a:uFillTx/>
              <a:latin typeface="Grandview"/>
              <a:ea typeface="+mn-ea"/>
              <a:cs typeface="+mn-cs"/>
              <a:sym typeface="MarkPro-Book"/>
            </a:endParaRPr>
          </a:p>
        </p:txBody>
      </p:sp>
      <p:sp>
        <p:nvSpPr>
          <p:cNvPr id="55" name="TextBox 54">
            <a:extLst>
              <a:ext uri="{FF2B5EF4-FFF2-40B4-BE49-F238E27FC236}">
                <a16:creationId xmlns:a16="http://schemas.microsoft.com/office/drawing/2014/main" id="{ABF927AA-78E5-7EAA-00B5-3E09C27C21E9}"/>
              </a:ext>
            </a:extLst>
          </p:cNvPr>
          <p:cNvSpPr txBox="1"/>
          <p:nvPr/>
        </p:nvSpPr>
        <p:spPr>
          <a:xfrm>
            <a:off x="8993983" y="3925300"/>
            <a:ext cx="1855083" cy="341632"/>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900" b="0" i="0" u="none" strike="noStrike" kern="0" cap="none" spc="0" normalizeH="0" baseline="0" noProof="0">
                <a:ln>
                  <a:noFill/>
                </a:ln>
                <a:solidFill>
                  <a:srgbClr val="FFFFFF"/>
                </a:solidFill>
                <a:effectLst/>
                <a:uLnTx/>
                <a:uFillTx/>
                <a:latin typeface="Grandview"/>
                <a:ea typeface="+mn-ea"/>
                <a:cs typeface="+mn-cs"/>
                <a:sym typeface="MarkPro-Book"/>
              </a:rPr>
              <a:t>Message Memorability</a:t>
            </a:r>
            <a:br>
              <a:rPr kumimoji="0" lang="en-US" sz="900" b="0" i="0" u="none" strike="noStrike" kern="0" cap="none" spc="0" normalizeH="0" baseline="0" noProof="0">
                <a:ln>
                  <a:noFill/>
                </a:ln>
                <a:solidFill>
                  <a:srgbClr val="FFFFFF"/>
                </a:solidFill>
                <a:effectLst/>
                <a:uLnTx/>
                <a:uFillTx/>
                <a:latin typeface="Grandview"/>
                <a:ea typeface="+mn-ea"/>
                <a:cs typeface="+mn-cs"/>
                <a:sym typeface="MarkPro-Book"/>
              </a:rPr>
            </a:br>
            <a:r>
              <a:rPr kumimoji="0" lang="en-US" sz="900" b="0" i="0" u="none" strike="noStrike" kern="0" cap="none" spc="0" normalizeH="0" baseline="0" noProof="0">
                <a:ln>
                  <a:noFill/>
                </a:ln>
                <a:solidFill>
                  <a:srgbClr val="FFFFFF"/>
                </a:solidFill>
                <a:effectLst/>
                <a:uLnTx/>
                <a:uFillTx/>
                <a:latin typeface="Grandview"/>
                <a:ea typeface="+mn-ea"/>
                <a:cs typeface="+mn-cs"/>
                <a:sym typeface="MarkPro-Book"/>
              </a:rPr>
              <a:t>vs. Midroll for Category</a:t>
            </a:r>
            <a:endParaRPr kumimoji="0" lang="en-US" sz="900" b="0" i="0" u="none" strike="noStrike" kern="0" cap="none" spc="0" normalizeH="0" baseline="0" noProof="0">
              <a:ln>
                <a:noFill/>
              </a:ln>
              <a:solidFill>
                <a:srgbClr val="FFFFFF"/>
              </a:solidFill>
              <a:effectLst/>
              <a:uLnTx/>
              <a:uFillTx/>
              <a:latin typeface="Grandview"/>
              <a:ea typeface="+mn-ea"/>
              <a:cs typeface="+mn-cs"/>
            </a:endParaRPr>
          </a:p>
        </p:txBody>
      </p:sp>
      <p:sp>
        <p:nvSpPr>
          <p:cNvPr id="58" name="Rectangle 57">
            <a:extLst>
              <a:ext uri="{FF2B5EF4-FFF2-40B4-BE49-F238E27FC236}">
                <a16:creationId xmlns:a16="http://schemas.microsoft.com/office/drawing/2014/main" id="{DE22371D-EF1A-4038-9CCA-2FD5DB65A87C}"/>
              </a:ext>
            </a:extLst>
          </p:cNvPr>
          <p:cNvSpPr/>
          <p:nvPr/>
        </p:nvSpPr>
        <p:spPr>
          <a:xfrm>
            <a:off x="8097550" y="4523996"/>
            <a:ext cx="2810129" cy="228600"/>
          </a:xfrm>
          <a:prstGeom prst="rect">
            <a:avLst/>
          </a:prstGeom>
          <a:noFill/>
          <a:ln w="12700" cap="flat" cmpd="sng" algn="ctr">
            <a:noFill/>
            <a:prstDash val="solid"/>
            <a:miter lim="800000"/>
          </a:ln>
          <a:effectLst/>
        </p:spPr>
        <p:txBody>
          <a:bodyPr lIns="0" tIns="0" rIns="18288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u="none" strike="noStrike" kern="0" cap="none" spc="0" normalizeH="0" baseline="0" noProof="0">
                <a:ln>
                  <a:noFill/>
                </a:ln>
                <a:solidFill>
                  <a:srgbClr val="FFFFFF"/>
                </a:solidFill>
                <a:effectLst/>
                <a:uLnTx/>
                <a:uFillTx/>
                <a:latin typeface="Grandview"/>
                <a:ea typeface="+mn-ea"/>
                <a:cs typeface="+mn-cs"/>
              </a:rPr>
              <a:t>Audience Targeted Pause Ad</a:t>
            </a:r>
          </a:p>
        </p:txBody>
      </p:sp>
      <p:sp>
        <p:nvSpPr>
          <p:cNvPr id="59" name="TextBox 58">
            <a:extLst>
              <a:ext uri="{FF2B5EF4-FFF2-40B4-BE49-F238E27FC236}">
                <a16:creationId xmlns:a16="http://schemas.microsoft.com/office/drawing/2014/main" id="{4DDA2F15-FFBD-8F3B-74C8-9567EA34BBBF}"/>
              </a:ext>
            </a:extLst>
          </p:cNvPr>
          <p:cNvSpPr txBox="1"/>
          <p:nvPr/>
        </p:nvSpPr>
        <p:spPr>
          <a:xfrm>
            <a:off x="8069879" y="6056268"/>
            <a:ext cx="1289265" cy="430887"/>
          </a:xfrm>
          <a:prstGeom prst="rect">
            <a:avLst/>
          </a:prstGeom>
          <a:noFill/>
        </p:spPr>
        <p:txBody>
          <a:bodyPr wrap="square" lIns="0" t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0" cap="none" spc="-150" normalizeH="0" baseline="0" noProof="0">
                <a:ln>
                  <a:noFill/>
                </a:ln>
                <a:solidFill>
                  <a:srgbClr val="FFFFFF"/>
                </a:solidFill>
                <a:effectLst/>
                <a:uLnTx/>
                <a:uFillTx/>
                <a:latin typeface="Grandview"/>
                <a:ea typeface="+mn-ea"/>
                <a:cs typeface="+mn-cs"/>
                <a:sym typeface="MarkPro-Book"/>
              </a:rPr>
              <a:t>+98% </a:t>
            </a:r>
            <a:endParaRPr kumimoji="0" lang="en-US" sz="2800" i="0" u="none" strike="noStrike" kern="0" cap="none" spc="0" normalizeH="0" baseline="0" noProof="0">
              <a:ln>
                <a:noFill/>
              </a:ln>
              <a:solidFill>
                <a:srgbClr val="FFFFFF"/>
              </a:solidFill>
              <a:effectLst/>
              <a:uLnTx/>
              <a:uFillTx/>
              <a:latin typeface="Grandview"/>
              <a:ea typeface="+mn-ea"/>
              <a:cs typeface="+mn-cs"/>
              <a:sym typeface="MarkPro-Book"/>
            </a:endParaRPr>
          </a:p>
        </p:txBody>
      </p:sp>
      <p:sp>
        <p:nvSpPr>
          <p:cNvPr id="60" name="TextBox 59">
            <a:extLst>
              <a:ext uri="{FF2B5EF4-FFF2-40B4-BE49-F238E27FC236}">
                <a16:creationId xmlns:a16="http://schemas.microsoft.com/office/drawing/2014/main" id="{95CEFFF1-67C5-379F-B08A-7E54D0F44DB1}"/>
              </a:ext>
            </a:extLst>
          </p:cNvPr>
          <p:cNvSpPr txBox="1"/>
          <p:nvPr/>
        </p:nvSpPr>
        <p:spPr>
          <a:xfrm>
            <a:off x="8879753" y="6100895"/>
            <a:ext cx="1469510" cy="341632"/>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900" b="0" i="0" u="none" strike="noStrike" kern="0" cap="none" spc="0" normalizeH="0" baseline="0" noProof="0">
                <a:ln>
                  <a:noFill/>
                </a:ln>
                <a:solidFill>
                  <a:srgbClr val="FFFFFF"/>
                </a:solidFill>
                <a:effectLst/>
                <a:uLnTx/>
                <a:uFillTx/>
                <a:latin typeface="Grandview"/>
                <a:ea typeface="+mn-ea"/>
                <a:cs typeface="+mn-cs"/>
                <a:sym typeface="MarkPro-Book"/>
              </a:rPr>
              <a:t>Ad Likeability</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900" b="0" i="0" u="none" strike="noStrike" kern="0" cap="none" spc="0" normalizeH="0" baseline="0" noProof="0">
                <a:ln>
                  <a:noFill/>
                </a:ln>
                <a:solidFill>
                  <a:srgbClr val="FFFFFF"/>
                </a:solidFill>
                <a:effectLst/>
                <a:uLnTx/>
                <a:uFillTx/>
                <a:latin typeface="Grandview"/>
                <a:ea typeface="+mn-ea"/>
                <a:cs typeface="+mn-cs"/>
                <a:sym typeface="MarkPro-Book"/>
              </a:rPr>
              <a:t>vs. Midroll for Category</a:t>
            </a:r>
            <a:endParaRPr kumimoji="0" lang="en-US" sz="900" b="0" i="0" u="none" strike="noStrike" kern="0" cap="none" spc="0" normalizeH="0" baseline="0" noProof="0">
              <a:ln>
                <a:noFill/>
              </a:ln>
              <a:solidFill>
                <a:srgbClr val="FFFFFF"/>
              </a:solidFill>
              <a:effectLst/>
              <a:uLnTx/>
              <a:uFillTx/>
              <a:latin typeface="Grandview"/>
              <a:ea typeface="+mn-ea"/>
              <a:cs typeface="+mn-cs"/>
            </a:endParaRPr>
          </a:p>
        </p:txBody>
      </p:sp>
      <p:pic>
        <p:nvPicPr>
          <p:cNvPr id="61" name="Picture 60">
            <a:extLst>
              <a:ext uri="{FF2B5EF4-FFF2-40B4-BE49-F238E27FC236}">
                <a16:creationId xmlns:a16="http://schemas.microsoft.com/office/drawing/2014/main" id="{B1F34EC3-11A1-8B8C-6328-07541E9B00E0}"/>
              </a:ext>
            </a:extLst>
          </p:cNvPr>
          <p:cNvPicPr>
            <a:picLocks/>
          </p:cNvPicPr>
          <p:nvPr/>
        </p:nvPicPr>
        <p:blipFill>
          <a:blip r:embed="rId11"/>
          <a:stretch>
            <a:fillRect/>
          </a:stretch>
        </p:blipFill>
        <p:spPr>
          <a:xfrm>
            <a:off x="8073119" y="4796218"/>
            <a:ext cx="2149082" cy="1189670"/>
          </a:xfrm>
          <a:prstGeom prst="rect">
            <a:avLst/>
          </a:prstGeom>
        </p:spPr>
      </p:pic>
      <p:sp>
        <p:nvSpPr>
          <p:cNvPr id="63" name="TextBox 62">
            <a:extLst>
              <a:ext uri="{FF2B5EF4-FFF2-40B4-BE49-F238E27FC236}">
                <a16:creationId xmlns:a16="http://schemas.microsoft.com/office/drawing/2014/main" id="{B1E68760-BC81-758D-EE85-37030422F9D3}"/>
              </a:ext>
            </a:extLst>
          </p:cNvPr>
          <p:cNvSpPr txBox="1"/>
          <p:nvPr/>
        </p:nvSpPr>
        <p:spPr>
          <a:xfrm rot="16200000">
            <a:off x="1245785" y="3166246"/>
            <a:ext cx="6164443" cy="347826"/>
          </a:xfrm>
          <a:prstGeom prst="roundRect">
            <a:avLst>
              <a:gd name="adj" fmla="val 31272"/>
            </a:avLst>
          </a:prstGeom>
          <a:solidFill>
            <a:schemeClr val="accent2">
              <a:lumMod val="50000"/>
            </a:schemeClr>
          </a:solidFill>
        </p:spPr>
        <p:txBody>
          <a:bodyPr wrap="square" lIns="0" tIns="45720" rIns="0" bIns="45720"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400" i="0" u="none" strike="noStrike" kern="0" cap="none" normalizeH="0" baseline="0" noProof="0">
                <a:ln>
                  <a:noFill/>
                </a:ln>
                <a:solidFill>
                  <a:schemeClr val="bg1"/>
                </a:solidFill>
                <a:effectLst/>
                <a:uLnTx/>
                <a:uFillTx/>
                <a:latin typeface="Grandview"/>
                <a:ea typeface="+mn-ea"/>
                <a:cs typeface="+mn-cs"/>
              </a:rPr>
              <a:t>Tech </a:t>
            </a:r>
            <a:r>
              <a:rPr kumimoji="0" lang="en-US" sz="1400" i="0" u="none" strike="noStrike" kern="0" cap="none" spc="300" normalizeH="0" baseline="0" noProof="0">
                <a:ln>
                  <a:noFill/>
                </a:ln>
                <a:solidFill>
                  <a:schemeClr val="bg1"/>
                </a:solidFill>
                <a:effectLst/>
                <a:uLnTx/>
                <a:uFillTx/>
                <a:latin typeface="Grandview"/>
                <a:ea typeface="+mn-ea"/>
                <a:cs typeface="+mn-cs"/>
              </a:rPr>
              <a:t> </a:t>
            </a:r>
          </a:p>
        </p:txBody>
      </p:sp>
      <p:sp>
        <p:nvSpPr>
          <p:cNvPr id="65" name="TextBox 64">
            <a:extLst>
              <a:ext uri="{FF2B5EF4-FFF2-40B4-BE49-F238E27FC236}">
                <a16:creationId xmlns:a16="http://schemas.microsoft.com/office/drawing/2014/main" id="{F1A2A1F0-395D-436C-159E-F2156C1830EE}"/>
              </a:ext>
            </a:extLst>
          </p:cNvPr>
          <p:cNvSpPr txBox="1"/>
          <p:nvPr/>
        </p:nvSpPr>
        <p:spPr>
          <a:xfrm rot="16200000">
            <a:off x="5653852" y="2069904"/>
            <a:ext cx="4057289" cy="381271"/>
          </a:xfrm>
          <a:prstGeom prst="roundRect">
            <a:avLst>
              <a:gd name="adj" fmla="val 31272"/>
            </a:avLst>
          </a:prstGeom>
          <a:solidFill>
            <a:schemeClr val="accent2">
              <a:lumMod val="50000"/>
            </a:schemeClr>
          </a:solidFill>
        </p:spPr>
        <p:txBody>
          <a:bodyPr wrap="square" lIns="0" tIns="45720" rIns="0" bIns="45720"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400" i="0" u="none" strike="noStrike" kern="0" cap="none" normalizeH="0" baseline="0" noProof="0">
                <a:ln>
                  <a:noFill/>
                </a:ln>
                <a:solidFill>
                  <a:schemeClr val="bg1"/>
                </a:solidFill>
                <a:effectLst/>
                <a:uLnTx/>
                <a:uFillTx/>
                <a:latin typeface="Grandview"/>
                <a:ea typeface="+mn-ea"/>
                <a:cs typeface="+mn-cs"/>
              </a:rPr>
              <a:t>Finance </a:t>
            </a:r>
            <a:r>
              <a:rPr kumimoji="0" lang="en-US" sz="1400" i="0" u="none" strike="noStrike" kern="0" cap="none" spc="300" normalizeH="0" baseline="0" noProof="0">
                <a:ln>
                  <a:noFill/>
                </a:ln>
                <a:solidFill>
                  <a:schemeClr val="bg1"/>
                </a:solidFill>
                <a:effectLst/>
                <a:uLnTx/>
                <a:uFillTx/>
                <a:latin typeface="Grandview"/>
                <a:ea typeface="+mn-ea"/>
                <a:cs typeface="+mn-cs"/>
              </a:rPr>
              <a:t> </a:t>
            </a:r>
          </a:p>
        </p:txBody>
      </p:sp>
      <p:sp>
        <p:nvSpPr>
          <p:cNvPr id="66" name="TextBox 65">
            <a:extLst>
              <a:ext uri="{FF2B5EF4-FFF2-40B4-BE49-F238E27FC236}">
                <a16:creationId xmlns:a16="http://schemas.microsoft.com/office/drawing/2014/main" id="{8E780160-D8D0-6129-1E0E-E1BC2417D0E3}"/>
              </a:ext>
            </a:extLst>
          </p:cNvPr>
          <p:cNvSpPr txBox="1"/>
          <p:nvPr/>
        </p:nvSpPr>
        <p:spPr>
          <a:xfrm rot="16200000">
            <a:off x="6648939" y="5206449"/>
            <a:ext cx="2067120" cy="381271"/>
          </a:xfrm>
          <a:prstGeom prst="roundRect">
            <a:avLst>
              <a:gd name="adj" fmla="val 31272"/>
            </a:avLst>
          </a:prstGeom>
          <a:solidFill>
            <a:schemeClr val="accent2">
              <a:lumMod val="50000"/>
            </a:schemeClr>
          </a:solidFill>
        </p:spPr>
        <p:txBody>
          <a:bodyPr wrap="square" lIns="0" tIns="45720" rIns="0" bIns="45720"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400" i="0" u="none" strike="noStrike" kern="0" cap="none" normalizeH="0" baseline="0" noProof="0">
                <a:ln>
                  <a:noFill/>
                </a:ln>
                <a:solidFill>
                  <a:schemeClr val="bg1"/>
                </a:solidFill>
                <a:effectLst/>
                <a:uLnTx/>
                <a:uFillTx/>
                <a:latin typeface="Grandview"/>
                <a:ea typeface="+mn-ea"/>
                <a:cs typeface="+mn-cs"/>
              </a:rPr>
              <a:t>Telco </a:t>
            </a:r>
            <a:r>
              <a:rPr kumimoji="0" lang="en-US" sz="1400" i="0" u="none" strike="noStrike" kern="0" cap="none" spc="300" normalizeH="0" baseline="0" noProof="0">
                <a:ln>
                  <a:noFill/>
                </a:ln>
                <a:solidFill>
                  <a:schemeClr val="bg1"/>
                </a:solidFill>
                <a:effectLst/>
                <a:uLnTx/>
                <a:uFillTx/>
                <a:latin typeface="Grandview"/>
                <a:ea typeface="+mn-ea"/>
                <a:cs typeface="+mn-cs"/>
              </a:rPr>
              <a:t> </a:t>
            </a:r>
          </a:p>
        </p:txBody>
      </p:sp>
    </p:spTree>
    <p:extLst>
      <p:ext uri="{BB962C8B-B14F-4D97-AF65-F5344CB8AC3E}">
        <p14:creationId xmlns:p14="http://schemas.microsoft.com/office/powerpoint/2010/main" val="626961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29FD67-1CF8-2B1C-9590-AC87BF9E3910}"/>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EC18834-5540-EEB8-D6EA-CE261240DC6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F4C2C2-D810-4C4F-B43D-1CC8DBDFC0E5}" type="slidenum">
              <a:rPr kumimoji="0" lang="en-US" sz="700" b="0" i="0" u="none" strike="noStrike" kern="1200" cap="none" spc="0" normalizeH="0" baseline="0" noProof="0" smtClean="0">
                <a:ln>
                  <a:noFill/>
                </a:ln>
                <a:solidFill>
                  <a:srgbClr val="FFFFFF"/>
                </a:solidFill>
                <a:effectLst/>
                <a:uLnTx/>
                <a:uFillTx/>
                <a:latin typeface="Grandview"/>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700" b="0" i="0" u="none" strike="noStrike" kern="1200" cap="none" spc="0" normalizeH="0" baseline="0" noProof="0">
              <a:ln>
                <a:noFill/>
              </a:ln>
              <a:solidFill>
                <a:srgbClr val="FFFFFF"/>
              </a:solidFill>
              <a:effectLst/>
              <a:uLnTx/>
              <a:uFillTx/>
              <a:latin typeface="Grandview"/>
              <a:ea typeface="+mn-ea"/>
              <a:cs typeface="+mn-cs"/>
            </a:endParaRPr>
          </a:p>
        </p:txBody>
      </p:sp>
      <p:sp>
        <p:nvSpPr>
          <p:cNvPr id="13" name="Snip Single Corner Rectangle 12">
            <a:extLst>
              <a:ext uri="{FF2B5EF4-FFF2-40B4-BE49-F238E27FC236}">
                <a16:creationId xmlns:a16="http://schemas.microsoft.com/office/drawing/2014/main" id="{F8AC2142-F956-1546-E516-1143DF1C885C}"/>
              </a:ext>
            </a:extLst>
          </p:cNvPr>
          <p:cNvSpPr/>
          <p:nvPr/>
        </p:nvSpPr>
        <p:spPr>
          <a:xfrm rot="5400000">
            <a:off x="5060231" y="4786969"/>
            <a:ext cx="1202659" cy="2755760"/>
          </a:xfrm>
          <a:prstGeom prst="snip1Rect">
            <a:avLst>
              <a:gd name="adj" fmla="val 0"/>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Grandview"/>
              <a:ea typeface="+mn-ea"/>
              <a:cs typeface="+mn-cs"/>
            </a:endParaRPr>
          </a:p>
        </p:txBody>
      </p:sp>
      <p:sp>
        <p:nvSpPr>
          <p:cNvPr id="14" name="Snip Single Corner Rectangle 13">
            <a:extLst>
              <a:ext uri="{FF2B5EF4-FFF2-40B4-BE49-F238E27FC236}">
                <a16:creationId xmlns:a16="http://schemas.microsoft.com/office/drawing/2014/main" id="{E2F208B1-21E0-DBD5-5420-3A75728E50C6}"/>
              </a:ext>
            </a:extLst>
          </p:cNvPr>
          <p:cNvSpPr/>
          <p:nvPr/>
        </p:nvSpPr>
        <p:spPr>
          <a:xfrm rot="5400000">
            <a:off x="9286580" y="4827527"/>
            <a:ext cx="1202659" cy="2804397"/>
          </a:xfrm>
          <a:prstGeom prst="snip1Rect">
            <a:avLst>
              <a:gd name="adj" fmla="val 0"/>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Grandview"/>
              <a:ea typeface="+mn-ea"/>
              <a:cs typeface="+mn-cs"/>
            </a:endParaRPr>
          </a:p>
        </p:txBody>
      </p:sp>
      <p:sp>
        <p:nvSpPr>
          <p:cNvPr id="47" name="Snip Single Corner Rectangle 46">
            <a:extLst>
              <a:ext uri="{FF2B5EF4-FFF2-40B4-BE49-F238E27FC236}">
                <a16:creationId xmlns:a16="http://schemas.microsoft.com/office/drawing/2014/main" id="{8D2B02B0-07C1-6296-7628-61E87613B0BF}"/>
              </a:ext>
            </a:extLst>
          </p:cNvPr>
          <p:cNvSpPr/>
          <p:nvPr/>
        </p:nvSpPr>
        <p:spPr>
          <a:xfrm rot="5400000">
            <a:off x="1276573" y="1881163"/>
            <a:ext cx="1037809" cy="2777247"/>
          </a:xfrm>
          <a:prstGeom prst="snip1Rect">
            <a:avLst>
              <a:gd name="adj" fmla="val 0"/>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Grandview"/>
              <a:ea typeface="+mn-ea"/>
              <a:cs typeface="+mn-cs"/>
            </a:endParaRPr>
          </a:p>
        </p:txBody>
      </p:sp>
      <p:sp>
        <p:nvSpPr>
          <p:cNvPr id="50" name="Snip Single Corner Rectangle 49">
            <a:extLst>
              <a:ext uri="{FF2B5EF4-FFF2-40B4-BE49-F238E27FC236}">
                <a16:creationId xmlns:a16="http://schemas.microsoft.com/office/drawing/2014/main" id="{DE40B645-EA7A-EC4E-71E5-9CCB50416F4A}"/>
              </a:ext>
            </a:extLst>
          </p:cNvPr>
          <p:cNvSpPr/>
          <p:nvPr/>
        </p:nvSpPr>
        <p:spPr>
          <a:xfrm rot="5400000">
            <a:off x="1374237" y="196847"/>
            <a:ext cx="1037809" cy="2777247"/>
          </a:xfrm>
          <a:prstGeom prst="snip1Rect">
            <a:avLst>
              <a:gd name="adj" fmla="val 0"/>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Grandview"/>
              <a:ea typeface="+mn-ea"/>
              <a:cs typeface="+mn-cs"/>
            </a:endParaRPr>
          </a:p>
        </p:txBody>
      </p:sp>
      <p:sp>
        <p:nvSpPr>
          <p:cNvPr id="60" name="Title 3">
            <a:extLst>
              <a:ext uri="{FF2B5EF4-FFF2-40B4-BE49-F238E27FC236}">
                <a16:creationId xmlns:a16="http://schemas.microsoft.com/office/drawing/2014/main" id="{685A90E0-8768-8582-1E00-BE305EA923D1}"/>
              </a:ext>
            </a:extLst>
          </p:cNvPr>
          <p:cNvSpPr txBox="1">
            <a:spLocks/>
          </p:cNvSpPr>
          <p:nvPr/>
        </p:nvSpPr>
        <p:spPr>
          <a:xfrm>
            <a:off x="1081449" y="4086950"/>
            <a:ext cx="2637991" cy="971062"/>
          </a:xfrm>
          <a:prstGeom prst="rect">
            <a:avLst/>
          </a:prstGeom>
        </p:spPr>
        <p:txBody>
          <a:bodyPr vert="horz" lIns="0" tIns="0" rIns="0" bIns="0" rtlCol="0" anchor="t" anchorCtr="0">
            <a:noAutofit/>
          </a:bodyPr>
          <a:lstStyle>
            <a:lvl1pPr algn="l" defTabSz="914400" rtl="0" eaLnBrk="1" latinLnBrk="0" hangingPunct="1">
              <a:lnSpc>
                <a:spcPct val="80000"/>
              </a:lnSpc>
              <a:spcBef>
                <a:spcPct val="0"/>
              </a:spcBef>
              <a:buNone/>
              <a:defRPr sz="2800" b="1" kern="1200" spc="-100" baseline="0">
                <a:solidFill>
                  <a:schemeClr val="tx2"/>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1600" b="0" i="0" u="none" strike="noStrike" kern="1200" cap="none" spc="0" normalizeH="0" baseline="0" noProof="0">
                <a:ln>
                  <a:noFill/>
                </a:ln>
                <a:solidFill>
                  <a:schemeClr val="bg1"/>
                </a:solidFill>
                <a:effectLst/>
                <a:uLnTx/>
                <a:uFillTx/>
                <a:latin typeface="Grandview"/>
                <a:ea typeface="+mj-ea"/>
                <a:cs typeface="+mj-cs"/>
              </a:rPr>
              <a:t>News GTM</a:t>
            </a:r>
            <a:br>
              <a:rPr kumimoji="0" lang="en-US" sz="1600" b="0" i="0" u="none" strike="noStrike" kern="1200" cap="none" spc="0" normalizeH="0" baseline="0" noProof="0">
                <a:ln>
                  <a:noFill/>
                </a:ln>
                <a:solidFill>
                  <a:schemeClr val="bg1"/>
                </a:solidFill>
                <a:effectLst/>
                <a:uLnTx/>
                <a:uFillTx/>
                <a:latin typeface="Grandview"/>
                <a:ea typeface="+mj-ea"/>
                <a:cs typeface="+mj-cs"/>
              </a:rPr>
            </a:br>
            <a:r>
              <a:rPr kumimoji="0" lang="en-US" sz="1600" b="0" i="0" u="none" strike="noStrike" kern="1200" cap="none" spc="0" normalizeH="0" baseline="0" noProof="0">
                <a:ln>
                  <a:noFill/>
                </a:ln>
                <a:solidFill>
                  <a:schemeClr val="bg1"/>
                </a:solidFill>
                <a:effectLst/>
                <a:uLnTx/>
                <a:uFillTx/>
                <a:latin typeface="Grandview"/>
                <a:ea typeface="+mj-ea"/>
                <a:cs typeface="+mj-cs"/>
              </a:rPr>
              <a:t>Materials</a:t>
            </a:r>
          </a:p>
        </p:txBody>
      </p:sp>
      <p:sp>
        <p:nvSpPr>
          <p:cNvPr id="31" name="Title 3">
            <a:extLst>
              <a:ext uri="{FF2B5EF4-FFF2-40B4-BE49-F238E27FC236}">
                <a16:creationId xmlns:a16="http://schemas.microsoft.com/office/drawing/2014/main" id="{063E8281-FE11-A555-1B9D-BFE58C59E05D}"/>
              </a:ext>
            </a:extLst>
          </p:cNvPr>
          <p:cNvSpPr txBox="1">
            <a:spLocks/>
          </p:cNvSpPr>
          <p:nvPr/>
        </p:nvSpPr>
        <p:spPr>
          <a:xfrm>
            <a:off x="1044508" y="685896"/>
            <a:ext cx="6195386" cy="971062"/>
          </a:xfrm>
          <a:prstGeom prst="rect">
            <a:avLst/>
          </a:prstGeom>
        </p:spPr>
        <p:txBody>
          <a:bodyPr vert="horz" lIns="0" tIns="0" rIns="0" bIns="0" rtlCol="0" anchor="t" anchorCtr="0">
            <a:noAutofit/>
          </a:bodyPr>
          <a:lstStyle>
            <a:lvl1pPr algn="l" defTabSz="914400" rtl="0" eaLnBrk="1" latinLnBrk="0" hangingPunct="1">
              <a:lnSpc>
                <a:spcPct val="80000"/>
              </a:lnSpc>
              <a:spcBef>
                <a:spcPct val="0"/>
              </a:spcBef>
              <a:buNone/>
              <a:defRPr sz="2800" b="1" kern="1200" spc="-100" baseline="0">
                <a:solidFill>
                  <a:schemeClr val="tx2"/>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sz="3000" b="0">
                <a:solidFill>
                  <a:schemeClr val="bg1"/>
                </a:solidFill>
                <a:latin typeface="Grandview"/>
              </a:rPr>
              <a:t>GTM </a:t>
            </a:r>
            <a:r>
              <a:rPr kumimoji="0" lang="en-US" sz="3000" b="0" i="0" u="none" strike="noStrike" kern="1200" cap="none" spc="-100" normalizeH="0" baseline="0" noProof="0">
                <a:ln>
                  <a:noFill/>
                </a:ln>
                <a:solidFill>
                  <a:schemeClr val="bg1"/>
                </a:solidFill>
                <a:effectLst/>
                <a:uLnTx/>
                <a:uFillTx/>
                <a:latin typeface="Grandview"/>
                <a:ea typeface="+mj-ea"/>
                <a:cs typeface="+mj-cs"/>
              </a:rPr>
              <a:t>Resources</a:t>
            </a:r>
            <a:endParaRPr kumimoji="0" lang="en-US" sz="3000" b="0" i="0" u="none" strike="noStrike" kern="1200" cap="none" spc="0" normalizeH="0" baseline="0" noProof="0">
              <a:ln>
                <a:noFill/>
              </a:ln>
              <a:solidFill>
                <a:schemeClr val="bg1"/>
              </a:solidFill>
              <a:effectLst/>
              <a:uLnTx/>
              <a:uFillTx/>
              <a:latin typeface="Grandview"/>
              <a:ea typeface="+mj-ea"/>
              <a:cs typeface="+mj-cs"/>
            </a:endParaRPr>
          </a:p>
        </p:txBody>
      </p:sp>
      <p:pic>
        <p:nvPicPr>
          <p:cNvPr id="33" name="Picture 32" descr="A group of people on horses&#10;&#10;AI-generated content may be incorrect.">
            <a:hlinkClick r:id="rId3"/>
            <a:extLst>
              <a:ext uri="{FF2B5EF4-FFF2-40B4-BE49-F238E27FC236}">
                <a16:creationId xmlns:a16="http://schemas.microsoft.com/office/drawing/2014/main" id="{2BDF4A33-DF49-A8A2-332C-B42A8D9F7A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9322" y="1883408"/>
            <a:ext cx="2897594" cy="1627354"/>
          </a:xfrm>
          <a:prstGeom prst="rect">
            <a:avLst/>
          </a:prstGeom>
        </p:spPr>
      </p:pic>
      <p:sp>
        <p:nvSpPr>
          <p:cNvPr id="34" name="Title 3">
            <a:extLst>
              <a:ext uri="{FF2B5EF4-FFF2-40B4-BE49-F238E27FC236}">
                <a16:creationId xmlns:a16="http://schemas.microsoft.com/office/drawing/2014/main" id="{67A4B1B9-F4BF-93CF-4D37-901304FEC7C7}"/>
              </a:ext>
            </a:extLst>
          </p:cNvPr>
          <p:cNvSpPr txBox="1">
            <a:spLocks/>
          </p:cNvSpPr>
          <p:nvPr/>
        </p:nvSpPr>
        <p:spPr>
          <a:xfrm>
            <a:off x="4479321" y="1452811"/>
            <a:ext cx="3217740" cy="971062"/>
          </a:xfrm>
          <a:prstGeom prst="rect">
            <a:avLst/>
          </a:prstGeom>
        </p:spPr>
        <p:txBody>
          <a:bodyPr vert="horz" lIns="0" tIns="0" rIns="0" bIns="0" rtlCol="0" anchor="t" anchorCtr="0">
            <a:noAutofit/>
          </a:bodyPr>
          <a:lstStyle>
            <a:lvl1pPr algn="l" defTabSz="914400" rtl="0" eaLnBrk="1" latinLnBrk="0" hangingPunct="1">
              <a:lnSpc>
                <a:spcPct val="80000"/>
              </a:lnSpc>
              <a:spcBef>
                <a:spcPct val="0"/>
              </a:spcBef>
              <a:buNone/>
              <a:defRPr sz="2800" b="1" kern="1200" spc="-100" baseline="0">
                <a:solidFill>
                  <a:schemeClr val="tx2"/>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1600" b="0" i="0" u="none" strike="noStrike" kern="1200" cap="none" spc="0" normalizeH="0" baseline="0" noProof="0">
                <a:ln>
                  <a:noFill/>
                </a:ln>
                <a:solidFill>
                  <a:schemeClr val="bg1"/>
                </a:solidFill>
                <a:effectLst/>
                <a:uLnTx/>
                <a:uFillTx/>
                <a:latin typeface="Grandview"/>
                <a:ea typeface="+mj-ea"/>
                <a:cs typeface="+mj-cs"/>
              </a:rPr>
              <a:t>Q2’25 Scatter to Capitalize on Current B2B Momentum</a:t>
            </a:r>
          </a:p>
        </p:txBody>
      </p:sp>
      <p:sp>
        <p:nvSpPr>
          <p:cNvPr id="35" name="Title 3">
            <a:extLst>
              <a:ext uri="{FF2B5EF4-FFF2-40B4-BE49-F238E27FC236}">
                <a16:creationId xmlns:a16="http://schemas.microsoft.com/office/drawing/2014/main" id="{5F5F92B4-F6FF-68A5-C919-F6045806E4E6}"/>
              </a:ext>
            </a:extLst>
          </p:cNvPr>
          <p:cNvSpPr txBox="1">
            <a:spLocks/>
          </p:cNvSpPr>
          <p:nvPr/>
        </p:nvSpPr>
        <p:spPr>
          <a:xfrm>
            <a:off x="4530143" y="4092420"/>
            <a:ext cx="2637991" cy="971062"/>
          </a:xfrm>
          <a:prstGeom prst="rect">
            <a:avLst/>
          </a:prstGeom>
        </p:spPr>
        <p:txBody>
          <a:bodyPr vert="horz" lIns="0" tIns="0" rIns="0" bIns="0" rtlCol="0" anchor="t" anchorCtr="0">
            <a:noAutofit/>
          </a:bodyPr>
          <a:lstStyle>
            <a:lvl1pPr algn="l" defTabSz="914400" rtl="0" eaLnBrk="1" latinLnBrk="0" hangingPunct="1">
              <a:lnSpc>
                <a:spcPct val="80000"/>
              </a:lnSpc>
              <a:spcBef>
                <a:spcPct val="0"/>
              </a:spcBef>
              <a:buNone/>
              <a:defRPr sz="2800" b="1" kern="1200" spc="-100" baseline="0">
                <a:solidFill>
                  <a:schemeClr val="tx2"/>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1600" b="0" i="0" u="none" strike="noStrike" kern="1200" cap="none" spc="0" normalizeH="0" baseline="0" noProof="0">
                <a:ln>
                  <a:noFill/>
                </a:ln>
                <a:solidFill>
                  <a:schemeClr val="bg1"/>
                </a:solidFill>
                <a:effectLst/>
                <a:uLnTx/>
                <a:uFillTx/>
                <a:latin typeface="Grandview"/>
                <a:ea typeface="+mj-ea"/>
                <a:cs typeface="+mj-cs"/>
              </a:rPr>
              <a:t>CNBC GTM</a:t>
            </a:r>
            <a:br>
              <a:rPr kumimoji="0" lang="en-US" sz="1600" b="0" i="0" u="none" strike="noStrike" kern="1200" cap="none" spc="0" normalizeH="0" baseline="0" noProof="0">
                <a:ln>
                  <a:noFill/>
                </a:ln>
                <a:solidFill>
                  <a:schemeClr val="bg1"/>
                </a:solidFill>
                <a:effectLst/>
                <a:uLnTx/>
                <a:uFillTx/>
                <a:latin typeface="Grandview"/>
                <a:ea typeface="+mj-ea"/>
                <a:cs typeface="+mj-cs"/>
              </a:rPr>
            </a:br>
            <a:r>
              <a:rPr kumimoji="0" lang="en-US" sz="1600" b="0" i="0" u="none" strike="noStrike" kern="1200" cap="none" spc="0" normalizeH="0" baseline="0" noProof="0">
                <a:ln>
                  <a:noFill/>
                </a:ln>
                <a:solidFill>
                  <a:schemeClr val="bg1"/>
                </a:solidFill>
                <a:effectLst/>
                <a:uLnTx/>
                <a:uFillTx/>
                <a:latin typeface="Grandview"/>
                <a:ea typeface="+mj-ea"/>
                <a:cs typeface="+mj-cs"/>
              </a:rPr>
              <a:t>Materials</a:t>
            </a:r>
          </a:p>
        </p:txBody>
      </p:sp>
      <p:pic>
        <p:nvPicPr>
          <p:cNvPr id="38" name="Picture 37" descr="A person sitting at a podium&#10;&#10;AI-generated content may be incorrect.">
            <a:hlinkClick r:id="rId5"/>
            <a:extLst>
              <a:ext uri="{FF2B5EF4-FFF2-40B4-BE49-F238E27FC236}">
                <a16:creationId xmlns:a16="http://schemas.microsoft.com/office/drawing/2014/main" id="{E62185B7-7BB3-F807-422A-88CC1C48CD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30143" y="4541236"/>
            <a:ext cx="2870916" cy="1612647"/>
          </a:xfrm>
          <a:prstGeom prst="rect">
            <a:avLst/>
          </a:prstGeom>
        </p:spPr>
      </p:pic>
      <p:pic>
        <p:nvPicPr>
          <p:cNvPr id="5" name="Picture 4" descr="A person standing on a stage&#10;&#10;AI-generated content may be incorrect.">
            <a:hlinkClick r:id="rId7"/>
            <a:extLst>
              <a:ext uri="{FF2B5EF4-FFF2-40B4-BE49-F238E27FC236}">
                <a16:creationId xmlns:a16="http://schemas.microsoft.com/office/drawing/2014/main" id="{6DD962DA-211C-DBB0-ED36-45F27714470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7286" y="1903919"/>
            <a:ext cx="2880899" cy="1612647"/>
          </a:xfrm>
          <a:prstGeom prst="rect">
            <a:avLst/>
          </a:prstGeom>
        </p:spPr>
      </p:pic>
      <p:sp>
        <p:nvSpPr>
          <p:cNvPr id="6" name="Title 3">
            <a:extLst>
              <a:ext uri="{FF2B5EF4-FFF2-40B4-BE49-F238E27FC236}">
                <a16:creationId xmlns:a16="http://schemas.microsoft.com/office/drawing/2014/main" id="{EB4B9FE7-C854-2E58-F758-5FB71D8C358E}"/>
              </a:ext>
            </a:extLst>
          </p:cNvPr>
          <p:cNvSpPr txBox="1">
            <a:spLocks/>
          </p:cNvSpPr>
          <p:nvPr/>
        </p:nvSpPr>
        <p:spPr>
          <a:xfrm>
            <a:off x="1047286" y="1452811"/>
            <a:ext cx="2637991" cy="971062"/>
          </a:xfrm>
          <a:prstGeom prst="rect">
            <a:avLst/>
          </a:prstGeom>
        </p:spPr>
        <p:txBody>
          <a:bodyPr vert="horz" lIns="0" tIns="0" rIns="0" bIns="0" rtlCol="0" anchor="t" anchorCtr="0">
            <a:noAutofit/>
          </a:bodyPr>
          <a:lstStyle>
            <a:lvl1pPr algn="l" defTabSz="914400" rtl="0" eaLnBrk="1" latinLnBrk="0" hangingPunct="1">
              <a:lnSpc>
                <a:spcPct val="80000"/>
              </a:lnSpc>
              <a:spcBef>
                <a:spcPct val="0"/>
              </a:spcBef>
              <a:buNone/>
              <a:defRPr sz="2800" b="1" kern="1200" spc="-100" baseline="0">
                <a:solidFill>
                  <a:schemeClr val="tx2"/>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1600" b="0" i="0" u="none" strike="noStrike" kern="1200" cap="none" spc="0" normalizeH="0" baseline="0" noProof="0">
                <a:ln>
                  <a:noFill/>
                </a:ln>
                <a:solidFill>
                  <a:schemeClr val="bg1"/>
                </a:solidFill>
                <a:effectLst/>
                <a:uLnTx/>
                <a:uFillTx/>
                <a:latin typeface="Grandview"/>
                <a:ea typeface="+mj-ea"/>
                <a:cs typeface="+mj-cs"/>
              </a:rPr>
              <a:t>25/26 GTM </a:t>
            </a:r>
            <a:br>
              <a:rPr kumimoji="0" lang="en-US" sz="1600" b="0" i="0" u="none" strike="noStrike" kern="1200" cap="none" spc="0" normalizeH="0" baseline="0" noProof="0">
                <a:ln>
                  <a:noFill/>
                </a:ln>
                <a:solidFill>
                  <a:schemeClr val="bg1"/>
                </a:solidFill>
                <a:effectLst/>
                <a:uLnTx/>
                <a:uFillTx/>
                <a:latin typeface="Grandview"/>
                <a:ea typeface="+mj-ea"/>
                <a:cs typeface="+mj-cs"/>
              </a:rPr>
            </a:br>
            <a:r>
              <a:rPr kumimoji="0" lang="en-US" sz="1600" b="0" i="0" u="none" strike="noStrike" kern="1200" cap="none" spc="0" normalizeH="0" baseline="0" noProof="0">
                <a:ln>
                  <a:noFill/>
                </a:ln>
                <a:solidFill>
                  <a:schemeClr val="bg1"/>
                </a:solidFill>
                <a:effectLst/>
                <a:uLnTx/>
                <a:uFillTx/>
                <a:latin typeface="Grandview"/>
                <a:ea typeface="+mj-ea"/>
                <a:cs typeface="+mj-cs"/>
              </a:rPr>
              <a:t>Materials</a:t>
            </a:r>
          </a:p>
        </p:txBody>
      </p:sp>
      <p:sp>
        <p:nvSpPr>
          <p:cNvPr id="7" name="TextBox 6">
            <a:extLst>
              <a:ext uri="{FF2B5EF4-FFF2-40B4-BE49-F238E27FC236}">
                <a16:creationId xmlns:a16="http://schemas.microsoft.com/office/drawing/2014/main" id="{20E8FE6E-1E66-074C-33E0-E884420407C7}"/>
              </a:ext>
            </a:extLst>
          </p:cNvPr>
          <p:cNvSpPr txBox="1"/>
          <p:nvPr/>
        </p:nvSpPr>
        <p:spPr>
          <a:xfrm>
            <a:off x="1065940" y="998184"/>
            <a:ext cx="633187" cy="219227"/>
          </a:xfrm>
          <a:prstGeom prst="rect">
            <a:avLst/>
          </a:prstGeom>
          <a:noFill/>
        </p:spPr>
        <p:txBody>
          <a:bodyPr wrap="none" lIns="0" tIns="45720" rIns="0" bIns="45720" rtlCol="0">
            <a:spAutoFit/>
          </a:bodyPr>
          <a:lstStyle/>
          <a:p>
            <a:pPr algn="l">
              <a:lnSpc>
                <a:spcPct val="110000"/>
              </a:lnSpc>
            </a:pPr>
            <a:r>
              <a:rPr lang="en-US" sz="800" i="1">
                <a:solidFill>
                  <a:schemeClr val="bg1"/>
                </a:solidFill>
              </a:rPr>
              <a:t>Click for deck</a:t>
            </a:r>
          </a:p>
        </p:txBody>
      </p:sp>
      <p:pic>
        <p:nvPicPr>
          <p:cNvPr id="8" name="Picture 7">
            <a:hlinkClick r:id="rId9"/>
            <a:extLst>
              <a:ext uri="{FF2B5EF4-FFF2-40B4-BE49-F238E27FC236}">
                <a16:creationId xmlns:a16="http://schemas.microsoft.com/office/drawing/2014/main" id="{C303B7CD-069F-D6F5-9CFC-696DFB92BD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64191" y="1903920"/>
            <a:ext cx="2869399" cy="1612646"/>
          </a:xfrm>
          <a:prstGeom prst="rect">
            <a:avLst/>
          </a:prstGeom>
        </p:spPr>
      </p:pic>
      <p:sp>
        <p:nvSpPr>
          <p:cNvPr id="9" name="Title 3">
            <a:extLst>
              <a:ext uri="{FF2B5EF4-FFF2-40B4-BE49-F238E27FC236}">
                <a16:creationId xmlns:a16="http://schemas.microsoft.com/office/drawing/2014/main" id="{50E79E60-0BE2-811A-8D61-D6B7143E6A77}"/>
              </a:ext>
            </a:extLst>
          </p:cNvPr>
          <p:cNvSpPr txBox="1">
            <a:spLocks/>
          </p:cNvSpPr>
          <p:nvPr/>
        </p:nvSpPr>
        <p:spPr>
          <a:xfrm>
            <a:off x="7932319" y="1452811"/>
            <a:ext cx="2637991" cy="971062"/>
          </a:xfrm>
          <a:prstGeom prst="rect">
            <a:avLst/>
          </a:prstGeom>
        </p:spPr>
        <p:txBody>
          <a:bodyPr vert="horz" lIns="0" tIns="0" rIns="0" bIns="0" rtlCol="0" anchor="t" anchorCtr="0">
            <a:noAutofit/>
          </a:bodyPr>
          <a:lstStyle>
            <a:lvl1pPr algn="l" defTabSz="914400" rtl="0" eaLnBrk="1" latinLnBrk="0" hangingPunct="1">
              <a:lnSpc>
                <a:spcPct val="80000"/>
              </a:lnSpc>
              <a:spcBef>
                <a:spcPct val="0"/>
              </a:spcBef>
              <a:buNone/>
              <a:defRPr sz="2800" b="1" kern="1200" spc="-100" baseline="0">
                <a:solidFill>
                  <a:schemeClr val="tx2"/>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1600" b="0" i="0" u="none" strike="noStrike" kern="1200" cap="none" spc="0" normalizeH="0" baseline="0" noProof="0">
                <a:ln>
                  <a:noFill/>
                </a:ln>
                <a:solidFill>
                  <a:schemeClr val="bg1"/>
                </a:solidFill>
                <a:effectLst/>
                <a:uLnTx/>
                <a:uFillTx/>
                <a:latin typeface="Grandview"/>
                <a:ea typeface="+mj-ea"/>
                <a:cs typeface="+mj-cs"/>
              </a:rPr>
              <a:t>2025 Sports </a:t>
            </a:r>
            <a:br>
              <a:rPr kumimoji="0" lang="en-US" sz="1600" b="0" i="0" u="none" strike="noStrike" kern="1200" cap="none" spc="0" normalizeH="0" baseline="0" noProof="0">
                <a:ln>
                  <a:noFill/>
                </a:ln>
                <a:solidFill>
                  <a:schemeClr val="bg1"/>
                </a:solidFill>
                <a:effectLst/>
                <a:uLnTx/>
                <a:uFillTx/>
                <a:latin typeface="Grandview"/>
                <a:ea typeface="+mj-ea"/>
                <a:cs typeface="+mj-cs"/>
              </a:rPr>
            </a:br>
            <a:r>
              <a:rPr kumimoji="0" lang="en-US" sz="1600" b="0" i="0" u="none" strike="noStrike" kern="1200" cap="none" spc="0" normalizeH="0" baseline="0" noProof="0">
                <a:ln>
                  <a:noFill/>
                </a:ln>
                <a:solidFill>
                  <a:schemeClr val="bg1"/>
                </a:solidFill>
                <a:effectLst/>
                <a:uLnTx/>
                <a:uFillTx/>
                <a:latin typeface="Grandview"/>
                <a:ea typeface="+mj-ea"/>
                <a:cs typeface="+mj-cs"/>
              </a:rPr>
              <a:t>Upfront Deck</a:t>
            </a:r>
          </a:p>
        </p:txBody>
      </p:sp>
      <p:pic>
        <p:nvPicPr>
          <p:cNvPr id="10" name="Picture 9" descr="A group of people in a room with a red sign&#10;&#10;AI-generated content may be incorrect.">
            <a:extLst>
              <a:ext uri="{FF2B5EF4-FFF2-40B4-BE49-F238E27FC236}">
                <a16:creationId xmlns:a16="http://schemas.microsoft.com/office/drawing/2014/main" id="{3F4085DF-872E-6D67-4B19-6DF8C692020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45235" y="4535704"/>
            <a:ext cx="2747397" cy="1646490"/>
          </a:xfrm>
          <a:prstGeom prst="rect">
            <a:avLst/>
          </a:prstGeom>
        </p:spPr>
      </p:pic>
      <p:sp>
        <p:nvSpPr>
          <p:cNvPr id="11" name="Title 3">
            <a:extLst>
              <a:ext uri="{FF2B5EF4-FFF2-40B4-BE49-F238E27FC236}">
                <a16:creationId xmlns:a16="http://schemas.microsoft.com/office/drawing/2014/main" id="{8FC21C03-A418-3A7B-FCB4-37685850EBAC}"/>
              </a:ext>
            </a:extLst>
          </p:cNvPr>
          <p:cNvSpPr txBox="1">
            <a:spLocks/>
          </p:cNvSpPr>
          <p:nvPr/>
        </p:nvSpPr>
        <p:spPr>
          <a:xfrm>
            <a:off x="8079894" y="4086950"/>
            <a:ext cx="2637991" cy="971062"/>
          </a:xfrm>
          <a:prstGeom prst="rect">
            <a:avLst/>
          </a:prstGeom>
        </p:spPr>
        <p:txBody>
          <a:bodyPr vert="horz" lIns="0" tIns="0" rIns="0" bIns="0" rtlCol="0" anchor="t" anchorCtr="0">
            <a:noAutofit/>
          </a:bodyPr>
          <a:lstStyle>
            <a:lvl1pPr algn="l" defTabSz="914400" rtl="0" eaLnBrk="1" latinLnBrk="0" hangingPunct="1">
              <a:lnSpc>
                <a:spcPct val="80000"/>
              </a:lnSpc>
              <a:spcBef>
                <a:spcPct val="0"/>
              </a:spcBef>
              <a:buNone/>
              <a:defRPr sz="2800" b="1" kern="1200" spc="-100" baseline="0">
                <a:solidFill>
                  <a:schemeClr val="tx2"/>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1600" b="0" i="0" u="none" strike="noStrike" kern="1200" cap="none" spc="0" normalizeH="0" baseline="0" noProof="0">
                <a:ln>
                  <a:noFill/>
                </a:ln>
                <a:solidFill>
                  <a:schemeClr val="bg1"/>
                </a:solidFill>
                <a:effectLst/>
                <a:uLnTx/>
                <a:uFillTx/>
                <a:latin typeface="Grandview"/>
                <a:ea typeface="+mj-ea"/>
                <a:cs typeface="+mj-cs"/>
              </a:rPr>
              <a:t>News Brand Studio</a:t>
            </a:r>
            <a:br>
              <a:rPr kumimoji="0" lang="en-US" sz="1600" b="0" i="0" u="none" strike="noStrike" kern="1200" cap="none" spc="0" normalizeH="0" baseline="0" noProof="0">
                <a:ln>
                  <a:noFill/>
                </a:ln>
                <a:solidFill>
                  <a:schemeClr val="bg1"/>
                </a:solidFill>
                <a:effectLst/>
                <a:uLnTx/>
                <a:uFillTx/>
                <a:latin typeface="Grandview"/>
                <a:ea typeface="+mj-ea"/>
                <a:cs typeface="+mj-cs"/>
              </a:rPr>
            </a:br>
            <a:r>
              <a:rPr kumimoji="0" lang="en-US" sz="1600" b="0" i="0" u="none" strike="noStrike" kern="1200" cap="none" spc="0" normalizeH="0" baseline="0" noProof="0">
                <a:ln>
                  <a:noFill/>
                </a:ln>
                <a:solidFill>
                  <a:schemeClr val="bg1"/>
                </a:solidFill>
                <a:effectLst/>
                <a:uLnTx/>
                <a:uFillTx/>
                <a:latin typeface="Grandview"/>
                <a:ea typeface="+mj-ea"/>
                <a:cs typeface="+mj-cs"/>
              </a:rPr>
              <a:t>GTM Materials</a:t>
            </a:r>
          </a:p>
        </p:txBody>
      </p:sp>
      <p:pic>
        <p:nvPicPr>
          <p:cNvPr id="15" name="Picture 14" descr="A sign with text above it&#10;&#10;AI-generated content may be incorrect.">
            <a:hlinkClick r:id="rId12"/>
            <a:extLst>
              <a:ext uri="{FF2B5EF4-FFF2-40B4-BE49-F238E27FC236}">
                <a16:creationId xmlns:a16="http://schemas.microsoft.com/office/drawing/2014/main" id="{C5B0C1F5-04F4-BC2B-A6B6-7CC783E6C60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65940" y="4535704"/>
            <a:ext cx="2880899" cy="1621880"/>
          </a:xfrm>
          <a:prstGeom prst="rect">
            <a:avLst/>
          </a:prstGeom>
        </p:spPr>
      </p:pic>
    </p:spTree>
    <p:extLst>
      <p:ext uri="{BB962C8B-B14F-4D97-AF65-F5344CB8AC3E}">
        <p14:creationId xmlns:p14="http://schemas.microsoft.com/office/powerpoint/2010/main" val="3378773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B24284-606B-C93C-3E7D-31960333ADA3}"/>
            </a:ext>
          </a:extLst>
        </p:cNvPr>
        <p:cNvGrpSpPr/>
        <p:nvPr/>
      </p:nvGrpSpPr>
      <p:grpSpPr>
        <a:xfrm>
          <a:off x="0" y="0"/>
          <a:ext cx="0" cy="0"/>
          <a:chOff x="0" y="0"/>
          <a:chExt cx="0" cy="0"/>
        </a:xfrm>
      </p:grpSpPr>
      <p:sp>
        <p:nvSpPr>
          <p:cNvPr id="8" name="Rounded Rectangle 7">
            <a:extLst>
              <a:ext uri="{FF2B5EF4-FFF2-40B4-BE49-F238E27FC236}">
                <a16:creationId xmlns:a16="http://schemas.microsoft.com/office/drawing/2014/main" id="{6E6CE9FC-B604-033A-1358-9934ABBC254F}"/>
              </a:ext>
            </a:extLst>
          </p:cNvPr>
          <p:cNvSpPr/>
          <p:nvPr/>
        </p:nvSpPr>
        <p:spPr>
          <a:xfrm>
            <a:off x="838200" y="457200"/>
            <a:ext cx="3200400" cy="5943600"/>
          </a:xfrm>
          <a:prstGeom prst="roundRect">
            <a:avLst>
              <a:gd name="adj" fmla="val 3931"/>
            </a:avLst>
          </a:prstGeom>
          <a:gradFill>
            <a:gsLst>
              <a:gs pos="86000">
                <a:srgbClr val="0A05CE"/>
              </a:gs>
              <a:gs pos="0">
                <a:srgbClr val="4C7FDE"/>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r>
              <a:rPr lang="en-US" sz="2000" spc="-100">
                <a:solidFill>
                  <a:srgbClr val="FFFFFF"/>
                </a:solidFill>
                <a:latin typeface="Grandview" panose="020B0502040204020203" pitchFamily="34" charset="0"/>
              </a:rPr>
              <a:t>While tariffs could impact finances &amp; operations, some B2B brands may experience steady or increased demand for services</a:t>
            </a:r>
            <a:endParaRPr kumimoji="0" lang="en-US" sz="2000" i="0" u="none" strike="noStrike" kern="1200" cap="none" spc="-100" normalizeH="0" baseline="0" noProof="0">
              <a:ln>
                <a:noFill/>
              </a:ln>
              <a:solidFill>
                <a:srgbClr val="FFFFFF"/>
              </a:solidFill>
              <a:effectLst/>
              <a:uLnTx/>
              <a:uFillTx/>
              <a:latin typeface="Grandview" panose="020B0502040204020203" pitchFamily="34" charset="0"/>
              <a:ea typeface="+mn-ea"/>
              <a:cs typeface="+mn-cs"/>
            </a:endParaRP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sz="2000" i="0" u="none" strike="noStrike" kern="1200" cap="none" spc="-100" normalizeH="0" baseline="0" noProof="0">
              <a:ln>
                <a:noFill/>
              </a:ln>
              <a:solidFill>
                <a:srgbClr val="FFFFFF"/>
              </a:solidFill>
              <a:effectLst/>
              <a:uLnTx/>
              <a:uFillTx/>
              <a:latin typeface="Grandview" panose="020B0502040204020203" pitchFamily="34" charset="0"/>
              <a:ea typeface="+mn-ea"/>
              <a:cs typeface="+mn-cs"/>
            </a:endParaRP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sz="2000" i="0" u="none" strike="noStrike" kern="1200" cap="none" spc="-100" normalizeH="0" baseline="0" noProof="0">
              <a:ln>
                <a:noFill/>
              </a:ln>
              <a:solidFill>
                <a:srgbClr val="FFFFFF"/>
              </a:solidFill>
              <a:effectLst/>
              <a:uLnTx/>
              <a:uFillTx/>
              <a:latin typeface="Grandview" panose="020B0502040204020203" pitchFamily="34" charset="0"/>
              <a:ea typeface="+mn-ea"/>
              <a:cs typeface="+mn-cs"/>
            </a:endParaRP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sz="2000" i="0" u="none" strike="noStrike" kern="1200" cap="none" spc="-100" normalizeH="0" baseline="0" noProof="0">
              <a:ln>
                <a:noFill/>
              </a:ln>
              <a:solidFill>
                <a:srgbClr val="FFFFFF"/>
              </a:solidFill>
              <a:effectLst/>
              <a:uLnTx/>
              <a:uFillTx/>
              <a:latin typeface="Grandview" panose="020B0502040204020203" pitchFamily="34" charset="0"/>
              <a:ea typeface="+mn-ea"/>
              <a:cs typeface="+mn-cs"/>
            </a:endParaRP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sz="2000" i="0" u="none" strike="noStrike" kern="1200" cap="none" spc="-100" normalizeH="0" baseline="0" noProof="0">
              <a:ln>
                <a:noFill/>
              </a:ln>
              <a:solidFill>
                <a:srgbClr val="FFFFFF"/>
              </a:solidFill>
              <a:effectLst/>
              <a:uLnTx/>
              <a:uFillTx/>
              <a:latin typeface="Grandview" panose="020B0502040204020203" pitchFamily="34" charset="0"/>
              <a:ea typeface="+mn-ea"/>
              <a:cs typeface="+mn-cs"/>
            </a:endParaRP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sz="2000" b="1" i="0" u="none" strike="noStrike" kern="1200" cap="none" spc="-100" normalizeH="0" baseline="0" noProof="0">
              <a:ln>
                <a:noFill/>
              </a:ln>
              <a:solidFill>
                <a:srgbClr val="FFFFFF"/>
              </a:solidFill>
              <a:effectLst/>
              <a:uLnTx/>
              <a:uFillTx/>
              <a:latin typeface="Grandview" panose="020B0502040204020203" pitchFamily="34" charset="0"/>
              <a:ea typeface="+mn-ea"/>
              <a:cs typeface="+mn-cs"/>
            </a:endParaRP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Grandview" panose="020B0502040204020203" pitchFamily="34" charset="0"/>
              <a:ea typeface="+mn-ea"/>
              <a:cs typeface="+mn-cs"/>
            </a:endParaRPr>
          </a:p>
        </p:txBody>
      </p:sp>
      <p:sp>
        <p:nvSpPr>
          <p:cNvPr id="6" name="Slide Number Placeholder 5">
            <a:extLst>
              <a:ext uri="{FF2B5EF4-FFF2-40B4-BE49-F238E27FC236}">
                <a16:creationId xmlns:a16="http://schemas.microsoft.com/office/drawing/2014/main" id="{75843DFC-FCEC-D355-D148-90924D29263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F4C2C2-D810-4C4F-B43D-1CC8DBDFC0E5}" type="slidenum">
              <a:rPr kumimoji="0" lang="en-US" sz="700" b="0" i="0" u="none" strike="noStrike" kern="1200" cap="none" spc="0" normalizeH="0" baseline="0" noProof="0" smtClean="0">
                <a:ln>
                  <a:noFill/>
                </a:ln>
                <a:solidFill>
                  <a:srgbClr val="000000"/>
                </a:solidFill>
                <a:effectLst/>
                <a:uLnTx/>
                <a:uFillTx/>
                <a:latin typeface="Grandview"/>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700" b="0" i="0" u="none" strike="noStrike" kern="1200" cap="none" spc="0" normalizeH="0" baseline="0" noProof="0">
              <a:ln>
                <a:noFill/>
              </a:ln>
              <a:solidFill>
                <a:srgbClr val="000000"/>
              </a:solidFill>
              <a:effectLst/>
              <a:uLnTx/>
              <a:uFillTx/>
              <a:latin typeface="Grandview"/>
              <a:ea typeface="+mn-ea"/>
              <a:cs typeface="+mn-cs"/>
            </a:endParaRPr>
          </a:p>
        </p:txBody>
      </p:sp>
      <p:sp>
        <p:nvSpPr>
          <p:cNvPr id="16" name="TextBox 15">
            <a:extLst>
              <a:ext uri="{FF2B5EF4-FFF2-40B4-BE49-F238E27FC236}">
                <a16:creationId xmlns:a16="http://schemas.microsoft.com/office/drawing/2014/main" id="{A4CE540F-85BA-B927-EE0A-59BFEA1784BB}"/>
              </a:ext>
            </a:extLst>
          </p:cNvPr>
          <p:cNvSpPr txBox="1"/>
          <p:nvPr/>
        </p:nvSpPr>
        <p:spPr>
          <a:xfrm>
            <a:off x="4444623" y="2343299"/>
            <a:ext cx="6844554" cy="619144"/>
          </a:xfrm>
          <a:prstGeom prst="rect">
            <a:avLst/>
          </a:prstGeom>
          <a:noFill/>
        </p:spPr>
        <p:txBody>
          <a:bodyPr wrap="square" lIns="0" tIns="45720" rIns="0" bIns="45720" rtlCol="0" anchor="ctr">
            <a:spAutoFit/>
          </a:bodyPr>
          <a:lstStyle/>
          <a:p>
            <a:pPr marL="0" marR="0" lvl="0" indent="0" algn="l" defTabSz="914400" rtl="0" eaLnBrk="1" fontAlgn="auto" latinLnBrk="0" hangingPunct="1">
              <a:lnSpc>
                <a:spcPct val="110000"/>
              </a:lnSpc>
              <a:spcBef>
                <a:spcPts val="0"/>
              </a:spcBef>
              <a:spcAft>
                <a:spcPts val="0"/>
              </a:spcAft>
              <a:buClr>
                <a:srgbClr val="000000"/>
              </a:buClr>
              <a:buSzTx/>
              <a:buFontTx/>
              <a:buNone/>
              <a:tabLst/>
              <a:defRPr/>
            </a:pPr>
            <a:r>
              <a:rPr kumimoji="0" lang="en-US" sz="1400" b="0" i="0" u="none" strike="noStrike" kern="1200" cap="none" spc="0" normalizeH="0" baseline="0" noProof="0">
                <a:ln>
                  <a:noFill/>
                </a:ln>
                <a:solidFill>
                  <a:srgbClr val="000000"/>
                </a:solidFill>
                <a:effectLst/>
                <a:uLnTx/>
                <a:uFillTx/>
                <a:latin typeface="Grandview"/>
                <a:ea typeface="+mn-ea"/>
                <a:cs typeface="+mn-cs"/>
              </a:rPr>
              <a:t>AI costs will jump 5%</a:t>
            </a:r>
            <a:r>
              <a:rPr kumimoji="0" lang="en-US" sz="1800" b="0" i="0" u="none" strike="noStrike" kern="1200" cap="none" spc="0" normalizeH="0" baseline="0" noProof="0">
                <a:ln>
                  <a:noFill/>
                </a:ln>
                <a:solidFill>
                  <a:srgbClr val="0A05CE"/>
                </a:solidFill>
                <a:effectLst/>
                <a:uLnTx/>
                <a:uFillTx/>
                <a:latin typeface="Grandview"/>
                <a:ea typeface="+mn-ea"/>
                <a:cs typeface="+mn-cs"/>
              </a:rPr>
              <a:t> </a:t>
            </a:r>
            <a:r>
              <a:rPr kumimoji="0" lang="en-US" sz="1400" b="0" i="0" u="none" strike="noStrike" kern="1200" cap="none" spc="0" normalizeH="0" baseline="0" noProof="0">
                <a:ln>
                  <a:noFill/>
                </a:ln>
                <a:solidFill>
                  <a:srgbClr val="000000"/>
                </a:solidFill>
                <a:effectLst/>
                <a:uLnTx/>
                <a:uFillTx/>
                <a:latin typeface="Grandview"/>
                <a:ea typeface="+mn-ea"/>
                <a:cs typeface="+mn-cs"/>
              </a:rPr>
              <a:t>above Big Tech’s already planned $325B in 2025, potentially diminishing innovation, revenue, and other budgets (e.g. advertising)</a:t>
            </a:r>
            <a:r>
              <a:rPr kumimoji="0" lang="en-US" sz="1400" b="0" i="0" u="none" strike="noStrike" kern="1200" cap="none" spc="0" normalizeH="0" baseline="30000" noProof="0">
                <a:ln>
                  <a:noFill/>
                </a:ln>
                <a:solidFill>
                  <a:srgbClr val="000000"/>
                </a:solidFill>
                <a:effectLst/>
                <a:uLnTx/>
                <a:uFillTx/>
                <a:latin typeface="Grandview"/>
                <a:ea typeface="+mn-ea"/>
                <a:cs typeface="+mn-cs"/>
              </a:rPr>
              <a:t>2</a:t>
            </a:r>
          </a:p>
        </p:txBody>
      </p:sp>
      <p:sp>
        <p:nvSpPr>
          <p:cNvPr id="17" name="TextBox 16">
            <a:extLst>
              <a:ext uri="{FF2B5EF4-FFF2-40B4-BE49-F238E27FC236}">
                <a16:creationId xmlns:a16="http://schemas.microsoft.com/office/drawing/2014/main" id="{C8508399-AAB0-A1FE-72CD-67F3BDABD09D}"/>
              </a:ext>
            </a:extLst>
          </p:cNvPr>
          <p:cNvSpPr txBox="1"/>
          <p:nvPr/>
        </p:nvSpPr>
        <p:spPr>
          <a:xfrm>
            <a:off x="4444623" y="5163233"/>
            <a:ext cx="7311047" cy="314445"/>
          </a:xfrm>
          <a:prstGeom prst="rect">
            <a:avLst/>
          </a:prstGeom>
          <a:noFill/>
        </p:spPr>
        <p:txBody>
          <a:bodyPr wrap="square" lIns="0" tIns="45720" rIns="0" bIns="45720" rtlCol="0" anchor="ctr">
            <a:spAutoFit/>
          </a:bodyPr>
          <a:lstStyle/>
          <a:p>
            <a:pPr marL="0" marR="0" lvl="0" indent="0" algn="l" defTabSz="914400" rtl="0" eaLnBrk="1" fontAlgn="auto" latinLnBrk="0" hangingPunct="1">
              <a:lnSpc>
                <a:spcPct val="110000"/>
              </a:lnSpc>
              <a:spcBef>
                <a:spcPts val="0"/>
              </a:spcBef>
              <a:spcAft>
                <a:spcPts val="0"/>
              </a:spcAft>
              <a:buClr>
                <a:srgbClr val="000000"/>
              </a:buClr>
              <a:buSzTx/>
              <a:buFontTx/>
              <a:buNone/>
              <a:tabLst/>
              <a:defRPr/>
            </a:pPr>
            <a:r>
              <a:rPr kumimoji="0" lang="en-US" sz="1400" b="0" i="0" u="none" strike="noStrike" kern="1200" cap="none" spc="0" normalizeH="0" baseline="0" noProof="0">
                <a:ln>
                  <a:noFill/>
                </a:ln>
                <a:solidFill>
                  <a:srgbClr val="000000"/>
                </a:solidFill>
                <a:effectLst/>
                <a:uLnTx/>
                <a:uFillTx/>
                <a:latin typeface="Grandview"/>
                <a:ea typeface="+mn-ea"/>
                <a:cs typeface="+mn-cs"/>
              </a:rPr>
              <a:t>including software, consulting services, data analytics, &amp; telco</a:t>
            </a:r>
            <a:r>
              <a:rPr kumimoji="0" lang="en-US" sz="1400" b="0" i="0" u="none" strike="noStrike" kern="1200" cap="none" spc="0" normalizeH="0" baseline="30000" noProof="0">
                <a:ln>
                  <a:noFill/>
                </a:ln>
                <a:solidFill>
                  <a:srgbClr val="000000"/>
                </a:solidFill>
                <a:effectLst/>
                <a:uLnTx/>
                <a:uFillTx/>
                <a:latin typeface="Grandview"/>
                <a:ea typeface="+mn-ea"/>
                <a:cs typeface="+mn-cs"/>
              </a:rPr>
              <a:t>4</a:t>
            </a:r>
          </a:p>
        </p:txBody>
      </p:sp>
      <p:sp>
        <p:nvSpPr>
          <p:cNvPr id="18" name="TextBox 17">
            <a:extLst>
              <a:ext uri="{FF2B5EF4-FFF2-40B4-BE49-F238E27FC236}">
                <a16:creationId xmlns:a16="http://schemas.microsoft.com/office/drawing/2014/main" id="{086CE13E-706C-8C15-BB82-294B53D0E097}"/>
              </a:ext>
            </a:extLst>
          </p:cNvPr>
          <p:cNvSpPr txBox="1"/>
          <p:nvPr/>
        </p:nvSpPr>
        <p:spPr>
          <a:xfrm>
            <a:off x="4444623" y="1149151"/>
            <a:ext cx="6844554" cy="314445"/>
          </a:xfrm>
          <a:prstGeom prst="rect">
            <a:avLst/>
          </a:prstGeom>
          <a:noFill/>
        </p:spPr>
        <p:txBody>
          <a:bodyPr wrap="square" lIns="0" tIns="45720" rIns="0" bIns="45720" rtlCol="0" anchor="ctr">
            <a:spAutoFit/>
          </a:bodyPr>
          <a:lstStyle/>
          <a:p>
            <a:pPr marL="0" marR="0" lvl="0" indent="0" algn="l" defTabSz="914400" rtl="0" eaLnBrk="1" fontAlgn="auto" latinLnBrk="0" hangingPunct="1">
              <a:lnSpc>
                <a:spcPct val="110000"/>
              </a:lnSpc>
              <a:spcBef>
                <a:spcPts val="0"/>
              </a:spcBef>
              <a:spcAft>
                <a:spcPts val="0"/>
              </a:spcAft>
              <a:buClr>
                <a:srgbClr val="000000"/>
              </a:buClr>
              <a:buSzTx/>
              <a:buFontTx/>
              <a:buNone/>
              <a:tabLst/>
              <a:defRPr/>
            </a:pPr>
            <a:r>
              <a:rPr kumimoji="0" lang="en-US" sz="1400" b="0" i="0" u="none" strike="noStrike" kern="1200" cap="none" spc="0" normalizeH="0" baseline="0" noProof="0">
                <a:ln>
                  <a:noFill/>
                </a:ln>
                <a:solidFill>
                  <a:srgbClr val="000000"/>
                </a:solidFill>
                <a:effectLst/>
                <a:uLnTx/>
                <a:uFillTx/>
                <a:latin typeface="Grandview"/>
                <a:ea typeface="+mn-ea"/>
                <a:cs typeface="+mn-cs"/>
              </a:rPr>
              <a:t>from curbed lending, investment, &amp; overall financial activity</a:t>
            </a:r>
            <a:r>
              <a:rPr kumimoji="0" lang="en-US" sz="1400" b="0" i="0" u="none" strike="noStrike" kern="1200" cap="none" spc="0" normalizeH="0" baseline="30000" noProof="0">
                <a:ln>
                  <a:noFill/>
                </a:ln>
                <a:solidFill>
                  <a:srgbClr val="000000"/>
                </a:solidFill>
                <a:effectLst/>
                <a:uLnTx/>
                <a:uFillTx/>
                <a:latin typeface="Grandview"/>
                <a:ea typeface="+mn-ea"/>
                <a:cs typeface="+mn-cs"/>
              </a:rPr>
              <a:t>1</a:t>
            </a:r>
          </a:p>
        </p:txBody>
      </p:sp>
      <p:sp>
        <p:nvSpPr>
          <p:cNvPr id="19" name="TextBox 18">
            <a:extLst>
              <a:ext uri="{FF2B5EF4-FFF2-40B4-BE49-F238E27FC236}">
                <a16:creationId xmlns:a16="http://schemas.microsoft.com/office/drawing/2014/main" id="{2475145D-C247-EB39-51E6-75BEB504DA8E}"/>
              </a:ext>
            </a:extLst>
          </p:cNvPr>
          <p:cNvSpPr txBox="1"/>
          <p:nvPr/>
        </p:nvSpPr>
        <p:spPr>
          <a:xfrm>
            <a:off x="4444623" y="3567192"/>
            <a:ext cx="6844554" cy="619144"/>
          </a:xfrm>
          <a:prstGeom prst="rect">
            <a:avLst/>
          </a:prstGeom>
          <a:noFill/>
        </p:spPr>
        <p:txBody>
          <a:bodyPr wrap="square" lIns="0" tIns="45720" rIns="0" bIns="45720" rtlCol="0" anchor="ctr">
            <a:spAutoFit/>
          </a:bodyPr>
          <a:lstStyle/>
          <a:p>
            <a:pPr marL="0" marR="0" lvl="0" indent="0" algn="l" defTabSz="914400" rtl="0" eaLnBrk="1" fontAlgn="auto" latinLnBrk="0" hangingPunct="1">
              <a:lnSpc>
                <a:spcPct val="110000"/>
              </a:lnSpc>
              <a:spcBef>
                <a:spcPts val="0"/>
              </a:spcBef>
              <a:spcAft>
                <a:spcPts val="0"/>
              </a:spcAft>
              <a:buClr>
                <a:srgbClr val="000000"/>
              </a:buClr>
              <a:buSzTx/>
              <a:buFontTx/>
              <a:buNone/>
              <a:tabLst/>
              <a:defRPr/>
            </a:pPr>
            <a:r>
              <a:rPr kumimoji="0" lang="en-US" sz="1800" b="0" i="0" u="none" strike="noStrike" kern="1200" cap="none" spc="0" normalizeH="0" baseline="0" noProof="0">
                <a:ln>
                  <a:noFill/>
                </a:ln>
                <a:solidFill>
                  <a:srgbClr val="0A05CE"/>
                </a:solidFill>
                <a:effectLst/>
                <a:uLnTx/>
                <a:uFillTx/>
                <a:latin typeface="Grandview"/>
                <a:ea typeface="+mn-ea"/>
                <a:cs typeface="+mn-cs"/>
              </a:rPr>
              <a:t>Small businesses may reduce B2B services or B2B ad spend</a:t>
            </a:r>
            <a:br>
              <a:rPr kumimoji="0" lang="en-US" sz="1400" b="0" i="0" u="none" strike="noStrike" kern="1200" cap="none" spc="0" normalizeH="0" baseline="0" noProof="0">
                <a:ln>
                  <a:noFill/>
                </a:ln>
                <a:solidFill>
                  <a:srgbClr val="000000"/>
                </a:solidFill>
                <a:effectLst/>
                <a:uLnTx/>
                <a:uFillTx/>
                <a:latin typeface="Grandview"/>
                <a:ea typeface="+mn-ea"/>
                <a:cs typeface="+mn-cs"/>
              </a:rPr>
            </a:br>
            <a:r>
              <a:rPr kumimoji="0" lang="en-US" sz="1400" b="0" i="0" u="none" strike="noStrike" kern="1200" cap="none" spc="0" normalizeH="0" baseline="0" noProof="0">
                <a:ln>
                  <a:noFill/>
                </a:ln>
                <a:solidFill>
                  <a:srgbClr val="000000"/>
                </a:solidFill>
                <a:effectLst/>
                <a:uLnTx/>
                <a:uFillTx/>
                <a:latin typeface="Grandview"/>
                <a:ea typeface="+mn-ea"/>
                <a:cs typeface="+mn-cs"/>
              </a:rPr>
              <a:t>thanks to rising costs, slowed business, and decreased VC funding &amp; federal support</a:t>
            </a:r>
            <a:r>
              <a:rPr kumimoji="0" lang="en-US" sz="1400" b="0" i="0" u="none" strike="noStrike" kern="1200" cap="none" spc="0" normalizeH="0" baseline="30000" noProof="0">
                <a:ln>
                  <a:noFill/>
                </a:ln>
                <a:solidFill>
                  <a:srgbClr val="000000"/>
                </a:solidFill>
                <a:effectLst/>
                <a:uLnTx/>
                <a:uFillTx/>
                <a:latin typeface="Grandview"/>
                <a:ea typeface="+mn-ea"/>
                <a:cs typeface="+mn-cs"/>
              </a:rPr>
              <a:t>3</a:t>
            </a:r>
          </a:p>
        </p:txBody>
      </p:sp>
      <p:cxnSp>
        <p:nvCxnSpPr>
          <p:cNvPr id="22" name="Straight Connector 21">
            <a:extLst>
              <a:ext uri="{FF2B5EF4-FFF2-40B4-BE49-F238E27FC236}">
                <a16:creationId xmlns:a16="http://schemas.microsoft.com/office/drawing/2014/main" id="{C5456B13-7B90-FC90-01A9-53DF2D8B8831}"/>
              </a:ext>
            </a:extLst>
          </p:cNvPr>
          <p:cNvCxnSpPr>
            <a:cxnSpLocks/>
          </p:cNvCxnSpPr>
          <p:nvPr/>
        </p:nvCxnSpPr>
        <p:spPr>
          <a:xfrm>
            <a:off x="4431177" y="3215811"/>
            <a:ext cx="6858000" cy="0"/>
          </a:xfrm>
          <a:prstGeom prst="line">
            <a:avLst/>
          </a:prstGeom>
          <a:ln w="12700">
            <a:solidFill>
              <a:schemeClr val="accent2"/>
            </a:solidFill>
            <a:prstDash val="solid"/>
          </a:ln>
        </p:spPr>
        <p:style>
          <a:lnRef idx="1">
            <a:schemeClr val="accent1"/>
          </a:lnRef>
          <a:fillRef idx="0">
            <a:schemeClr val="accent1"/>
          </a:fillRef>
          <a:effectRef idx="0">
            <a:schemeClr val="accent1"/>
          </a:effectRef>
          <a:fontRef idx="minor">
            <a:schemeClr val="tx1"/>
          </a:fontRef>
        </p:style>
      </p:cxnSp>
      <p:pic>
        <p:nvPicPr>
          <p:cNvPr id="3" name="Graphic 2" descr="Handshake outline">
            <a:extLst>
              <a:ext uri="{FF2B5EF4-FFF2-40B4-BE49-F238E27FC236}">
                <a16:creationId xmlns:a16="http://schemas.microsoft.com/office/drawing/2014/main" id="{4AE30480-12B7-9CDC-024A-CEF179A764CE}"/>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158623" y="4640240"/>
            <a:ext cx="2286000" cy="2286000"/>
          </a:xfrm>
          <a:prstGeom prst="rect">
            <a:avLst/>
          </a:prstGeom>
        </p:spPr>
      </p:pic>
      <p:cxnSp>
        <p:nvCxnSpPr>
          <p:cNvPr id="2" name="Straight Connector 1">
            <a:extLst>
              <a:ext uri="{FF2B5EF4-FFF2-40B4-BE49-F238E27FC236}">
                <a16:creationId xmlns:a16="http://schemas.microsoft.com/office/drawing/2014/main" id="{76F2D9C4-480A-73AE-ED76-D9E69E666FD5}"/>
              </a:ext>
            </a:extLst>
          </p:cNvPr>
          <p:cNvCxnSpPr>
            <a:cxnSpLocks/>
          </p:cNvCxnSpPr>
          <p:nvPr/>
        </p:nvCxnSpPr>
        <p:spPr>
          <a:xfrm>
            <a:off x="4431177" y="4552531"/>
            <a:ext cx="6858000" cy="0"/>
          </a:xfrm>
          <a:prstGeom prst="line">
            <a:avLst/>
          </a:prstGeom>
          <a:ln w="12700">
            <a:solidFill>
              <a:schemeClr val="accent2"/>
            </a:solidFill>
            <a:prstDash val="solid"/>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F9D75AEE-2BBB-85D6-9981-67BA1F188BD3}"/>
              </a:ext>
            </a:extLst>
          </p:cNvPr>
          <p:cNvSpPr txBox="1"/>
          <p:nvPr/>
        </p:nvSpPr>
        <p:spPr>
          <a:xfrm>
            <a:off x="4444623" y="2052386"/>
            <a:ext cx="6844554" cy="545149"/>
          </a:xfrm>
          <a:prstGeom prst="rect">
            <a:avLst/>
          </a:prstGeom>
          <a:noFill/>
        </p:spPr>
        <p:txBody>
          <a:bodyPr wrap="square" lIns="0" tIns="45720" rIns="0" bIns="45720" rtlCol="0" anchor="ctr">
            <a:spAutoFit/>
          </a:bodyPr>
          <a:lstStyle/>
          <a:p>
            <a:pPr marL="0" marR="0" lvl="0" indent="0" algn="l" defTabSz="914400" rtl="0" eaLnBrk="1" fontAlgn="auto" latinLnBrk="0" hangingPunct="1">
              <a:lnSpc>
                <a:spcPct val="110000"/>
              </a:lnSpc>
              <a:spcBef>
                <a:spcPts val="0"/>
              </a:spcBef>
              <a:spcAft>
                <a:spcPts val="0"/>
              </a:spcAft>
              <a:buClr>
                <a:srgbClr val="000000"/>
              </a:buClr>
              <a:buSzTx/>
              <a:buFontTx/>
              <a:buNone/>
              <a:tabLst/>
              <a:defRPr/>
            </a:pPr>
            <a:r>
              <a:rPr kumimoji="0" lang="en-US" sz="1800" b="0" i="0" u="none" strike="noStrike" kern="1200" cap="none" spc="0" normalizeH="0" baseline="0" noProof="0">
                <a:ln>
                  <a:noFill/>
                </a:ln>
                <a:solidFill>
                  <a:srgbClr val="0A05CE"/>
                </a:solidFill>
                <a:effectLst/>
                <a:uLnTx/>
                <a:uFillTx/>
                <a:latin typeface="Grandview"/>
                <a:ea typeface="+mn-ea"/>
                <a:cs typeface="+mn-cs"/>
              </a:rPr>
              <a:t>Rising CAPEX could heavily impact B2B growth &amp; spend</a:t>
            </a:r>
            <a:br>
              <a:rPr kumimoji="0" lang="en-US" sz="1800" b="0" i="0" u="none" strike="noStrike" kern="1200" cap="none" spc="0" normalizeH="0" baseline="0" noProof="0">
                <a:ln>
                  <a:noFill/>
                </a:ln>
                <a:solidFill>
                  <a:srgbClr val="0A05CE"/>
                </a:solidFill>
                <a:effectLst/>
                <a:uLnTx/>
                <a:uFillTx/>
                <a:latin typeface="Grandview"/>
                <a:ea typeface="+mn-ea"/>
                <a:cs typeface="+mn-cs"/>
              </a:rPr>
            </a:br>
            <a:endParaRPr kumimoji="0" lang="en-US" sz="1400" b="0" i="0" u="none" strike="noStrike" kern="1200" cap="none" spc="0" normalizeH="0" baseline="30000" noProof="0">
              <a:ln>
                <a:noFill/>
              </a:ln>
              <a:solidFill>
                <a:srgbClr val="000000"/>
              </a:solidFill>
              <a:effectLst/>
              <a:uLnTx/>
              <a:uFillTx/>
              <a:latin typeface="Grandview"/>
              <a:ea typeface="+mn-ea"/>
              <a:cs typeface="+mn-cs"/>
            </a:endParaRPr>
          </a:p>
        </p:txBody>
      </p:sp>
      <p:sp>
        <p:nvSpPr>
          <p:cNvPr id="9" name="TextBox 8">
            <a:extLst>
              <a:ext uri="{FF2B5EF4-FFF2-40B4-BE49-F238E27FC236}">
                <a16:creationId xmlns:a16="http://schemas.microsoft.com/office/drawing/2014/main" id="{FB8E0715-72BA-7A86-7B70-A31F075D56DE}"/>
              </a:ext>
            </a:extLst>
          </p:cNvPr>
          <p:cNvSpPr txBox="1"/>
          <p:nvPr/>
        </p:nvSpPr>
        <p:spPr>
          <a:xfrm>
            <a:off x="4444623" y="867144"/>
            <a:ext cx="6844554" cy="545149"/>
          </a:xfrm>
          <a:prstGeom prst="rect">
            <a:avLst/>
          </a:prstGeom>
          <a:noFill/>
        </p:spPr>
        <p:txBody>
          <a:bodyPr wrap="square" lIns="0" tIns="45720" rIns="0" bIns="45720" rtlCol="0" anchor="ctr">
            <a:spAutoFit/>
          </a:bodyPr>
          <a:lstStyle/>
          <a:p>
            <a:pPr marL="0" marR="0" lvl="0" indent="0" algn="l" defTabSz="914400" rtl="0" eaLnBrk="1" fontAlgn="auto" latinLnBrk="0" hangingPunct="1">
              <a:lnSpc>
                <a:spcPct val="110000"/>
              </a:lnSpc>
              <a:spcBef>
                <a:spcPts val="0"/>
              </a:spcBef>
              <a:spcAft>
                <a:spcPts val="0"/>
              </a:spcAft>
              <a:buClr>
                <a:srgbClr val="000000"/>
              </a:buClr>
              <a:buSzTx/>
              <a:buFontTx/>
              <a:buNone/>
              <a:tabLst/>
              <a:defRPr/>
            </a:pPr>
            <a:r>
              <a:rPr kumimoji="0" lang="en-US" sz="1800" b="0" i="0" u="none" strike="noStrike" kern="1200" cap="none" spc="0" normalizeH="0" baseline="0" noProof="0">
                <a:ln>
                  <a:noFill/>
                </a:ln>
                <a:solidFill>
                  <a:srgbClr val="0A05CE"/>
                </a:solidFill>
                <a:effectLst/>
                <a:uLnTx/>
                <a:uFillTx/>
                <a:latin typeface="Grandview"/>
                <a:ea typeface="+mn-ea"/>
                <a:cs typeface="+mn-cs"/>
              </a:rPr>
              <a:t>Reduced financial activity could reduce U.S. GDP by 1%</a:t>
            </a:r>
            <a:br>
              <a:rPr kumimoji="0" lang="en-US" sz="1800" b="0" i="0" u="none" strike="noStrike" kern="1200" cap="none" spc="0" normalizeH="0" baseline="0" noProof="0">
                <a:ln>
                  <a:noFill/>
                </a:ln>
                <a:solidFill>
                  <a:srgbClr val="0A05CE"/>
                </a:solidFill>
                <a:effectLst/>
                <a:uLnTx/>
                <a:uFillTx/>
                <a:latin typeface="Grandview"/>
                <a:ea typeface="+mn-ea"/>
                <a:cs typeface="+mn-cs"/>
              </a:rPr>
            </a:br>
            <a:endParaRPr kumimoji="0" lang="en-US" sz="1400" b="0" i="0" u="none" strike="noStrike" kern="1200" cap="none" spc="0" normalizeH="0" baseline="30000" noProof="0">
              <a:ln>
                <a:noFill/>
              </a:ln>
              <a:solidFill>
                <a:srgbClr val="000000"/>
              </a:solidFill>
              <a:effectLst/>
              <a:uLnTx/>
              <a:uFillTx/>
              <a:latin typeface="Grandview"/>
              <a:ea typeface="+mn-ea"/>
              <a:cs typeface="+mn-cs"/>
            </a:endParaRPr>
          </a:p>
        </p:txBody>
      </p:sp>
      <p:sp>
        <p:nvSpPr>
          <p:cNvPr id="11" name="TextBox 10">
            <a:extLst>
              <a:ext uri="{FF2B5EF4-FFF2-40B4-BE49-F238E27FC236}">
                <a16:creationId xmlns:a16="http://schemas.microsoft.com/office/drawing/2014/main" id="{06BEFE23-6950-9D9C-8B93-5159D079E49B}"/>
              </a:ext>
            </a:extLst>
          </p:cNvPr>
          <p:cNvSpPr txBox="1"/>
          <p:nvPr/>
        </p:nvSpPr>
        <p:spPr>
          <a:xfrm>
            <a:off x="4444623" y="4870911"/>
            <a:ext cx="6419488" cy="377924"/>
          </a:xfrm>
          <a:prstGeom prst="rect">
            <a:avLst/>
          </a:prstGeom>
          <a:noFill/>
        </p:spPr>
        <p:txBody>
          <a:bodyPr wrap="square" lIns="0" tIns="45720" rIns="0" bIns="45720" rtlCol="0" anchor="ctr">
            <a:spAutoFit/>
          </a:bodyPr>
          <a:lstStyle/>
          <a:p>
            <a:pPr marL="0" marR="0" lvl="0" indent="0" algn="l" defTabSz="914400" rtl="0" eaLnBrk="1" fontAlgn="auto" latinLnBrk="0" hangingPunct="1">
              <a:lnSpc>
                <a:spcPct val="110000"/>
              </a:lnSpc>
              <a:spcBef>
                <a:spcPts val="0"/>
              </a:spcBef>
              <a:spcAft>
                <a:spcPts val="0"/>
              </a:spcAft>
              <a:buClr>
                <a:srgbClr val="000000"/>
              </a:buClr>
              <a:buSzTx/>
              <a:buFontTx/>
              <a:buNone/>
              <a:tabLst/>
              <a:defRPr/>
            </a:pPr>
            <a:r>
              <a:rPr kumimoji="0" lang="en-US" sz="1800" b="0" i="0" u="none" strike="noStrike" kern="1200" cap="none" spc="0" normalizeH="0" baseline="0" noProof="0">
                <a:ln>
                  <a:noFill/>
                </a:ln>
                <a:solidFill>
                  <a:srgbClr val="0A05CE"/>
                </a:solidFill>
                <a:effectLst/>
                <a:uLnTx/>
                <a:uFillTx/>
                <a:latin typeface="Grandview"/>
                <a:ea typeface="+mn-ea"/>
                <a:cs typeface="+mn-cs"/>
              </a:rPr>
              <a:t>Stickier B2B subcategories may be insulated or benefit</a:t>
            </a:r>
            <a:endParaRPr kumimoji="0" lang="en-US" sz="1400" b="0" i="0" u="none" strike="noStrike" kern="1200" cap="none" spc="0" normalizeH="0" baseline="30000" noProof="0">
              <a:ln>
                <a:noFill/>
              </a:ln>
              <a:solidFill>
                <a:srgbClr val="000000"/>
              </a:solidFill>
              <a:effectLst/>
              <a:uLnTx/>
              <a:uFillTx/>
              <a:latin typeface="Grandview"/>
              <a:ea typeface="+mn-ea"/>
              <a:cs typeface="+mn-cs"/>
            </a:endParaRPr>
          </a:p>
        </p:txBody>
      </p:sp>
      <p:cxnSp>
        <p:nvCxnSpPr>
          <p:cNvPr id="14" name="Straight Connector 13">
            <a:extLst>
              <a:ext uri="{FF2B5EF4-FFF2-40B4-BE49-F238E27FC236}">
                <a16:creationId xmlns:a16="http://schemas.microsoft.com/office/drawing/2014/main" id="{19A12BAE-19B6-A90E-1C86-251F9FA0D297}"/>
              </a:ext>
            </a:extLst>
          </p:cNvPr>
          <p:cNvCxnSpPr>
            <a:cxnSpLocks/>
          </p:cNvCxnSpPr>
          <p:nvPr/>
        </p:nvCxnSpPr>
        <p:spPr>
          <a:xfrm>
            <a:off x="4444623" y="1781782"/>
            <a:ext cx="6858000" cy="0"/>
          </a:xfrm>
          <a:prstGeom prst="line">
            <a:avLst/>
          </a:prstGeom>
          <a:ln w="12700">
            <a:solidFill>
              <a:schemeClr val="accent2"/>
            </a:solidFill>
            <a:prstDash val="solid"/>
          </a:ln>
        </p:spPr>
        <p:style>
          <a:lnRef idx="1">
            <a:schemeClr val="accent1"/>
          </a:lnRef>
          <a:fillRef idx="0">
            <a:schemeClr val="accent1"/>
          </a:fillRef>
          <a:effectRef idx="0">
            <a:schemeClr val="accent1"/>
          </a:effectRef>
          <a:fontRef idx="minor">
            <a:schemeClr val="tx1"/>
          </a:fontRef>
        </p:style>
      </p:cxnSp>
      <p:sp>
        <p:nvSpPr>
          <p:cNvPr id="15" name="Rounded Rectangle 14">
            <a:extLst>
              <a:ext uri="{FF2B5EF4-FFF2-40B4-BE49-F238E27FC236}">
                <a16:creationId xmlns:a16="http://schemas.microsoft.com/office/drawing/2014/main" id="{9143B869-40D6-E50D-4F5B-3E16ECD578DB}"/>
              </a:ext>
            </a:extLst>
          </p:cNvPr>
          <p:cNvSpPr/>
          <p:nvPr/>
        </p:nvSpPr>
        <p:spPr>
          <a:xfrm>
            <a:off x="0" y="0"/>
            <a:ext cx="1276350" cy="295810"/>
          </a:xfrm>
          <a:prstGeom prst="roundRect">
            <a:avLst>
              <a:gd name="adj" fmla="val 9284"/>
            </a:avLst>
          </a:prstGeom>
          <a:solidFill>
            <a:schemeClr val="bg1"/>
          </a:solidFill>
          <a:ln w="12700" cap="flat" cmpd="sng" algn="ctr">
            <a:noFill/>
            <a:prstDash val="solid"/>
            <a:miter lim="800000"/>
          </a:ln>
          <a:effectLst/>
        </p:spPr>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Grandview"/>
                <a:ea typeface="+mn-ea"/>
                <a:cs typeface="+mn-cs"/>
              </a:rPr>
              <a:t>NBCU Spend</a:t>
            </a:r>
          </a:p>
        </p:txBody>
      </p:sp>
      <p:sp>
        <p:nvSpPr>
          <p:cNvPr id="20" name="TextBox 19">
            <a:extLst>
              <a:ext uri="{FF2B5EF4-FFF2-40B4-BE49-F238E27FC236}">
                <a16:creationId xmlns:a16="http://schemas.microsoft.com/office/drawing/2014/main" id="{1FD62AC7-8C58-9F2C-51DC-AEDC43DA0E11}"/>
              </a:ext>
            </a:extLst>
          </p:cNvPr>
          <p:cNvSpPr txBox="1"/>
          <p:nvPr/>
        </p:nvSpPr>
        <p:spPr>
          <a:xfrm>
            <a:off x="836476" y="6563426"/>
            <a:ext cx="6419487" cy="203389"/>
          </a:xfrm>
          <a:prstGeom prst="rect">
            <a:avLst/>
          </a:prstGeom>
          <a:noFill/>
        </p:spPr>
        <p:txBody>
          <a:bodyPr wrap="square" lIns="0" tIns="45720" rIns="0" bIns="45720"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700" b="0" i="1" u="none" strike="noStrike" kern="0" cap="none" spc="0" normalizeH="0" baseline="0" noProof="0">
                <a:ln>
                  <a:noFill/>
                </a:ln>
                <a:solidFill>
                  <a:schemeClr val="tx1">
                    <a:lumMod val="85000"/>
                    <a:lumOff val="15000"/>
                  </a:schemeClr>
                </a:solidFill>
                <a:effectLst/>
                <a:uLnTx/>
                <a:uFillTx/>
                <a:latin typeface="Grandview"/>
                <a:ea typeface="+mn-ea"/>
                <a:cs typeface="+mn-cs"/>
              </a:rPr>
              <a:t>Source:</a:t>
            </a:r>
            <a:r>
              <a:rPr kumimoji="0" lang="en-US" sz="700" b="0" i="1" u="none" strike="noStrike" kern="1200" cap="none" spc="0" normalizeH="0" baseline="0" noProof="0">
                <a:ln>
                  <a:noFill/>
                </a:ln>
                <a:solidFill>
                  <a:schemeClr val="tx1">
                    <a:lumMod val="85000"/>
                    <a:lumOff val="15000"/>
                  </a:schemeClr>
                </a:solidFill>
                <a:effectLst/>
                <a:uLnTx/>
                <a:uFillTx/>
                <a:latin typeface="Grandview"/>
                <a:ea typeface="+mn-ea"/>
                <a:cs typeface="Aptos Serif" panose="02020604070405020304" pitchFamily="18" charset="0"/>
              </a:rPr>
              <a:t> 1) </a:t>
            </a:r>
            <a:r>
              <a:rPr kumimoji="0" lang="en-US" sz="700" b="0" i="1" u="none" strike="noStrike" kern="1200" cap="none" spc="0" normalizeH="0" baseline="0" noProof="0">
                <a:ln>
                  <a:noFill/>
                </a:ln>
                <a:solidFill>
                  <a:schemeClr val="tx1">
                    <a:lumMod val="85000"/>
                    <a:lumOff val="15000"/>
                  </a:schemeClr>
                </a:solidFill>
                <a:effectLst/>
                <a:uLnTx/>
                <a:uFillTx/>
                <a:latin typeface="Grandview"/>
                <a:ea typeface="+mn-ea"/>
                <a:cs typeface="Aptos Serif" panose="02020604070405020304" pitchFamily="18" charset="0"/>
                <a:hlinkClick r:id="rId4">
                  <a:extLst>
                    <a:ext uri="{A12FA001-AC4F-418D-AE19-62706E023703}">
                      <ahyp:hlinkClr xmlns:ahyp="http://schemas.microsoft.com/office/drawing/2018/hyperlinkcolor" val="tx"/>
                    </a:ext>
                  </a:extLst>
                </a:hlinkClick>
              </a:rPr>
              <a:t>JPMorgan</a:t>
            </a:r>
            <a:r>
              <a:rPr kumimoji="0" lang="en-US" sz="700" b="0" i="1" u="none" strike="noStrike" kern="1200" cap="none" spc="0" normalizeH="0" baseline="0" noProof="0">
                <a:ln>
                  <a:noFill/>
                </a:ln>
                <a:solidFill>
                  <a:schemeClr val="tx1">
                    <a:lumMod val="85000"/>
                    <a:lumOff val="15000"/>
                  </a:schemeClr>
                </a:solidFill>
                <a:effectLst/>
                <a:uLnTx/>
                <a:uFillTx/>
                <a:latin typeface="Grandview"/>
                <a:ea typeface="+mn-ea"/>
                <a:cs typeface="Aptos Serif" panose="02020604070405020304" pitchFamily="18" charset="0"/>
              </a:rPr>
              <a:t>, 2) </a:t>
            </a:r>
            <a:r>
              <a:rPr kumimoji="0" lang="en-US" sz="700" b="0" i="1" u="none" strike="noStrike" kern="1200" cap="none" spc="0" normalizeH="0" baseline="0" noProof="0">
                <a:ln>
                  <a:noFill/>
                </a:ln>
                <a:solidFill>
                  <a:schemeClr val="tx1">
                    <a:lumMod val="85000"/>
                    <a:lumOff val="15000"/>
                  </a:schemeClr>
                </a:solidFill>
                <a:effectLst/>
                <a:uLnTx/>
                <a:uFillTx/>
                <a:latin typeface="Grandview"/>
                <a:ea typeface="+mn-ea"/>
                <a:cs typeface="Aptos Serif" panose="02020604070405020304" pitchFamily="18" charset="0"/>
                <a:hlinkClick r:id="rId5">
                  <a:extLst>
                    <a:ext uri="{A12FA001-AC4F-418D-AE19-62706E023703}">
                      <ahyp:hlinkClr xmlns:ahyp="http://schemas.microsoft.com/office/drawing/2018/hyperlinkcolor" val="tx"/>
                    </a:ext>
                  </a:extLst>
                </a:hlinkClick>
              </a:rPr>
              <a:t>Yahoo Finance</a:t>
            </a:r>
            <a:r>
              <a:rPr kumimoji="0" lang="en-US" sz="700" b="0" i="1" u="none" strike="noStrike" kern="1200" cap="none" spc="0" normalizeH="0" baseline="0" noProof="0">
                <a:ln>
                  <a:noFill/>
                </a:ln>
                <a:solidFill>
                  <a:schemeClr val="tx1">
                    <a:lumMod val="85000"/>
                    <a:lumOff val="15000"/>
                  </a:schemeClr>
                </a:solidFill>
                <a:effectLst/>
                <a:uLnTx/>
                <a:uFillTx/>
                <a:latin typeface="Grandview"/>
                <a:ea typeface="+mn-ea"/>
                <a:cs typeface="Aptos Serif" panose="02020604070405020304" pitchFamily="18" charset="0"/>
              </a:rPr>
              <a:t>, 3) </a:t>
            </a:r>
            <a:r>
              <a:rPr kumimoji="0" lang="en-US" sz="700" b="0" i="1" u="none" strike="noStrike" kern="1200" cap="none" spc="0" normalizeH="0" baseline="0" noProof="0">
                <a:ln>
                  <a:noFill/>
                </a:ln>
                <a:solidFill>
                  <a:schemeClr val="tx1">
                    <a:lumMod val="85000"/>
                    <a:lumOff val="15000"/>
                  </a:schemeClr>
                </a:solidFill>
                <a:effectLst/>
                <a:uLnTx/>
                <a:uFillTx/>
                <a:latin typeface="Grandview"/>
                <a:ea typeface="+mn-ea"/>
                <a:cs typeface="Aptos Serif" panose="02020604070405020304" pitchFamily="18" charset="0"/>
                <a:hlinkClick r:id="rId6">
                  <a:extLst>
                    <a:ext uri="{A12FA001-AC4F-418D-AE19-62706E023703}">
                      <ahyp:hlinkClr xmlns:ahyp="http://schemas.microsoft.com/office/drawing/2018/hyperlinkcolor" val="tx"/>
                    </a:ext>
                  </a:extLst>
                </a:hlinkClick>
              </a:rPr>
              <a:t>Business Insider</a:t>
            </a:r>
            <a:r>
              <a:rPr kumimoji="0" lang="en-US" sz="700" b="0" i="1" u="none" strike="noStrike" kern="1200" cap="none" spc="0" normalizeH="0" baseline="0" noProof="0">
                <a:ln>
                  <a:noFill/>
                </a:ln>
                <a:solidFill>
                  <a:schemeClr val="tx1">
                    <a:lumMod val="85000"/>
                    <a:lumOff val="15000"/>
                  </a:schemeClr>
                </a:solidFill>
                <a:effectLst/>
                <a:uLnTx/>
                <a:uFillTx/>
                <a:latin typeface="Grandview"/>
                <a:ea typeface="+mn-ea"/>
                <a:cs typeface="Aptos Serif" panose="02020604070405020304" pitchFamily="18" charset="0"/>
              </a:rPr>
              <a:t>,  </a:t>
            </a:r>
            <a:r>
              <a:rPr kumimoji="0" lang="en-US" sz="700" b="0" i="1" u="none" strike="noStrike" kern="1200" cap="none" spc="0" normalizeH="0" baseline="0" noProof="0">
                <a:ln>
                  <a:noFill/>
                </a:ln>
                <a:solidFill>
                  <a:schemeClr val="tx1">
                    <a:lumMod val="85000"/>
                    <a:lumOff val="15000"/>
                  </a:schemeClr>
                </a:solidFill>
                <a:effectLst/>
                <a:uLnTx/>
                <a:uFillTx/>
                <a:latin typeface="Grandview"/>
                <a:ea typeface="+mn-ea"/>
                <a:cs typeface="Aptos Serif" panose="02020604070405020304" pitchFamily="18" charset="0"/>
                <a:hlinkClick r:id="rId7">
                  <a:extLst>
                    <a:ext uri="{A12FA001-AC4F-418D-AE19-62706E023703}">
                      <ahyp:hlinkClr xmlns:ahyp="http://schemas.microsoft.com/office/drawing/2018/hyperlinkcolor" val="tx"/>
                    </a:ext>
                  </a:extLst>
                </a:hlinkClick>
              </a:rPr>
              <a:t>New York Times</a:t>
            </a:r>
            <a:r>
              <a:rPr kumimoji="0" lang="en-US" sz="700" b="0" i="1" u="none" strike="noStrike" kern="1200" cap="none" spc="0" normalizeH="0" baseline="0" noProof="0">
                <a:ln>
                  <a:noFill/>
                </a:ln>
                <a:solidFill>
                  <a:schemeClr val="tx1">
                    <a:lumMod val="85000"/>
                    <a:lumOff val="15000"/>
                  </a:schemeClr>
                </a:solidFill>
                <a:effectLst/>
                <a:uLnTx/>
                <a:uFillTx/>
                <a:latin typeface="Grandview"/>
                <a:ea typeface="+mn-ea"/>
                <a:cs typeface="Aptos Serif" panose="02020604070405020304" pitchFamily="18" charset="0"/>
              </a:rPr>
              <a:t>, 4) </a:t>
            </a:r>
            <a:r>
              <a:rPr kumimoji="0" lang="en-US" sz="700" b="0" i="1" u="none" strike="noStrike" kern="1200" cap="none" spc="0" normalizeH="0" baseline="0" noProof="0">
                <a:ln>
                  <a:noFill/>
                </a:ln>
                <a:solidFill>
                  <a:schemeClr val="tx1">
                    <a:lumMod val="85000"/>
                    <a:lumOff val="15000"/>
                  </a:schemeClr>
                </a:solidFill>
                <a:effectLst/>
                <a:uLnTx/>
                <a:uFillTx/>
                <a:latin typeface="Grandview"/>
                <a:ea typeface="+mn-ea"/>
                <a:cs typeface="Aptos Serif" panose="02020604070405020304" pitchFamily="18" charset="0"/>
                <a:hlinkClick r:id="rId8">
                  <a:extLst>
                    <a:ext uri="{A12FA001-AC4F-418D-AE19-62706E023703}">
                      <ahyp:hlinkClr xmlns:ahyp="http://schemas.microsoft.com/office/drawing/2018/hyperlinkcolor" val="tx"/>
                    </a:ext>
                  </a:extLst>
                </a:hlinkClick>
              </a:rPr>
              <a:t>Fierce Network</a:t>
            </a:r>
            <a:r>
              <a:rPr kumimoji="0" lang="en-US" sz="700" b="0" i="1" u="none" strike="noStrike" kern="1200" cap="none" spc="0" normalizeH="0" baseline="0" noProof="0">
                <a:ln>
                  <a:noFill/>
                </a:ln>
                <a:solidFill>
                  <a:schemeClr val="tx1">
                    <a:lumMod val="85000"/>
                    <a:lumOff val="15000"/>
                  </a:schemeClr>
                </a:solidFill>
                <a:effectLst/>
                <a:uLnTx/>
                <a:uFillTx/>
                <a:latin typeface="Grandview"/>
                <a:ea typeface="+mn-ea"/>
                <a:cs typeface="Aptos Serif" panose="02020604070405020304" pitchFamily="18" charset="0"/>
              </a:rPr>
              <a:t>, </a:t>
            </a:r>
            <a:r>
              <a:rPr kumimoji="0" lang="en-US" sz="700" b="0" i="1" u="none" strike="noStrike" kern="1200" cap="none" spc="0" normalizeH="0" baseline="0" noProof="0">
                <a:ln>
                  <a:noFill/>
                </a:ln>
                <a:solidFill>
                  <a:schemeClr val="tx1">
                    <a:lumMod val="85000"/>
                    <a:lumOff val="15000"/>
                  </a:schemeClr>
                </a:solidFill>
                <a:effectLst/>
                <a:uLnTx/>
                <a:uFillTx/>
                <a:latin typeface="Grandview"/>
                <a:ea typeface="+mn-ea"/>
                <a:cs typeface="Aptos Serif" panose="02020604070405020304" pitchFamily="18" charset="0"/>
                <a:hlinkClick r:id="rId9">
                  <a:extLst>
                    <a:ext uri="{A12FA001-AC4F-418D-AE19-62706E023703}">
                      <ahyp:hlinkClr xmlns:ahyp="http://schemas.microsoft.com/office/drawing/2018/hyperlinkcolor" val="tx"/>
                    </a:ext>
                  </a:extLst>
                </a:hlinkClick>
              </a:rPr>
              <a:t>NASDAQ</a:t>
            </a:r>
            <a:r>
              <a:rPr kumimoji="0" lang="en-US" sz="700" b="0" i="1" u="none" strike="noStrike" kern="1200" cap="none" spc="0" normalizeH="0" baseline="0" noProof="0">
                <a:ln>
                  <a:noFill/>
                </a:ln>
                <a:solidFill>
                  <a:schemeClr val="tx1">
                    <a:lumMod val="85000"/>
                    <a:lumOff val="15000"/>
                  </a:schemeClr>
                </a:solidFill>
                <a:effectLst/>
                <a:uLnTx/>
                <a:uFillTx/>
                <a:latin typeface="Grandview"/>
                <a:ea typeface="+mn-ea"/>
                <a:cs typeface="Aptos Serif" panose="02020604070405020304" pitchFamily="18" charset="0"/>
              </a:rPr>
              <a:t>, </a:t>
            </a:r>
            <a:r>
              <a:rPr kumimoji="0" lang="en-US" sz="700" b="0" i="1" u="none" strike="noStrike" kern="1200" cap="none" spc="0" normalizeH="0" baseline="0" noProof="0">
                <a:ln>
                  <a:noFill/>
                </a:ln>
                <a:solidFill>
                  <a:schemeClr val="tx1">
                    <a:lumMod val="85000"/>
                    <a:lumOff val="15000"/>
                  </a:schemeClr>
                </a:solidFill>
                <a:effectLst/>
                <a:uLnTx/>
                <a:uFillTx/>
                <a:latin typeface="Grandview"/>
                <a:ea typeface="+mn-ea"/>
                <a:cs typeface="Aptos Serif" panose="02020604070405020304" pitchFamily="18" charset="0"/>
                <a:hlinkClick r:id="rId10">
                  <a:extLst>
                    <a:ext uri="{A12FA001-AC4F-418D-AE19-62706E023703}">
                      <ahyp:hlinkClr xmlns:ahyp="http://schemas.microsoft.com/office/drawing/2018/hyperlinkcolor" val="tx"/>
                    </a:ext>
                  </a:extLst>
                </a:hlinkClick>
              </a:rPr>
              <a:t>Business Insider</a:t>
            </a:r>
            <a:endParaRPr kumimoji="0" lang="en-US" sz="700" b="0" i="1" u="none" strike="noStrike" kern="0" cap="none" spc="0" normalizeH="0" baseline="0" noProof="0">
              <a:ln>
                <a:noFill/>
              </a:ln>
              <a:solidFill>
                <a:schemeClr val="tx1">
                  <a:lumMod val="85000"/>
                  <a:lumOff val="15000"/>
                </a:schemeClr>
              </a:solidFill>
              <a:effectLst/>
              <a:uLnTx/>
              <a:uFillTx/>
              <a:latin typeface="Grandview"/>
              <a:ea typeface="+mn-ea"/>
              <a:cs typeface="+mn-cs"/>
            </a:endParaRPr>
          </a:p>
        </p:txBody>
      </p:sp>
      <p:sp>
        <p:nvSpPr>
          <p:cNvPr id="4" name="Rectangle 3">
            <a:extLst>
              <a:ext uri="{FF2B5EF4-FFF2-40B4-BE49-F238E27FC236}">
                <a16:creationId xmlns:a16="http://schemas.microsoft.com/office/drawing/2014/main" id="{6415C1AA-A880-F934-6B54-57D7CE871E6E}"/>
              </a:ext>
            </a:extLst>
          </p:cNvPr>
          <p:cNvSpPr/>
          <p:nvPr/>
        </p:nvSpPr>
        <p:spPr>
          <a:xfrm>
            <a:off x="1" y="1"/>
            <a:ext cx="2402006" cy="4571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a:t>Consult Category Strategy for any required timely updates</a:t>
            </a:r>
          </a:p>
        </p:txBody>
      </p:sp>
    </p:spTree>
    <p:extLst>
      <p:ext uri="{BB962C8B-B14F-4D97-AF65-F5344CB8AC3E}">
        <p14:creationId xmlns:p14="http://schemas.microsoft.com/office/powerpoint/2010/main" val="380643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13852D5-9244-2633-18F5-18CFA424AF09}"/>
            </a:ext>
          </a:extLst>
        </p:cNvPr>
        <p:cNvGrpSpPr/>
        <p:nvPr/>
      </p:nvGrpSpPr>
      <p:grpSpPr>
        <a:xfrm>
          <a:off x="0" y="0"/>
          <a:ext cx="0" cy="0"/>
          <a:chOff x="0" y="0"/>
          <a:chExt cx="0" cy="0"/>
        </a:xfrm>
      </p:grpSpPr>
      <p:sp>
        <p:nvSpPr>
          <p:cNvPr id="15" name="Rounded Rectangle 14">
            <a:extLst>
              <a:ext uri="{FF2B5EF4-FFF2-40B4-BE49-F238E27FC236}">
                <a16:creationId xmlns:a16="http://schemas.microsoft.com/office/drawing/2014/main" id="{0166CA4A-0700-DF25-F68A-226DC3C880F9}"/>
              </a:ext>
            </a:extLst>
          </p:cNvPr>
          <p:cNvSpPr/>
          <p:nvPr/>
        </p:nvSpPr>
        <p:spPr>
          <a:xfrm rot="10800000">
            <a:off x="393693" y="290944"/>
            <a:ext cx="11431159" cy="6277302"/>
          </a:xfrm>
          <a:prstGeom prst="roundRect">
            <a:avLst>
              <a:gd name="adj" fmla="val 6341"/>
            </a:avLst>
          </a:prstGeom>
          <a:gradFill>
            <a:gsLst>
              <a:gs pos="86000">
                <a:srgbClr val="0A05CE"/>
              </a:gs>
              <a:gs pos="0">
                <a:srgbClr val="4C7FDE"/>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Grandview"/>
              <a:ea typeface="+mn-ea"/>
              <a:cs typeface="+mn-cs"/>
            </a:endParaRPr>
          </a:p>
        </p:txBody>
      </p:sp>
      <p:grpSp>
        <p:nvGrpSpPr>
          <p:cNvPr id="6" name="Group 5">
            <a:extLst>
              <a:ext uri="{FF2B5EF4-FFF2-40B4-BE49-F238E27FC236}">
                <a16:creationId xmlns:a16="http://schemas.microsoft.com/office/drawing/2014/main" id="{77F87367-F989-EE6A-62E3-4A9A35F3B54A}"/>
              </a:ext>
            </a:extLst>
          </p:cNvPr>
          <p:cNvGrpSpPr/>
          <p:nvPr/>
        </p:nvGrpSpPr>
        <p:grpSpPr>
          <a:xfrm>
            <a:off x="8885190" y="-3851885"/>
            <a:ext cx="4598010" cy="399925"/>
            <a:chOff x="4012590" y="6012543"/>
            <a:chExt cx="4598010" cy="399925"/>
          </a:xfrm>
        </p:grpSpPr>
        <p:pic>
          <p:nvPicPr>
            <p:cNvPr id="9" name="NBCU Logo">
              <a:extLst>
                <a:ext uri="{FF2B5EF4-FFF2-40B4-BE49-F238E27FC236}">
                  <a16:creationId xmlns:a16="http://schemas.microsoft.com/office/drawing/2014/main" id="{AAF4D393-BCCD-9DB3-6462-310F6F621BD6}"/>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04710" y="6091904"/>
              <a:ext cx="2105890" cy="241202"/>
            </a:xfrm>
            <a:prstGeom prst="rect">
              <a:avLst/>
            </a:prstGeom>
          </p:spPr>
        </p:pic>
        <p:pic>
          <p:nvPicPr>
            <p:cNvPr id="10" name="Picture 8" descr="Stagwell | Transforming Marketing">
              <a:extLst>
                <a:ext uri="{FF2B5EF4-FFF2-40B4-BE49-F238E27FC236}">
                  <a16:creationId xmlns:a16="http://schemas.microsoft.com/office/drawing/2014/main" id="{47E12089-4CAD-011E-7D22-F06D52EBF55C}"/>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r="42484"/>
            <a:stretch/>
          </p:blipFill>
          <p:spPr bwMode="auto">
            <a:xfrm>
              <a:off x="4012590" y="6012543"/>
              <a:ext cx="2159610" cy="399925"/>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itle 1">
            <a:extLst>
              <a:ext uri="{FF2B5EF4-FFF2-40B4-BE49-F238E27FC236}">
                <a16:creationId xmlns:a16="http://schemas.microsoft.com/office/drawing/2014/main" id="{F5FB5313-B503-0749-0652-3D94FDBE6700}"/>
              </a:ext>
            </a:extLst>
          </p:cNvPr>
          <p:cNvSpPr txBox="1">
            <a:spLocks/>
          </p:cNvSpPr>
          <p:nvPr/>
        </p:nvSpPr>
        <p:spPr>
          <a:xfrm>
            <a:off x="1312613" y="2896841"/>
            <a:ext cx="6246068" cy="620420"/>
          </a:xfrm>
          <a:prstGeom prst="rect">
            <a:avLst/>
          </a:prstGeom>
        </p:spPr>
        <p:txBody>
          <a:bodyPr vert="horz" lIns="0" tIns="0" rIns="0" bIns="0" rtlCol="0" anchor="ctr" anchorCtr="0">
            <a:noAutofit/>
          </a:bodyPr>
          <a:lstStyle>
            <a:lvl1pPr algn="l" defTabSz="914400" rtl="0" eaLnBrk="1" latinLnBrk="0" hangingPunct="1">
              <a:lnSpc>
                <a:spcPct val="80000"/>
              </a:lnSpc>
              <a:spcBef>
                <a:spcPct val="0"/>
              </a:spcBef>
              <a:buNone/>
              <a:defRPr sz="7000" b="1" kern="1200" spc="-300" baseline="0">
                <a:solidFill>
                  <a:schemeClr val="tx2"/>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5400" b="0" i="0" u="none" strike="noStrike" kern="1200" cap="none" spc="-150" normalizeH="0" baseline="0" noProof="0">
                <a:ln>
                  <a:noFill/>
                </a:ln>
                <a:solidFill>
                  <a:schemeClr val="bg1"/>
                </a:solidFill>
                <a:effectLst/>
                <a:uLnTx/>
                <a:uFillTx/>
                <a:latin typeface="Grandview"/>
                <a:ea typeface="+mj-ea"/>
                <a:cs typeface="+mj-cs"/>
              </a:rPr>
              <a:t>Thank You</a:t>
            </a:r>
          </a:p>
        </p:txBody>
      </p:sp>
      <p:sp>
        <p:nvSpPr>
          <p:cNvPr id="38" name="Slide Number Placeholder 5">
            <a:extLst>
              <a:ext uri="{FF2B5EF4-FFF2-40B4-BE49-F238E27FC236}">
                <a16:creationId xmlns:a16="http://schemas.microsoft.com/office/drawing/2014/main" id="{4EC03517-32F8-2787-1619-1874C9A8320D}"/>
              </a:ext>
            </a:extLst>
          </p:cNvPr>
          <p:cNvSpPr txBox="1">
            <a:spLocks/>
          </p:cNvSpPr>
          <p:nvPr/>
        </p:nvSpPr>
        <p:spPr>
          <a:xfrm>
            <a:off x="11544300" y="6488884"/>
            <a:ext cx="495300" cy="228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9F4C2C2-D810-4C4F-B43D-1CC8DBDFC0E5}" type="slidenum">
              <a:rPr kumimoji="0" lang="en-US" sz="700" b="0" i="0" u="none" strike="noStrike" kern="1200" cap="none" spc="0" normalizeH="0" baseline="0" noProof="0" smtClean="0">
                <a:ln>
                  <a:noFill/>
                </a:ln>
                <a:solidFill>
                  <a:srgbClr val="000000"/>
                </a:solidFill>
                <a:effectLst/>
                <a:uLnTx/>
                <a:uFillTx/>
                <a:latin typeface="Grandview"/>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700" b="0" i="0" u="none" strike="noStrike" kern="1200" cap="none" spc="0" normalizeH="0" baseline="0" noProof="0">
              <a:ln>
                <a:noFill/>
              </a:ln>
              <a:solidFill>
                <a:srgbClr val="000000"/>
              </a:solidFill>
              <a:effectLst/>
              <a:uLnTx/>
              <a:uFillTx/>
              <a:latin typeface="Grandview"/>
              <a:ea typeface="+mn-ea"/>
              <a:cs typeface="+mn-cs"/>
            </a:endParaRPr>
          </a:p>
        </p:txBody>
      </p:sp>
      <p:sp>
        <p:nvSpPr>
          <p:cNvPr id="12" name="TextBox 11">
            <a:extLst>
              <a:ext uri="{FF2B5EF4-FFF2-40B4-BE49-F238E27FC236}">
                <a16:creationId xmlns:a16="http://schemas.microsoft.com/office/drawing/2014/main" id="{FCAEF62E-6836-0619-2742-8E0663382DEA}"/>
              </a:ext>
            </a:extLst>
          </p:cNvPr>
          <p:cNvSpPr txBox="1"/>
          <p:nvPr/>
        </p:nvSpPr>
        <p:spPr>
          <a:xfrm>
            <a:off x="1312613" y="3609307"/>
            <a:ext cx="4510252" cy="2472921"/>
          </a:xfrm>
          <a:prstGeom prst="rect">
            <a:avLst/>
          </a:prstGeom>
          <a:noFill/>
        </p:spPr>
        <p:txBody>
          <a:bodyPr wrap="square" lIns="0" tIns="45720" rIns="91440" bIns="45720" rtlCol="0">
            <a:spAutoFit/>
          </a:bodyPr>
          <a:lstStyle/>
          <a:p>
            <a:pPr marL="0" marR="0" lvl="0" indent="0" algn="l" defTabSz="914400" rtl="0" eaLnBrk="1" fontAlgn="auto" latinLnBrk="0" hangingPunct="1">
              <a:lnSpc>
                <a:spcPct val="110000"/>
              </a:lnSpc>
              <a:spcBef>
                <a:spcPts val="600"/>
              </a:spcBef>
              <a:spcAft>
                <a:spcPts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Grandview"/>
                <a:ea typeface="+mn-ea"/>
                <a:cs typeface="+mn-cs"/>
              </a:rPr>
              <a:t>Category Strategy</a:t>
            </a:r>
            <a:r>
              <a:rPr kumimoji="0" lang="en-US" sz="1600" b="0" i="0" u="none" strike="noStrike" kern="1200" cap="none" spc="0" normalizeH="0" baseline="0" noProof="0">
                <a:ln>
                  <a:noFill/>
                </a:ln>
                <a:solidFill>
                  <a:schemeClr val="bg1"/>
                </a:solidFill>
                <a:effectLst/>
                <a:uLnTx/>
                <a:uFillTx/>
                <a:latin typeface="Grandview"/>
                <a:ea typeface="+mn-ea"/>
                <a:cs typeface="+mn-cs"/>
              </a:rPr>
              <a:t> </a:t>
            </a:r>
            <a:br>
              <a:rPr kumimoji="0" lang="en-US" sz="1600" b="0" i="0" u="none" strike="noStrike" kern="1200" cap="none" spc="0" normalizeH="0" baseline="0" noProof="0">
                <a:ln>
                  <a:noFill/>
                </a:ln>
                <a:solidFill>
                  <a:schemeClr val="bg1"/>
                </a:solidFill>
                <a:effectLst/>
                <a:uLnTx/>
                <a:uFillTx/>
                <a:latin typeface="Grandview"/>
                <a:ea typeface="+mn-ea"/>
                <a:cs typeface="+mn-cs"/>
              </a:rPr>
            </a:br>
            <a:r>
              <a:rPr kumimoji="0" lang="en-US" sz="1600" b="0" i="0" u="none" strike="noStrike" kern="1200" cap="none" spc="0" normalizeH="0" baseline="0" noProof="0">
                <a:ln>
                  <a:noFill/>
                </a:ln>
                <a:solidFill>
                  <a:schemeClr val="bg1"/>
                </a:solidFill>
                <a:effectLst/>
                <a:uLnTx/>
                <a:uFillTx/>
                <a:latin typeface="Grandview"/>
                <a:ea typeface="+mn-ea"/>
                <a:cs typeface="+mn-cs"/>
              </a:rPr>
              <a:t>Dominique Folacci</a:t>
            </a:r>
            <a:r>
              <a:rPr lang="en-US" sz="1600">
                <a:solidFill>
                  <a:schemeClr val="bg1"/>
                </a:solidFill>
                <a:latin typeface="Grandview"/>
              </a:rPr>
              <a:t> &amp; Nicole Lee</a:t>
            </a:r>
          </a:p>
          <a:p>
            <a:pPr marL="0" marR="0" lvl="0" indent="0" algn="l" defTabSz="914400" rtl="0" eaLnBrk="1" fontAlgn="auto" latinLnBrk="0" hangingPunct="1">
              <a:lnSpc>
                <a:spcPct val="110000"/>
              </a:lnSpc>
              <a:spcBef>
                <a:spcPts val="600"/>
              </a:spcBef>
              <a:spcAft>
                <a:spcPts val="0"/>
              </a:spcAft>
              <a:buClrTx/>
              <a:buSzTx/>
              <a:buFontTx/>
              <a:buNone/>
              <a:tabLst/>
              <a:defRPr/>
            </a:pPr>
            <a:br>
              <a:rPr kumimoji="0" lang="en-US" sz="1600" b="0" i="0" u="none" strike="noStrike" kern="1200" cap="none" spc="0" normalizeH="0" baseline="0" noProof="0">
                <a:ln>
                  <a:noFill/>
                </a:ln>
                <a:solidFill>
                  <a:schemeClr val="bg1"/>
                </a:solidFill>
                <a:effectLst/>
                <a:uLnTx/>
                <a:uFillTx/>
                <a:latin typeface="Grandview"/>
                <a:ea typeface="+mn-ea"/>
                <a:cs typeface="+mn-cs"/>
              </a:rPr>
            </a:br>
            <a:r>
              <a:rPr kumimoji="0" lang="en-US" sz="1600" b="1" i="0" u="none" strike="noStrike" kern="1200" cap="none" spc="0" normalizeH="0" baseline="0" noProof="0">
                <a:ln>
                  <a:noFill/>
                </a:ln>
                <a:solidFill>
                  <a:schemeClr val="bg1"/>
                </a:solidFill>
                <a:effectLst/>
                <a:uLnTx/>
                <a:uFillTx/>
                <a:latin typeface="Grandview"/>
                <a:ea typeface="+mn-ea"/>
                <a:cs typeface="+mn-cs"/>
              </a:rPr>
              <a:t>Sales Enablement</a:t>
            </a:r>
            <a:br>
              <a:rPr kumimoji="0" lang="en-US" sz="1600" b="1" i="0" u="none" strike="noStrike" kern="1200" cap="none" spc="0" normalizeH="0" baseline="0" noProof="0">
                <a:ln>
                  <a:noFill/>
                </a:ln>
                <a:solidFill>
                  <a:schemeClr val="bg1"/>
                </a:solidFill>
                <a:effectLst/>
                <a:uLnTx/>
                <a:uFillTx/>
                <a:latin typeface="Grandview"/>
                <a:ea typeface="+mn-ea"/>
                <a:cs typeface="+mn-cs"/>
              </a:rPr>
            </a:br>
            <a:r>
              <a:rPr kumimoji="0" lang="en-US" sz="1600" i="0" u="none" strike="noStrike" kern="1200" cap="none" spc="0" normalizeH="0" baseline="0" noProof="0">
                <a:ln>
                  <a:noFill/>
                </a:ln>
                <a:solidFill>
                  <a:schemeClr val="bg1"/>
                </a:solidFill>
                <a:effectLst/>
                <a:uLnTx/>
                <a:uFillTx/>
                <a:latin typeface="Grandview"/>
                <a:ea typeface="+mn-ea"/>
                <a:cs typeface="+mn-cs"/>
              </a:rPr>
              <a:t>Jess Cohen </a:t>
            </a:r>
          </a:p>
          <a:p>
            <a:pPr marL="0" marR="0" lvl="0" indent="0" algn="l" defTabSz="914400" rtl="0" eaLnBrk="1" fontAlgn="auto" latinLnBrk="0" hangingPunct="1">
              <a:lnSpc>
                <a:spcPct val="110000"/>
              </a:lnSpc>
              <a:spcBef>
                <a:spcPts val="600"/>
              </a:spcBef>
              <a:spcAft>
                <a:spcPts val="0"/>
              </a:spcAft>
              <a:buClrTx/>
              <a:buSzTx/>
              <a:buFontTx/>
              <a:buNone/>
              <a:tabLst/>
              <a:defRPr/>
            </a:pPr>
            <a:endParaRPr lang="en-US" sz="1600" b="0">
              <a:solidFill>
                <a:schemeClr val="bg1"/>
              </a:solidFill>
              <a:latin typeface="Grandview"/>
            </a:endParaRPr>
          </a:p>
          <a:p>
            <a:pPr marL="0" marR="0" lvl="0" indent="0" algn="l" defTabSz="914400" rtl="0" eaLnBrk="1" fontAlgn="auto" latinLnBrk="0" hangingPunct="1">
              <a:lnSpc>
                <a:spcPct val="110000"/>
              </a:lnSpc>
              <a:spcBef>
                <a:spcPts val="600"/>
              </a:spcBef>
              <a:spcAft>
                <a:spcPts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Grandview"/>
                <a:ea typeface="+mn-ea"/>
                <a:cs typeface="+mn-cs"/>
              </a:rPr>
              <a:t>Trade Marketing </a:t>
            </a:r>
            <a:br>
              <a:rPr kumimoji="0" lang="en-US" sz="1600" b="1" i="0" u="none" strike="noStrike" kern="1200" cap="none" spc="0" normalizeH="0" baseline="0" noProof="0">
                <a:ln>
                  <a:noFill/>
                </a:ln>
                <a:solidFill>
                  <a:schemeClr val="bg1"/>
                </a:solidFill>
                <a:effectLst/>
                <a:uLnTx/>
                <a:uFillTx/>
                <a:latin typeface="Grandview"/>
                <a:ea typeface="+mn-ea"/>
                <a:cs typeface="+mn-cs"/>
              </a:rPr>
            </a:br>
            <a:r>
              <a:rPr kumimoji="0" lang="en-US" sz="1600" b="0" i="0" u="none" strike="noStrike" kern="1200" cap="none" spc="0" normalizeH="0" baseline="0" noProof="0">
                <a:ln>
                  <a:noFill/>
                </a:ln>
                <a:solidFill>
                  <a:schemeClr val="bg1"/>
                </a:solidFill>
                <a:effectLst/>
                <a:uLnTx/>
                <a:uFillTx/>
                <a:latin typeface="Grandview"/>
                <a:ea typeface="+mn-ea"/>
                <a:cs typeface="+mn-cs"/>
              </a:rPr>
              <a:t>Carolyn Scaglione, Bonnie Fallon</a:t>
            </a:r>
          </a:p>
        </p:txBody>
      </p:sp>
      <p:pic>
        <p:nvPicPr>
          <p:cNvPr id="11" name="Graphic 10">
            <a:extLst>
              <a:ext uri="{FF2B5EF4-FFF2-40B4-BE49-F238E27FC236}">
                <a16:creationId xmlns:a16="http://schemas.microsoft.com/office/drawing/2014/main" id="{D426A887-A04B-6D51-F90F-03B5999B8211}"/>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312613" y="870798"/>
            <a:ext cx="1890689" cy="217513"/>
          </a:xfrm>
          <a:prstGeom prst="rect">
            <a:avLst/>
          </a:prstGeom>
        </p:spPr>
      </p:pic>
    </p:spTree>
    <p:extLst>
      <p:ext uri="{BB962C8B-B14F-4D97-AF65-F5344CB8AC3E}">
        <p14:creationId xmlns:p14="http://schemas.microsoft.com/office/powerpoint/2010/main" val="1582552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2669CE-19C9-58F8-8E05-BD2C3DF1A76E}"/>
            </a:ext>
          </a:extLst>
        </p:cNvPr>
        <p:cNvGrpSpPr/>
        <p:nvPr/>
      </p:nvGrpSpPr>
      <p:grpSpPr>
        <a:xfrm>
          <a:off x="0" y="0"/>
          <a:ext cx="0" cy="0"/>
          <a:chOff x="0" y="0"/>
          <a:chExt cx="0" cy="0"/>
        </a:xfrm>
      </p:grpSpPr>
      <p:sp>
        <p:nvSpPr>
          <p:cNvPr id="7" name="Rounded Rectangle 6">
            <a:extLst>
              <a:ext uri="{FF2B5EF4-FFF2-40B4-BE49-F238E27FC236}">
                <a16:creationId xmlns:a16="http://schemas.microsoft.com/office/drawing/2014/main" id="{EDF468C8-4527-A761-6852-B3A0B90255E2}"/>
              </a:ext>
            </a:extLst>
          </p:cNvPr>
          <p:cNvSpPr/>
          <p:nvPr/>
        </p:nvSpPr>
        <p:spPr>
          <a:xfrm>
            <a:off x="825627" y="921064"/>
            <a:ext cx="4896396" cy="5244051"/>
          </a:xfrm>
          <a:prstGeom prst="roundRect">
            <a:avLst>
              <a:gd name="adj" fmla="val 6537"/>
            </a:avLst>
          </a:prstGeom>
          <a:solidFill>
            <a:schemeClr val="accent1">
              <a:lumMod val="20000"/>
              <a:lumOff val="80000"/>
              <a:alpha val="2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4">
            <a:extLst>
              <a:ext uri="{FF2B5EF4-FFF2-40B4-BE49-F238E27FC236}">
                <a16:creationId xmlns:a16="http://schemas.microsoft.com/office/drawing/2014/main" id="{C7DDF89D-ED36-FC60-0D2F-53F6DB429191}"/>
              </a:ext>
            </a:extLst>
          </p:cNvPr>
          <p:cNvSpPr>
            <a:spLocks noGrp="1"/>
          </p:cNvSpPr>
          <p:nvPr>
            <p:ph type="title"/>
          </p:nvPr>
        </p:nvSpPr>
        <p:spPr>
          <a:xfrm>
            <a:off x="1283476" y="1388841"/>
            <a:ext cx="5215518" cy="1123022"/>
          </a:xfrm>
        </p:spPr>
        <p:txBody>
          <a:bodyPr>
            <a:normAutofit fontScale="90000"/>
          </a:bodyPr>
          <a:lstStyle/>
          <a:p>
            <a:pPr>
              <a:lnSpc>
                <a:spcPct val="80000"/>
              </a:lnSpc>
            </a:pPr>
            <a:r>
              <a:rPr lang="en-US" sz="3600">
                <a:latin typeface="Grandview" panose="020B0502040204020203" pitchFamily="34" charset="0"/>
              </a:rPr>
              <a:t>The ‘Business </a:t>
            </a:r>
            <a:br>
              <a:rPr lang="en-US" sz="3600">
                <a:latin typeface="Grandview" panose="020B0502040204020203" pitchFamily="34" charset="0"/>
              </a:rPr>
            </a:br>
            <a:r>
              <a:rPr lang="en-US" sz="3600">
                <a:latin typeface="Grandview" panose="020B0502040204020203" pitchFamily="34" charset="0"/>
              </a:rPr>
              <a:t>of Business’ </a:t>
            </a:r>
            <a:br>
              <a:rPr lang="en-US" sz="3600">
                <a:latin typeface="Grandview" panose="020B0502040204020203" pitchFamily="34" charset="0"/>
              </a:rPr>
            </a:br>
            <a:r>
              <a:rPr lang="en-US" sz="3600" b="0" i="1">
                <a:solidFill>
                  <a:schemeClr val="accent2">
                    <a:lumMod val="20000"/>
                    <a:lumOff val="80000"/>
                  </a:schemeClr>
                </a:solidFill>
                <a:latin typeface="Grandview" panose="020B0502040204020203" pitchFamily="34" charset="0"/>
              </a:rPr>
              <a:t>continues to grow</a:t>
            </a:r>
            <a:br>
              <a:rPr lang="en-US" sz="5400" b="0">
                <a:latin typeface="Grandview" panose="020B0502040204020203" pitchFamily="34" charset="0"/>
              </a:rPr>
            </a:br>
            <a:endParaRPr lang="en-US" sz="2200" b="0" spc="300">
              <a:latin typeface="Grandview" panose="020B0502040204020203" pitchFamily="34" charset="0"/>
            </a:endParaRPr>
          </a:p>
        </p:txBody>
      </p:sp>
      <p:sp>
        <p:nvSpPr>
          <p:cNvPr id="3" name="Slide Number Placeholder 2">
            <a:extLst>
              <a:ext uri="{FF2B5EF4-FFF2-40B4-BE49-F238E27FC236}">
                <a16:creationId xmlns:a16="http://schemas.microsoft.com/office/drawing/2014/main" id="{039D666A-E53C-C709-660F-68BF853DAC9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F4C2C2-D810-4C4F-B43D-1CC8DBDFC0E5}" type="slidenum">
              <a:rPr kumimoji="0" lang="en-US" sz="700" b="0" i="0" u="none" strike="noStrike" kern="1200" cap="none" spc="0" normalizeH="0" baseline="0" noProof="0" smtClean="0">
                <a:ln>
                  <a:noFill/>
                </a:ln>
                <a:solidFill>
                  <a:srgbClr val="FFFFFF"/>
                </a:solidFill>
                <a:effectLst/>
                <a:uLnTx/>
                <a:uFillTx/>
                <a:latin typeface="Grandview"/>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700" b="0" i="0" u="none" strike="noStrike" kern="1200" cap="none" spc="0" normalizeH="0" baseline="0" noProof="0">
              <a:ln>
                <a:noFill/>
              </a:ln>
              <a:solidFill>
                <a:srgbClr val="FFFFFF"/>
              </a:solidFill>
              <a:effectLst/>
              <a:uLnTx/>
              <a:uFillTx/>
              <a:latin typeface="Grandview"/>
              <a:ea typeface="+mn-ea"/>
              <a:cs typeface="+mn-cs"/>
            </a:endParaRPr>
          </a:p>
        </p:txBody>
      </p:sp>
      <p:grpSp>
        <p:nvGrpSpPr>
          <p:cNvPr id="20" name="Group 19">
            <a:extLst>
              <a:ext uri="{FF2B5EF4-FFF2-40B4-BE49-F238E27FC236}">
                <a16:creationId xmlns:a16="http://schemas.microsoft.com/office/drawing/2014/main" id="{97DA24B5-FC5C-8F6E-33E2-8CACC37697DC}"/>
              </a:ext>
            </a:extLst>
          </p:cNvPr>
          <p:cNvGrpSpPr/>
          <p:nvPr/>
        </p:nvGrpSpPr>
        <p:grpSpPr>
          <a:xfrm>
            <a:off x="6074950" y="921064"/>
            <a:ext cx="5595977" cy="5484424"/>
            <a:chOff x="6074950" y="921064"/>
            <a:chExt cx="5595977" cy="5484424"/>
          </a:xfrm>
        </p:grpSpPr>
        <p:grpSp>
          <p:nvGrpSpPr>
            <p:cNvPr id="11" name="Group 10">
              <a:extLst>
                <a:ext uri="{FF2B5EF4-FFF2-40B4-BE49-F238E27FC236}">
                  <a16:creationId xmlns:a16="http://schemas.microsoft.com/office/drawing/2014/main" id="{AFE99626-1901-68D8-AB17-9A06FBFA3B12}"/>
                </a:ext>
              </a:extLst>
            </p:cNvPr>
            <p:cNvGrpSpPr/>
            <p:nvPr/>
          </p:nvGrpSpPr>
          <p:grpSpPr>
            <a:xfrm>
              <a:off x="6074951" y="921064"/>
              <a:ext cx="2514600" cy="2473479"/>
              <a:chOff x="8953499" y="685798"/>
              <a:chExt cx="2514600" cy="2731120"/>
            </a:xfrm>
          </p:grpSpPr>
          <p:grpSp>
            <p:nvGrpSpPr>
              <p:cNvPr id="4" name="Group 3">
                <a:extLst>
                  <a:ext uri="{FF2B5EF4-FFF2-40B4-BE49-F238E27FC236}">
                    <a16:creationId xmlns:a16="http://schemas.microsoft.com/office/drawing/2014/main" id="{781B4753-689C-9177-72C5-9CC4A5AE1FAD}"/>
                  </a:ext>
                </a:extLst>
              </p:cNvPr>
              <p:cNvGrpSpPr/>
              <p:nvPr/>
            </p:nvGrpSpPr>
            <p:grpSpPr>
              <a:xfrm>
                <a:off x="8953499" y="685798"/>
                <a:ext cx="2514600" cy="2654500"/>
                <a:chOff x="8953499" y="685798"/>
                <a:chExt cx="2514600" cy="2654500"/>
              </a:xfrm>
            </p:grpSpPr>
            <p:sp>
              <p:nvSpPr>
                <p:cNvPr id="26" name="Rounded Rectangle 47">
                  <a:extLst>
                    <a:ext uri="{FF2B5EF4-FFF2-40B4-BE49-F238E27FC236}">
                      <a16:creationId xmlns:a16="http://schemas.microsoft.com/office/drawing/2014/main" id="{379521ED-1F28-F146-1277-3490F0FD7007}"/>
                    </a:ext>
                  </a:extLst>
                </p:cNvPr>
                <p:cNvSpPr/>
                <p:nvPr/>
              </p:nvSpPr>
              <p:spPr>
                <a:xfrm>
                  <a:off x="8953499" y="685798"/>
                  <a:ext cx="2514600" cy="2654500"/>
                </a:xfrm>
                <a:prstGeom prst="roundRect">
                  <a:avLst>
                    <a:gd name="adj" fmla="val 7396"/>
                  </a:avLst>
                </a:prstGeom>
                <a:solidFill>
                  <a:schemeClr val="bg1">
                    <a:alpha val="2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97280" rIns="182880" rtlCol="0" anchor="ctr"/>
                <a:lstStyle/>
                <a:p>
                  <a:pPr marL="11113" marR="0" lvl="0" indent="0" algn="l" defTabSz="457200" rtl="0" eaLnBrk="1" fontAlgn="auto" latinLnBrk="0" hangingPunct="1">
                    <a:lnSpc>
                      <a:spcPct val="90000"/>
                    </a:lnSpc>
                    <a:spcBef>
                      <a:spcPts val="0"/>
                    </a:spcBef>
                    <a:spcAft>
                      <a:spcPts val="0"/>
                    </a:spcAft>
                    <a:buClrTx/>
                    <a:buSzTx/>
                    <a:buFontTx/>
                    <a:buNone/>
                    <a:tabLst/>
                    <a:defRPr/>
                  </a:pPr>
                  <a:endParaRPr kumimoji="0" lang="en-US" sz="1200" b="0" i="0" u="none" strike="noStrike" kern="1200" cap="none" spc="0" normalizeH="0" baseline="0" noProof="0">
                    <a:ln w="15875">
                      <a:noFill/>
                    </a:ln>
                    <a:solidFill>
                      <a:srgbClr val="000000"/>
                    </a:solidFill>
                    <a:effectLst/>
                    <a:uLnTx/>
                    <a:uFillTx/>
                    <a:latin typeface="Grandview" panose="020B0502040204020203"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id="{202DF877-4502-1239-EA52-8BB50C9E1897}"/>
                    </a:ext>
                  </a:extLst>
                </p:cNvPr>
                <p:cNvSpPr txBox="1"/>
                <p:nvPr/>
              </p:nvSpPr>
              <p:spPr>
                <a:xfrm>
                  <a:off x="9007758" y="949209"/>
                  <a:ext cx="2460341" cy="923330"/>
                </a:xfrm>
                <a:prstGeom prst="rect">
                  <a:avLst/>
                </a:prstGeom>
                <a:noFill/>
              </p:spPr>
              <p:txBody>
                <a:bodyPr wrap="square" lIns="182880" tIns="0" rIns="18288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300" normalizeH="0" baseline="0" noProof="0">
                      <a:ln>
                        <a:noFill/>
                      </a:ln>
                      <a:solidFill>
                        <a:schemeClr val="accent2">
                          <a:lumMod val="20000"/>
                          <a:lumOff val="80000"/>
                        </a:schemeClr>
                      </a:solidFill>
                      <a:effectLst/>
                      <a:uLnTx/>
                      <a:uFillTx/>
                      <a:latin typeface="Grandview"/>
                      <a:ea typeface="+mn-ea"/>
                      <a:cs typeface="Calibri" panose="020F0502020204030204" pitchFamily="34" charset="0"/>
                    </a:rPr>
                    <a:t>40M</a:t>
                  </a:r>
                </a:p>
              </p:txBody>
            </p:sp>
          </p:grpSp>
          <p:sp>
            <p:nvSpPr>
              <p:cNvPr id="16" name="Text Placeholder 12">
                <a:extLst>
                  <a:ext uri="{FF2B5EF4-FFF2-40B4-BE49-F238E27FC236}">
                    <a16:creationId xmlns:a16="http://schemas.microsoft.com/office/drawing/2014/main" id="{BF7AFED3-CE45-1523-7822-EE192CB2767C}"/>
                  </a:ext>
                </a:extLst>
              </p:cNvPr>
              <p:cNvSpPr txBox="1">
                <a:spLocks/>
              </p:cNvSpPr>
              <p:nvPr/>
            </p:nvSpPr>
            <p:spPr>
              <a:xfrm>
                <a:off x="9007759" y="1732859"/>
                <a:ext cx="2460340" cy="1684059"/>
              </a:xfrm>
              <a:prstGeom prst="rect">
                <a:avLst/>
              </a:prstGeom>
            </p:spPr>
            <p:txBody>
              <a:bodyPr vert="horz" lIns="182880" tIns="91440" rIns="182880" bIns="0" rtlCol="0" anchor="t" anchorCtr="0">
                <a:noAutofit/>
              </a:bodyPr>
              <a:lstStyle>
                <a:lvl1pPr marL="0" indent="0" algn="l" defTabSz="914400" rtl="0" eaLnBrk="1" latinLnBrk="0" hangingPunct="1">
                  <a:lnSpc>
                    <a:spcPct val="110000"/>
                  </a:lnSpc>
                  <a:spcBef>
                    <a:spcPts val="0"/>
                  </a:spcBef>
                  <a:spcAft>
                    <a:spcPts val="1200"/>
                  </a:spcAft>
                  <a:buFont typeface="Arial" panose="020B0604020202020204" pitchFamily="34" charset="0"/>
                  <a:buNone/>
                  <a:defRPr lang="en-CA" sz="1400" kern="1200">
                    <a:solidFill>
                      <a:schemeClr val="tx2"/>
                    </a:solidFill>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pPr>
                <a:r>
                  <a:rPr kumimoji="0" lang="en-CA" sz="1800" b="0" i="0" u="none" strike="noStrike" kern="1200" cap="none" normalizeH="0" baseline="0" noProof="0">
                    <a:ln>
                      <a:noFill/>
                    </a:ln>
                    <a:solidFill>
                      <a:schemeClr val="bg1"/>
                    </a:solidFill>
                    <a:effectLst/>
                    <a:uLnTx/>
                    <a:uFillTx/>
                    <a:latin typeface="Grandview" panose="020B0502040204020203" pitchFamily="34" charset="0"/>
                    <a:ea typeface="+mn-ea"/>
                    <a:cs typeface="Calibri" panose="020F0502020204030204" pitchFamily="34" charset="0"/>
                  </a:rPr>
                  <a:t>U.S. Business Decision Makers </a:t>
                </a:r>
              </a:p>
            </p:txBody>
          </p:sp>
        </p:grpSp>
        <p:grpSp>
          <p:nvGrpSpPr>
            <p:cNvPr id="10" name="Group 9">
              <a:extLst>
                <a:ext uri="{FF2B5EF4-FFF2-40B4-BE49-F238E27FC236}">
                  <a16:creationId xmlns:a16="http://schemas.microsoft.com/office/drawing/2014/main" id="{C5238E37-3B29-7342-7BBB-4DEDFF1989C2}"/>
                </a:ext>
              </a:extLst>
            </p:cNvPr>
            <p:cNvGrpSpPr/>
            <p:nvPr/>
          </p:nvGrpSpPr>
          <p:grpSpPr>
            <a:xfrm>
              <a:off x="8686932" y="925974"/>
              <a:ext cx="2983995" cy="2520613"/>
              <a:chOff x="6093832" y="3517702"/>
              <a:chExt cx="2983995" cy="2783164"/>
            </a:xfrm>
          </p:grpSpPr>
          <p:sp>
            <p:nvSpPr>
              <p:cNvPr id="29" name="Rounded Rectangle 47">
                <a:extLst>
                  <a:ext uri="{FF2B5EF4-FFF2-40B4-BE49-F238E27FC236}">
                    <a16:creationId xmlns:a16="http://schemas.microsoft.com/office/drawing/2014/main" id="{C0790DDE-CAC7-8DD1-4CE1-27196FF5A6D0}"/>
                  </a:ext>
                </a:extLst>
              </p:cNvPr>
              <p:cNvSpPr/>
              <p:nvPr/>
            </p:nvSpPr>
            <p:spPr>
              <a:xfrm>
                <a:off x="6210300" y="3517702"/>
                <a:ext cx="2514600" cy="2654500"/>
              </a:xfrm>
              <a:prstGeom prst="roundRect">
                <a:avLst>
                  <a:gd name="adj" fmla="val 7396"/>
                </a:avLst>
              </a:prstGeom>
              <a:solidFill>
                <a:schemeClr val="bg1">
                  <a:alpha val="2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97280" rIns="182880" rtlCol="0" anchor="ctr"/>
              <a:lstStyle/>
              <a:p>
                <a:pPr marL="11113" marR="0" lvl="0" indent="0" algn="l" defTabSz="457200" rtl="0" eaLnBrk="1" fontAlgn="auto" latinLnBrk="0" hangingPunct="1">
                  <a:lnSpc>
                    <a:spcPct val="90000"/>
                  </a:lnSpc>
                  <a:spcBef>
                    <a:spcPts val="0"/>
                  </a:spcBef>
                  <a:spcAft>
                    <a:spcPts val="0"/>
                  </a:spcAft>
                  <a:buClrTx/>
                  <a:buSzTx/>
                  <a:buFontTx/>
                  <a:buNone/>
                  <a:tabLst/>
                  <a:defRPr/>
                </a:pPr>
                <a:endParaRPr kumimoji="0" lang="en-US" sz="1200" b="0" i="0" u="none" strike="noStrike" kern="1200" cap="none" spc="0" normalizeH="0" baseline="0" noProof="0">
                  <a:ln w="15875">
                    <a:noFill/>
                  </a:ln>
                  <a:solidFill>
                    <a:srgbClr val="000000"/>
                  </a:solidFill>
                  <a:effectLst/>
                  <a:uLnTx/>
                  <a:uFillTx/>
                  <a:latin typeface="Grandview" panose="020B0502040204020203" pitchFamily="34" charset="0"/>
                  <a:ea typeface="+mn-ea"/>
                  <a:cs typeface="Arial" panose="020B0604020202020204" pitchFamily="34" charset="0"/>
                </a:endParaRPr>
              </a:p>
            </p:txBody>
          </p:sp>
          <p:sp>
            <p:nvSpPr>
              <p:cNvPr id="17" name="TextBox 16">
                <a:extLst>
                  <a:ext uri="{FF2B5EF4-FFF2-40B4-BE49-F238E27FC236}">
                    <a16:creationId xmlns:a16="http://schemas.microsoft.com/office/drawing/2014/main" id="{AA418F65-A4EE-B146-E469-51D58161FFAD}"/>
                  </a:ext>
                </a:extLst>
              </p:cNvPr>
              <p:cNvSpPr txBox="1"/>
              <p:nvPr/>
            </p:nvSpPr>
            <p:spPr>
              <a:xfrm>
                <a:off x="6093832" y="3767527"/>
                <a:ext cx="2983995" cy="923330"/>
              </a:xfrm>
              <a:prstGeom prst="rect">
                <a:avLst/>
              </a:prstGeom>
              <a:noFill/>
            </p:spPr>
            <p:txBody>
              <a:bodyPr wrap="square" lIns="182880" tIns="0" rIns="18288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300" normalizeH="0" baseline="0" noProof="0">
                    <a:ln>
                      <a:noFill/>
                    </a:ln>
                    <a:solidFill>
                      <a:schemeClr val="accent2">
                        <a:lumMod val="20000"/>
                        <a:lumOff val="80000"/>
                      </a:schemeClr>
                    </a:solidFill>
                    <a:effectLst/>
                    <a:uLnTx/>
                    <a:uFillTx/>
                    <a:latin typeface="Grandview"/>
                    <a:ea typeface="+mn-ea"/>
                    <a:cs typeface="Calibri"/>
                  </a:rPr>
                  <a:t>+19.4%</a:t>
                </a:r>
              </a:p>
            </p:txBody>
          </p:sp>
          <p:sp>
            <p:nvSpPr>
              <p:cNvPr id="18" name="Text Placeholder 12">
                <a:extLst>
                  <a:ext uri="{FF2B5EF4-FFF2-40B4-BE49-F238E27FC236}">
                    <a16:creationId xmlns:a16="http://schemas.microsoft.com/office/drawing/2014/main" id="{34BD2344-5B51-FB29-96AF-0DED001E44CD}"/>
                  </a:ext>
                </a:extLst>
              </p:cNvPr>
              <p:cNvSpPr txBox="1">
                <a:spLocks/>
              </p:cNvSpPr>
              <p:nvPr/>
            </p:nvSpPr>
            <p:spPr>
              <a:xfrm>
                <a:off x="6210299" y="4616807"/>
                <a:ext cx="2353177" cy="1684059"/>
              </a:xfrm>
              <a:prstGeom prst="rect">
                <a:avLst/>
              </a:prstGeom>
            </p:spPr>
            <p:txBody>
              <a:bodyPr vert="horz" lIns="182880" tIns="91440" rIns="182880" bIns="0" rtlCol="0" anchor="t" anchorCtr="0">
                <a:noAutofit/>
              </a:bodyPr>
              <a:lstStyle>
                <a:lvl1pPr marL="0" indent="0" algn="l" defTabSz="914400" rtl="0" eaLnBrk="1" latinLnBrk="0" hangingPunct="1">
                  <a:lnSpc>
                    <a:spcPct val="110000"/>
                  </a:lnSpc>
                  <a:spcBef>
                    <a:spcPts val="0"/>
                  </a:spcBef>
                  <a:spcAft>
                    <a:spcPts val="1200"/>
                  </a:spcAft>
                  <a:buFont typeface="Arial" panose="020B0604020202020204" pitchFamily="34" charset="0"/>
                  <a:buNone/>
                  <a:defRPr lang="en-CA" sz="1400" kern="1200">
                    <a:solidFill>
                      <a:schemeClr val="tx2"/>
                    </a:solidFill>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pPr>
                <a:r>
                  <a:rPr kumimoji="0" lang="en-US" sz="1800" b="0" i="0" u="none" strike="noStrike" kern="1200" cap="none" normalizeH="0" baseline="0" noProof="0">
                    <a:ln>
                      <a:noFill/>
                    </a:ln>
                    <a:solidFill>
                      <a:schemeClr val="bg1"/>
                    </a:solidFill>
                    <a:effectLst/>
                    <a:uLnTx/>
                    <a:uFillTx/>
                    <a:latin typeface="Grandview" panose="020B0502040204020203" pitchFamily="34" charset="0"/>
                    <a:ea typeface="+mn-ea"/>
                    <a:cs typeface="Calibri" panose="020F0502020204030204" pitchFamily="34" charset="0"/>
                  </a:rPr>
                  <a:t>SaaS global revenue CAGR</a:t>
                </a:r>
                <a:br>
                  <a:rPr kumimoji="0" lang="en-US" sz="1400" b="0" i="0" u="none" strike="noStrike" kern="1200" cap="none" normalizeH="0" baseline="0" noProof="0">
                    <a:ln>
                      <a:noFill/>
                    </a:ln>
                    <a:solidFill>
                      <a:schemeClr val="bg1"/>
                    </a:solidFill>
                    <a:effectLst/>
                    <a:uLnTx/>
                    <a:uFillTx/>
                    <a:latin typeface="Grandview" panose="020B0502040204020203" pitchFamily="34" charset="0"/>
                    <a:ea typeface="+mn-ea"/>
                    <a:cs typeface="Calibri Light"/>
                  </a:rPr>
                </a:br>
                <a:r>
                  <a:rPr kumimoji="0" lang="en-US" sz="1400" b="0" i="0" u="none" strike="noStrike" kern="1200" cap="none" normalizeH="0" baseline="0" noProof="0">
                    <a:ln>
                      <a:noFill/>
                    </a:ln>
                    <a:solidFill>
                      <a:schemeClr val="bg1"/>
                    </a:solidFill>
                    <a:effectLst/>
                    <a:uLnTx/>
                    <a:uFillTx/>
                    <a:latin typeface="Grandview" panose="020B0502040204020203" pitchFamily="34" charset="0"/>
                    <a:ea typeface="+mn-ea"/>
                    <a:cs typeface="Calibri Light"/>
                  </a:rPr>
                  <a:t>to reach $793B by 2029</a:t>
                </a:r>
                <a:endParaRPr kumimoji="0" lang="en-CA" sz="1400" b="0" i="0" u="none" strike="noStrike" kern="1200" cap="none" normalizeH="0" baseline="0" noProof="0">
                  <a:ln>
                    <a:noFill/>
                  </a:ln>
                  <a:solidFill>
                    <a:schemeClr val="bg1"/>
                  </a:solidFill>
                  <a:effectLst/>
                  <a:uLnTx/>
                  <a:uFillTx/>
                  <a:latin typeface="Grandview" panose="020B0502040204020203" pitchFamily="34" charset="0"/>
                  <a:ea typeface="+mn-ea"/>
                  <a:cs typeface="Calibri Light" panose="020F0302020204030204" pitchFamily="34" charset="0"/>
                </a:endParaRPr>
              </a:p>
            </p:txBody>
          </p:sp>
        </p:grpSp>
        <p:grpSp>
          <p:nvGrpSpPr>
            <p:cNvPr id="6" name="Group 5">
              <a:extLst>
                <a:ext uri="{FF2B5EF4-FFF2-40B4-BE49-F238E27FC236}">
                  <a16:creationId xmlns:a16="http://schemas.microsoft.com/office/drawing/2014/main" id="{B1B67A37-D0CB-0817-E399-6E22842588B5}"/>
                </a:ext>
              </a:extLst>
            </p:cNvPr>
            <p:cNvGrpSpPr/>
            <p:nvPr/>
          </p:nvGrpSpPr>
          <p:grpSpPr>
            <a:xfrm>
              <a:off x="6074950" y="3778112"/>
              <a:ext cx="2514601" cy="2627376"/>
              <a:chOff x="6210299" y="685798"/>
              <a:chExt cx="2514601" cy="2901048"/>
            </a:xfrm>
          </p:grpSpPr>
          <p:sp>
            <p:nvSpPr>
              <p:cNvPr id="5" name="Rounded Rectangle 47">
                <a:extLst>
                  <a:ext uri="{FF2B5EF4-FFF2-40B4-BE49-F238E27FC236}">
                    <a16:creationId xmlns:a16="http://schemas.microsoft.com/office/drawing/2014/main" id="{1C41D9FD-87AE-DD06-E0F8-A56CD73BB7C5}"/>
                  </a:ext>
                </a:extLst>
              </p:cNvPr>
              <p:cNvSpPr/>
              <p:nvPr/>
            </p:nvSpPr>
            <p:spPr>
              <a:xfrm>
                <a:off x="6210300" y="685798"/>
                <a:ext cx="2514600" cy="2654500"/>
              </a:xfrm>
              <a:prstGeom prst="roundRect">
                <a:avLst>
                  <a:gd name="adj" fmla="val 7396"/>
                </a:avLst>
              </a:prstGeom>
              <a:solidFill>
                <a:schemeClr val="bg1">
                  <a:alpha val="2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97280" rIns="182880" rtlCol="0" anchor="ctr"/>
              <a:lstStyle/>
              <a:p>
                <a:pPr marL="11113" marR="0" lvl="0" indent="0" algn="l" defTabSz="457200" rtl="0" eaLnBrk="1" fontAlgn="auto" latinLnBrk="0" hangingPunct="1">
                  <a:lnSpc>
                    <a:spcPct val="90000"/>
                  </a:lnSpc>
                  <a:spcBef>
                    <a:spcPts val="0"/>
                  </a:spcBef>
                  <a:spcAft>
                    <a:spcPts val="0"/>
                  </a:spcAft>
                  <a:buClrTx/>
                  <a:buSzTx/>
                  <a:buFontTx/>
                  <a:buNone/>
                  <a:tabLst/>
                  <a:defRPr/>
                </a:pPr>
                <a:endParaRPr kumimoji="0" lang="en-US" sz="1200" b="0" i="0" u="none" strike="noStrike" kern="1200" cap="none" spc="0" normalizeH="0" baseline="0" noProof="0">
                  <a:ln w="15875">
                    <a:noFill/>
                  </a:ln>
                  <a:solidFill>
                    <a:srgbClr val="000000"/>
                  </a:solidFill>
                  <a:effectLst/>
                  <a:uLnTx/>
                  <a:uFillTx/>
                  <a:latin typeface="Grandview" panose="020B0502040204020203" pitchFamily="34" charset="0"/>
                  <a:ea typeface="+mn-ea"/>
                  <a:cs typeface="Arial" panose="020B0604020202020204" pitchFamily="34" charset="0"/>
                </a:endParaRPr>
              </a:p>
            </p:txBody>
          </p:sp>
          <p:sp>
            <p:nvSpPr>
              <p:cNvPr id="14" name="TextBox 13">
                <a:extLst>
                  <a:ext uri="{FF2B5EF4-FFF2-40B4-BE49-F238E27FC236}">
                    <a16:creationId xmlns:a16="http://schemas.microsoft.com/office/drawing/2014/main" id="{D6D6D233-EBA2-2B39-2C62-A46204D2AFF7}"/>
                  </a:ext>
                </a:extLst>
              </p:cNvPr>
              <p:cNvSpPr txBox="1"/>
              <p:nvPr/>
            </p:nvSpPr>
            <p:spPr>
              <a:xfrm>
                <a:off x="6210299" y="938055"/>
                <a:ext cx="2045501" cy="923330"/>
              </a:xfrm>
              <a:prstGeom prst="rect">
                <a:avLst/>
              </a:prstGeom>
              <a:noFill/>
            </p:spPr>
            <p:txBody>
              <a:bodyPr wrap="square" lIns="182880" tIns="0" rIns="18288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300" normalizeH="0" baseline="0" noProof="0">
                    <a:ln>
                      <a:noFill/>
                    </a:ln>
                    <a:solidFill>
                      <a:schemeClr val="accent2">
                        <a:lumMod val="20000"/>
                        <a:lumOff val="80000"/>
                      </a:schemeClr>
                    </a:solidFill>
                    <a:effectLst/>
                    <a:uLnTx/>
                    <a:uFillTx/>
                    <a:latin typeface="Grandview"/>
                    <a:ea typeface="+mn-ea"/>
                    <a:cs typeface="Calibri" panose="020F0502020204030204" pitchFamily="34" charset="0"/>
                  </a:rPr>
                  <a:t>+62%</a:t>
                </a:r>
              </a:p>
            </p:txBody>
          </p:sp>
          <p:sp>
            <p:nvSpPr>
              <p:cNvPr id="21" name="Text Placeholder 12">
                <a:extLst>
                  <a:ext uri="{FF2B5EF4-FFF2-40B4-BE49-F238E27FC236}">
                    <a16:creationId xmlns:a16="http://schemas.microsoft.com/office/drawing/2014/main" id="{EDEEC8FF-5727-4D4A-807A-711B155BC32A}"/>
                  </a:ext>
                </a:extLst>
              </p:cNvPr>
              <p:cNvSpPr txBox="1">
                <a:spLocks/>
              </p:cNvSpPr>
              <p:nvPr/>
            </p:nvSpPr>
            <p:spPr>
              <a:xfrm>
                <a:off x="6210300" y="1721705"/>
                <a:ext cx="2514600" cy="1865141"/>
              </a:xfrm>
              <a:prstGeom prst="rect">
                <a:avLst/>
              </a:prstGeom>
            </p:spPr>
            <p:txBody>
              <a:bodyPr vert="horz" lIns="182880" tIns="91440" rIns="182880" bIns="0" rtlCol="0" anchor="t" anchorCtr="0">
                <a:noAutofit/>
              </a:bodyPr>
              <a:lstStyle>
                <a:lvl1pPr marL="0" indent="0" algn="l" defTabSz="914400" rtl="0" eaLnBrk="1" latinLnBrk="0" hangingPunct="1">
                  <a:lnSpc>
                    <a:spcPct val="110000"/>
                  </a:lnSpc>
                  <a:spcBef>
                    <a:spcPts val="0"/>
                  </a:spcBef>
                  <a:spcAft>
                    <a:spcPts val="1200"/>
                  </a:spcAft>
                  <a:buFont typeface="Arial" panose="020B0604020202020204" pitchFamily="34" charset="0"/>
                  <a:buNone/>
                  <a:defRPr lang="en-CA" sz="1400" kern="1200">
                    <a:solidFill>
                      <a:schemeClr val="tx2"/>
                    </a:solidFill>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pPr>
                <a:r>
                  <a:rPr kumimoji="0" lang="en-CA" sz="1800" b="0" i="0" u="none" strike="noStrike" kern="1200" cap="none" normalizeH="0" baseline="0" noProof="0">
                    <a:ln>
                      <a:noFill/>
                    </a:ln>
                    <a:solidFill>
                      <a:schemeClr val="bg1"/>
                    </a:solidFill>
                    <a:effectLst/>
                    <a:uLnTx/>
                    <a:uFillTx/>
                    <a:latin typeface="Grandview" panose="020B0502040204020203" pitchFamily="34" charset="0"/>
                    <a:ea typeface="+mn-ea"/>
                    <a:cs typeface="Calibri" panose="020F0502020204030204" pitchFamily="34" charset="0"/>
                  </a:rPr>
                  <a:t>B2B brands considered in </a:t>
                </a:r>
                <a:br>
                  <a:rPr kumimoji="0" lang="en-CA" sz="1800" b="0" i="0" u="none" strike="noStrike" kern="1200" cap="none" normalizeH="0" baseline="0" noProof="0">
                    <a:ln>
                      <a:noFill/>
                    </a:ln>
                    <a:solidFill>
                      <a:schemeClr val="bg1"/>
                    </a:solidFill>
                    <a:effectLst/>
                    <a:uLnTx/>
                    <a:uFillTx/>
                    <a:latin typeface="Grandview" panose="020B0502040204020203" pitchFamily="34" charset="0"/>
                    <a:ea typeface="+mn-ea"/>
                    <a:cs typeface="Calibri" panose="020F0502020204030204" pitchFamily="34" charset="0"/>
                  </a:rPr>
                </a:br>
                <a:r>
                  <a:rPr kumimoji="0" lang="en-CA" sz="1800" b="0" i="0" u="none" strike="noStrike" kern="1200" cap="none" normalizeH="0" baseline="0" noProof="0">
                    <a:ln>
                      <a:noFill/>
                    </a:ln>
                    <a:solidFill>
                      <a:schemeClr val="bg1"/>
                    </a:solidFill>
                    <a:effectLst/>
                    <a:uLnTx/>
                    <a:uFillTx/>
                    <a:latin typeface="Grandview" panose="020B0502040204020203" pitchFamily="34" charset="0"/>
                    <a:ea typeface="+mn-ea"/>
                    <a:cs typeface="Calibri" panose="020F0502020204030204" pitchFamily="34" charset="0"/>
                  </a:rPr>
                  <a:t>buying journeys</a:t>
                </a:r>
                <a:br>
                  <a:rPr kumimoji="0" lang="en-CA" sz="1800" b="0" i="0" u="none" strike="noStrike" kern="1200" cap="none" normalizeH="0" baseline="0" noProof="0">
                    <a:ln>
                      <a:noFill/>
                    </a:ln>
                    <a:solidFill>
                      <a:schemeClr val="bg1"/>
                    </a:solidFill>
                    <a:effectLst/>
                    <a:uLnTx/>
                    <a:uFillTx/>
                    <a:latin typeface="Grandview" panose="020B0502040204020203" pitchFamily="34" charset="0"/>
                    <a:ea typeface="+mn-ea"/>
                    <a:cs typeface="Calibri" panose="020F0502020204030204" pitchFamily="34" charset="0"/>
                  </a:rPr>
                </a:br>
                <a:r>
                  <a:rPr kumimoji="0" lang="en-CA" sz="1400" b="0" i="0" u="none" strike="noStrike" kern="1200" cap="none" normalizeH="0" baseline="0" noProof="0">
                    <a:ln>
                      <a:noFill/>
                    </a:ln>
                    <a:solidFill>
                      <a:schemeClr val="bg1"/>
                    </a:solidFill>
                    <a:effectLst/>
                    <a:uLnTx/>
                    <a:uFillTx/>
                    <a:latin typeface="Grandview"/>
                    <a:ea typeface="+mn-ea"/>
                    <a:cs typeface="Calibri Light"/>
                  </a:rPr>
                  <a:t>2024 vs. 2021</a:t>
                </a:r>
              </a:p>
            </p:txBody>
          </p:sp>
        </p:grpSp>
        <p:grpSp>
          <p:nvGrpSpPr>
            <p:cNvPr id="8" name="Group 7">
              <a:extLst>
                <a:ext uri="{FF2B5EF4-FFF2-40B4-BE49-F238E27FC236}">
                  <a16:creationId xmlns:a16="http://schemas.microsoft.com/office/drawing/2014/main" id="{284D64FB-5407-19E7-88C8-AFF00AAD6A37}"/>
                </a:ext>
              </a:extLst>
            </p:cNvPr>
            <p:cNvGrpSpPr/>
            <p:nvPr/>
          </p:nvGrpSpPr>
          <p:grpSpPr>
            <a:xfrm>
              <a:off x="8832476" y="3761028"/>
              <a:ext cx="2514600" cy="2463377"/>
              <a:chOff x="8953499" y="3504440"/>
              <a:chExt cx="2514600" cy="2719966"/>
            </a:xfrm>
          </p:grpSpPr>
          <p:sp>
            <p:nvSpPr>
              <p:cNvPr id="27" name="Rounded Rectangle 47">
                <a:extLst>
                  <a:ext uri="{FF2B5EF4-FFF2-40B4-BE49-F238E27FC236}">
                    <a16:creationId xmlns:a16="http://schemas.microsoft.com/office/drawing/2014/main" id="{4D78851B-43C1-60EB-3057-F353B7DDF3B7}"/>
                  </a:ext>
                </a:extLst>
              </p:cNvPr>
              <p:cNvSpPr/>
              <p:nvPr/>
            </p:nvSpPr>
            <p:spPr>
              <a:xfrm>
                <a:off x="8953499" y="3504440"/>
                <a:ext cx="2514600" cy="2654500"/>
              </a:xfrm>
              <a:prstGeom prst="roundRect">
                <a:avLst>
                  <a:gd name="adj" fmla="val 7396"/>
                </a:avLst>
              </a:prstGeom>
              <a:solidFill>
                <a:schemeClr val="bg1">
                  <a:alpha val="2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97280" rIns="182880" rtlCol="0" anchor="ctr"/>
              <a:lstStyle/>
              <a:p>
                <a:pPr marL="11113" marR="0" lvl="0" indent="0" algn="l" defTabSz="457200" rtl="0" eaLnBrk="1" fontAlgn="auto" latinLnBrk="0" hangingPunct="1">
                  <a:lnSpc>
                    <a:spcPct val="90000"/>
                  </a:lnSpc>
                  <a:spcBef>
                    <a:spcPts val="0"/>
                  </a:spcBef>
                  <a:spcAft>
                    <a:spcPts val="0"/>
                  </a:spcAft>
                  <a:buClrTx/>
                  <a:buSzTx/>
                  <a:buFontTx/>
                  <a:buNone/>
                  <a:tabLst/>
                  <a:defRPr/>
                </a:pPr>
                <a:endParaRPr kumimoji="0" lang="en-US" sz="1200" b="0" i="0" u="none" strike="noStrike" kern="1200" cap="none" spc="0" normalizeH="0" baseline="0" noProof="0">
                  <a:ln w="15875">
                    <a:noFill/>
                  </a:ln>
                  <a:solidFill>
                    <a:srgbClr val="000000"/>
                  </a:solidFill>
                  <a:effectLst/>
                  <a:uLnTx/>
                  <a:uFillTx/>
                  <a:latin typeface="Grandview" panose="020B0502040204020203" pitchFamily="34" charset="0"/>
                  <a:ea typeface="+mn-ea"/>
                  <a:cs typeface="Arial" panose="020B0604020202020204" pitchFamily="34" charset="0"/>
                </a:endParaRPr>
              </a:p>
            </p:txBody>
          </p:sp>
          <p:sp>
            <p:nvSpPr>
              <p:cNvPr id="19" name="TextBox 18">
                <a:extLst>
                  <a:ext uri="{FF2B5EF4-FFF2-40B4-BE49-F238E27FC236}">
                    <a16:creationId xmlns:a16="http://schemas.microsoft.com/office/drawing/2014/main" id="{768836C4-44B6-3255-4536-023D20FBAA57}"/>
                  </a:ext>
                </a:extLst>
              </p:cNvPr>
              <p:cNvSpPr txBox="1"/>
              <p:nvPr/>
            </p:nvSpPr>
            <p:spPr>
              <a:xfrm>
                <a:off x="9007759" y="3750767"/>
                <a:ext cx="2460340" cy="923330"/>
              </a:xfrm>
              <a:prstGeom prst="rect">
                <a:avLst/>
              </a:prstGeom>
              <a:noFill/>
            </p:spPr>
            <p:txBody>
              <a:bodyPr wrap="square" lIns="182880" tIns="0" rIns="18288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300" normalizeH="0" baseline="0" noProof="0">
                    <a:ln>
                      <a:noFill/>
                    </a:ln>
                    <a:solidFill>
                      <a:schemeClr val="accent2">
                        <a:lumMod val="20000"/>
                        <a:lumOff val="80000"/>
                      </a:schemeClr>
                    </a:solidFill>
                    <a:effectLst/>
                    <a:uLnTx/>
                    <a:uFillTx/>
                    <a:latin typeface="Grandview"/>
                    <a:ea typeface="+mn-ea"/>
                    <a:cs typeface="Calibri" panose="020F0502020204030204" pitchFamily="34" charset="0"/>
                  </a:rPr>
                  <a:t>+80%</a:t>
                </a:r>
              </a:p>
            </p:txBody>
          </p:sp>
          <p:sp>
            <p:nvSpPr>
              <p:cNvPr id="23" name="Text Placeholder 12">
                <a:extLst>
                  <a:ext uri="{FF2B5EF4-FFF2-40B4-BE49-F238E27FC236}">
                    <a16:creationId xmlns:a16="http://schemas.microsoft.com/office/drawing/2014/main" id="{EF47A3A8-2E04-8E06-1352-81581622F578}"/>
                  </a:ext>
                </a:extLst>
              </p:cNvPr>
              <p:cNvSpPr txBox="1">
                <a:spLocks/>
              </p:cNvSpPr>
              <p:nvPr/>
            </p:nvSpPr>
            <p:spPr>
              <a:xfrm>
                <a:off x="8953499" y="4540347"/>
                <a:ext cx="2514600" cy="1684059"/>
              </a:xfrm>
              <a:prstGeom prst="rect">
                <a:avLst/>
              </a:prstGeom>
            </p:spPr>
            <p:txBody>
              <a:bodyPr vert="horz" lIns="182880" tIns="91440" rIns="182880" bIns="0" rtlCol="0" anchor="t" anchorCtr="0">
                <a:noAutofit/>
              </a:bodyPr>
              <a:lstStyle>
                <a:lvl1pPr marL="0" indent="0" algn="l" defTabSz="914400" rtl="0" eaLnBrk="1" latinLnBrk="0" hangingPunct="1">
                  <a:lnSpc>
                    <a:spcPct val="110000"/>
                  </a:lnSpc>
                  <a:spcBef>
                    <a:spcPts val="0"/>
                  </a:spcBef>
                  <a:spcAft>
                    <a:spcPts val="1200"/>
                  </a:spcAft>
                  <a:buFont typeface="Arial" panose="020B0604020202020204" pitchFamily="34" charset="0"/>
                  <a:buNone/>
                  <a:defRPr lang="en-CA" sz="1400" kern="1200">
                    <a:solidFill>
                      <a:schemeClr val="tx2"/>
                    </a:solidFill>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pPr>
                <a:r>
                  <a:rPr kumimoji="0" lang="en-US" sz="1800" b="0" i="0" u="none" strike="noStrike" kern="1200" cap="none" normalizeH="0" baseline="0" noProof="0">
                    <a:ln>
                      <a:noFill/>
                    </a:ln>
                    <a:solidFill>
                      <a:schemeClr val="bg1"/>
                    </a:solidFill>
                    <a:effectLst/>
                    <a:uLnTx/>
                    <a:uFillTx/>
                    <a:latin typeface="Grandview" panose="020B0502040204020203" pitchFamily="34" charset="0"/>
                    <a:ea typeface="+mn-ea"/>
                    <a:cs typeface="Calibri" panose="020F0502020204030204" pitchFamily="34" charset="0"/>
                  </a:rPr>
                  <a:t>B2B sales to be generated digitally </a:t>
                </a:r>
                <a:br>
                  <a:rPr kumimoji="0" lang="en-US" sz="1800" b="0" i="0" u="none" strike="noStrike" kern="1200" cap="none" normalizeH="0" baseline="0" noProof="0">
                    <a:ln>
                      <a:noFill/>
                    </a:ln>
                    <a:solidFill>
                      <a:schemeClr val="bg1"/>
                    </a:solidFill>
                    <a:effectLst/>
                    <a:uLnTx/>
                    <a:uFillTx/>
                    <a:latin typeface="Grandview" panose="020B0502040204020203" pitchFamily="34" charset="0"/>
                    <a:ea typeface="+mn-ea"/>
                    <a:cs typeface="Calibri" panose="020F0502020204030204" pitchFamily="34" charset="0"/>
                  </a:rPr>
                </a:br>
                <a:r>
                  <a:rPr kumimoji="0" lang="en-US" sz="1400" b="0" i="0" u="none" strike="noStrike" kern="1200" cap="none" normalizeH="0" baseline="0" noProof="0">
                    <a:ln>
                      <a:noFill/>
                    </a:ln>
                    <a:solidFill>
                      <a:schemeClr val="bg1"/>
                    </a:solidFill>
                    <a:effectLst/>
                    <a:uLnTx/>
                    <a:uFillTx/>
                    <a:latin typeface="Grandview" panose="020B0502040204020203" pitchFamily="34" charset="0"/>
                    <a:ea typeface="+mn-ea"/>
                    <a:cs typeface="Calibri Light"/>
                  </a:rPr>
                  <a:t>by the end of 2025 </a:t>
                </a:r>
                <a:br>
                  <a:rPr kumimoji="0" lang="en-US" sz="1400" b="0" i="0" u="none" strike="noStrike" kern="1200" cap="none" normalizeH="0" baseline="0" noProof="0">
                    <a:ln>
                      <a:noFill/>
                    </a:ln>
                    <a:solidFill>
                      <a:schemeClr val="bg1"/>
                    </a:solidFill>
                    <a:effectLst/>
                    <a:uLnTx/>
                    <a:uFillTx/>
                    <a:latin typeface="Grandview" panose="020B0502040204020203" pitchFamily="34" charset="0"/>
                    <a:ea typeface="+mn-ea"/>
                    <a:cs typeface="Calibri Light"/>
                  </a:rPr>
                </a:br>
                <a:r>
                  <a:rPr kumimoji="0" lang="en-US" sz="1400" b="0" i="0" u="none" strike="noStrike" kern="1200" cap="none" normalizeH="0" baseline="0" noProof="0">
                    <a:ln>
                      <a:noFill/>
                    </a:ln>
                    <a:solidFill>
                      <a:schemeClr val="bg1"/>
                    </a:solidFill>
                    <a:effectLst/>
                    <a:uLnTx/>
                    <a:uFillTx/>
                    <a:latin typeface="Grandview" panose="020B0502040204020203" pitchFamily="34" charset="0"/>
                    <a:ea typeface="+mn-ea"/>
                    <a:cs typeface="Calibri Light"/>
                  </a:rPr>
                  <a:t>vs. 13% in 2019</a:t>
                </a:r>
                <a:endParaRPr kumimoji="0" lang="en-CA" sz="1400" b="0" i="0" u="none" strike="noStrike" kern="1200" cap="none" normalizeH="0" baseline="0" noProof="0">
                  <a:ln>
                    <a:noFill/>
                  </a:ln>
                  <a:solidFill>
                    <a:schemeClr val="bg1"/>
                  </a:solidFill>
                  <a:effectLst/>
                  <a:uLnTx/>
                  <a:uFillTx/>
                  <a:latin typeface="Grandview" panose="020B0502040204020203" pitchFamily="34" charset="0"/>
                  <a:ea typeface="+mn-ea"/>
                  <a:cs typeface="Calibri Light"/>
                </a:endParaRPr>
              </a:p>
            </p:txBody>
          </p:sp>
        </p:grpSp>
      </p:grpSp>
      <p:sp>
        <p:nvSpPr>
          <p:cNvPr id="2" name="TextBox 22">
            <a:extLst>
              <a:ext uri="{FF2B5EF4-FFF2-40B4-BE49-F238E27FC236}">
                <a16:creationId xmlns:a16="http://schemas.microsoft.com/office/drawing/2014/main" id="{D56891FB-DF0E-B781-E85A-6B34E68ABF6D}"/>
              </a:ext>
            </a:extLst>
          </p:cNvPr>
          <p:cNvSpPr txBox="1"/>
          <p:nvPr/>
        </p:nvSpPr>
        <p:spPr>
          <a:xfrm>
            <a:off x="851646" y="6563596"/>
            <a:ext cx="6844554" cy="153888"/>
          </a:xfrm>
          <a:prstGeom prst="rect">
            <a:avLst/>
          </a:prstGeom>
          <a:noFill/>
        </p:spPr>
        <p:txBody>
          <a:bodyPr wrap="square" lIns="0" rIns="0" b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a:ln>
                  <a:noFill/>
                </a:ln>
                <a:solidFill>
                  <a:srgbClr val="FFFFFF"/>
                </a:solidFill>
                <a:effectLst/>
                <a:uLnTx/>
                <a:uFillTx/>
                <a:latin typeface="Grandview"/>
                <a:ea typeface="+mn-ea"/>
                <a:cs typeface="Aptos Serif" panose="02020604070405020304" pitchFamily="18" charset="0"/>
              </a:rPr>
              <a:t>Source: 1. US Census &amp; US Small Business Administration 2. </a:t>
            </a:r>
            <a:r>
              <a:rPr kumimoji="0" lang="en-US" sz="700" b="0" i="1" u="none" strike="noStrike" kern="1200" cap="none" spc="0" normalizeH="0" baseline="0" noProof="0" err="1">
                <a:ln>
                  <a:noFill/>
                </a:ln>
                <a:solidFill>
                  <a:srgbClr val="FFFFFF"/>
                </a:solidFill>
                <a:effectLst/>
                <a:uLnTx/>
                <a:uFillTx/>
                <a:latin typeface="Grandview"/>
                <a:ea typeface="+mn-ea"/>
                <a:cs typeface="Aptos Serif" panose="02020604070405020304" pitchFamily="18" charset="0"/>
                <a:hlinkClick r:id="rId3">
                  <a:extLst>
                    <a:ext uri="{A12FA001-AC4F-418D-AE19-62706E023703}">
                      <ahyp:hlinkClr xmlns:ahyp="http://schemas.microsoft.com/office/drawing/2018/hyperlinkcolor" val="tx"/>
                    </a:ext>
                  </a:extLst>
                </a:hlinkClick>
              </a:rPr>
              <a:t>Dentsu</a:t>
            </a:r>
            <a:r>
              <a:rPr kumimoji="0" lang="en-US" sz="700" b="0" i="1" u="none" strike="noStrike" kern="1200" cap="none" spc="0" normalizeH="0" baseline="0" noProof="0">
                <a:ln>
                  <a:noFill/>
                </a:ln>
                <a:solidFill>
                  <a:srgbClr val="FFFFFF"/>
                </a:solidFill>
                <a:effectLst/>
                <a:uLnTx/>
                <a:uFillTx/>
                <a:latin typeface="Grandview"/>
                <a:ea typeface="+mn-ea"/>
                <a:cs typeface="Aptos Serif" panose="02020604070405020304" pitchFamily="18" charset="0"/>
                <a:hlinkClick r:id="rId3">
                  <a:extLst>
                    <a:ext uri="{A12FA001-AC4F-418D-AE19-62706E023703}">
                      <ahyp:hlinkClr xmlns:ahyp="http://schemas.microsoft.com/office/drawing/2018/hyperlinkcolor" val="tx"/>
                    </a:ext>
                  </a:extLst>
                </a:hlinkClick>
              </a:rPr>
              <a:t> B2B Superpowers Index 2024 </a:t>
            </a:r>
            <a:r>
              <a:rPr kumimoji="0" lang="en-US" sz="700" b="0" i="1" u="none" strike="noStrike" kern="1200" cap="none" spc="0" normalizeH="0" baseline="0" noProof="0">
                <a:ln>
                  <a:noFill/>
                </a:ln>
                <a:solidFill>
                  <a:srgbClr val="FFFFFF"/>
                </a:solidFill>
                <a:effectLst/>
                <a:uLnTx/>
                <a:uFillTx/>
                <a:latin typeface="Grandview"/>
                <a:ea typeface="+mn-ea"/>
                <a:cs typeface="Aptos Serif" panose="02020604070405020304" pitchFamily="18" charset="0"/>
              </a:rPr>
              <a:t>3. </a:t>
            </a:r>
            <a:r>
              <a:rPr kumimoji="0" lang="en-US" sz="700" b="0" i="1" u="none" strike="noStrike" kern="1200" cap="none" spc="0" normalizeH="0" baseline="0" noProof="0">
                <a:ln>
                  <a:noFill/>
                </a:ln>
                <a:solidFill>
                  <a:srgbClr val="FFFFFF"/>
                </a:solidFill>
                <a:effectLst/>
                <a:uLnTx/>
                <a:uFillTx/>
                <a:latin typeface="Grandview"/>
                <a:ea typeface="+mn-ea"/>
                <a:cs typeface="Aptos Serif" panose="02020604070405020304" pitchFamily="18" charset="0"/>
                <a:hlinkClick r:id="rId4">
                  <a:extLst>
                    <a:ext uri="{A12FA001-AC4F-418D-AE19-62706E023703}">
                      <ahyp:hlinkClr xmlns:ahyp="http://schemas.microsoft.com/office/drawing/2018/hyperlinkcolor" val="tx"/>
                    </a:ext>
                  </a:extLst>
                </a:hlinkClick>
              </a:rPr>
              <a:t>Gartner</a:t>
            </a:r>
            <a:endParaRPr kumimoji="0" lang="en-US" sz="700" b="0" i="1" u="none" strike="noStrike" kern="1200" cap="none" spc="0" normalizeH="0" baseline="0" noProof="0">
              <a:ln>
                <a:noFill/>
              </a:ln>
              <a:solidFill>
                <a:srgbClr val="FFFFFF"/>
              </a:solidFill>
              <a:effectLst/>
              <a:uLnTx/>
              <a:uFillTx/>
              <a:latin typeface="Grandview"/>
              <a:ea typeface="+mn-ea"/>
              <a:cs typeface="Aptos Serif" panose="02020604070405020304" pitchFamily="18" charset="0"/>
            </a:endParaRPr>
          </a:p>
        </p:txBody>
      </p:sp>
      <p:sp>
        <p:nvSpPr>
          <p:cNvPr id="12" name="Title 4">
            <a:extLst>
              <a:ext uri="{FF2B5EF4-FFF2-40B4-BE49-F238E27FC236}">
                <a16:creationId xmlns:a16="http://schemas.microsoft.com/office/drawing/2014/main" id="{AA5C2D85-ECC5-5E5F-739D-F1BC233CD59B}"/>
              </a:ext>
            </a:extLst>
          </p:cNvPr>
          <p:cNvSpPr txBox="1">
            <a:spLocks/>
          </p:cNvSpPr>
          <p:nvPr/>
        </p:nvSpPr>
        <p:spPr>
          <a:xfrm>
            <a:off x="1283476" y="2571886"/>
            <a:ext cx="3545213" cy="1098087"/>
          </a:xfrm>
          <a:prstGeom prst="rect">
            <a:avLst/>
          </a:prstGeom>
        </p:spPr>
        <p:txBody>
          <a:bodyPr vert="horz" lIns="0" tIns="0" rIns="0" bIns="0" rtlCol="0" anchor="t" anchorCtr="0">
            <a:noAutofit/>
          </a:bodyPr>
          <a:lstStyle>
            <a:lvl1pPr algn="l" defTabSz="914400" rtl="0" eaLnBrk="1" latinLnBrk="0" hangingPunct="1">
              <a:lnSpc>
                <a:spcPct val="80000"/>
              </a:lnSpc>
              <a:spcBef>
                <a:spcPct val="0"/>
              </a:spcBef>
              <a:buNone/>
              <a:defRPr sz="2800" b="1" kern="1200" spc="0" baseline="0">
                <a:solidFill>
                  <a:schemeClr val="bg1"/>
                </a:solidFill>
                <a:latin typeface="+mj-lt"/>
                <a:ea typeface="+mj-ea"/>
                <a:cs typeface="+mj-cs"/>
              </a:defRPr>
            </a:lvl1pPr>
          </a:lstStyle>
          <a:p>
            <a:r>
              <a:rPr lang="en-US" sz="1800" b="0">
                <a:latin typeface="Grandview" panose="020B0502040204020203" pitchFamily="34" charset="0"/>
              </a:rPr>
              <a:t>resulting in a </a:t>
            </a:r>
            <a:br>
              <a:rPr lang="en-US" sz="2400" b="0">
                <a:latin typeface="Grandview" panose="020B0502040204020203" pitchFamily="34" charset="0"/>
              </a:rPr>
            </a:br>
            <a:r>
              <a:rPr lang="en-US" sz="3200" b="0" i="1">
                <a:solidFill>
                  <a:schemeClr val="accent2">
                    <a:lumMod val="20000"/>
                    <a:lumOff val="80000"/>
                  </a:schemeClr>
                </a:solidFill>
                <a:latin typeface="Grandview" panose="020B0502040204020203" pitchFamily="34" charset="0"/>
              </a:rPr>
              <a:t>more competitive </a:t>
            </a:r>
            <a:br>
              <a:rPr lang="en-US" sz="3200" b="0">
                <a:latin typeface="Grandview" panose="020B0502040204020203" pitchFamily="34" charset="0"/>
              </a:rPr>
            </a:br>
            <a:r>
              <a:rPr lang="en-US" sz="1800" b="0">
                <a:latin typeface="Grandview" panose="020B0502040204020203" pitchFamily="34" charset="0"/>
              </a:rPr>
              <a:t>&amp; </a:t>
            </a:r>
            <a:r>
              <a:rPr lang="en-US" sz="1800">
                <a:latin typeface="Grandview" panose="020B0502040204020203" pitchFamily="34" charset="0"/>
              </a:rPr>
              <a:t>crowded marketplace </a:t>
            </a:r>
            <a:br>
              <a:rPr lang="en-US" sz="2400" b="0">
                <a:latin typeface="Grandview" panose="020B0502040204020203" pitchFamily="34" charset="0"/>
              </a:rPr>
            </a:br>
            <a:endParaRPr lang="en-US" sz="2400" b="0" spc="300">
              <a:latin typeface="Grandview" panose="020B0502040204020203" pitchFamily="34" charset="0"/>
            </a:endParaRPr>
          </a:p>
        </p:txBody>
      </p:sp>
      <p:pic>
        <p:nvPicPr>
          <p:cNvPr id="24" name="Graphic 23">
            <a:extLst>
              <a:ext uri="{FF2B5EF4-FFF2-40B4-BE49-F238E27FC236}">
                <a16:creationId xmlns:a16="http://schemas.microsoft.com/office/drawing/2014/main" id="{2386B3BB-7E0D-B4CB-1689-511FD80B4C6C}"/>
              </a:ext>
            </a:extLst>
          </p:cNvPr>
          <p:cNvPicPr>
            <a:picLocks noChangeAspect="1"/>
          </p:cNvPicPr>
          <p:nvPr/>
        </p:nvPicPr>
        <p:blipFill>
          <a:blip>
            <a:extLst>
              <a:ext uri="{96DAC541-7B7A-43D3-8B79-37D633B846F1}">
                <asvg:svgBlip xmlns:asvg="http://schemas.microsoft.com/office/drawing/2016/SVG/main" r:embed="rId5"/>
              </a:ext>
            </a:extLst>
          </a:blip>
          <a:srcRect l="11091" b="15221"/>
          <a:stretch>
            <a:fillRect/>
          </a:stretch>
        </p:blipFill>
        <p:spPr>
          <a:xfrm>
            <a:off x="840572" y="3662061"/>
            <a:ext cx="1927011" cy="2263251"/>
          </a:xfrm>
          <a:prstGeom prst="rect">
            <a:avLst/>
          </a:prstGeom>
        </p:spPr>
      </p:pic>
    </p:spTree>
    <p:extLst>
      <p:ext uri="{BB962C8B-B14F-4D97-AF65-F5344CB8AC3E}">
        <p14:creationId xmlns:p14="http://schemas.microsoft.com/office/powerpoint/2010/main" val="4065982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A1A4A1-A2D0-E4FB-5DB9-991CD6FD5D19}"/>
            </a:ext>
          </a:extLst>
        </p:cNvPr>
        <p:cNvGrpSpPr/>
        <p:nvPr/>
      </p:nvGrpSpPr>
      <p:grpSpPr>
        <a:xfrm>
          <a:off x="0" y="0"/>
          <a:ext cx="0" cy="0"/>
          <a:chOff x="0" y="0"/>
          <a:chExt cx="0" cy="0"/>
        </a:xfrm>
      </p:grpSpPr>
      <p:sp>
        <p:nvSpPr>
          <p:cNvPr id="40" name="Title 5">
            <a:extLst>
              <a:ext uri="{FF2B5EF4-FFF2-40B4-BE49-F238E27FC236}">
                <a16:creationId xmlns:a16="http://schemas.microsoft.com/office/drawing/2014/main" id="{F6A154F0-A676-BFB8-3816-3867D5E2E850}"/>
              </a:ext>
            </a:extLst>
          </p:cNvPr>
          <p:cNvSpPr>
            <a:spLocks noGrp="1"/>
          </p:cNvSpPr>
          <p:nvPr>
            <p:ph type="title"/>
          </p:nvPr>
        </p:nvSpPr>
        <p:spPr>
          <a:xfrm>
            <a:off x="853102" y="2252314"/>
            <a:ext cx="3116911" cy="2424515"/>
          </a:xfrm>
        </p:spPr>
        <p:txBody>
          <a:bodyPr anchor="t">
            <a:noAutofit/>
          </a:bodyPr>
          <a:lstStyle/>
          <a:p>
            <a:r>
              <a:rPr lang="en-US">
                <a:latin typeface="Grandview" panose="020B0502040204020203" pitchFamily="34" charset="0"/>
              </a:rPr>
              <a:t>And today’s decision-making process has grown more complex </a:t>
            </a:r>
            <a:br>
              <a:rPr lang="en-US" b="0">
                <a:latin typeface="Grandview" panose="020B0502040204020203" pitchFamily="34" charset="0"/>
              </a:rPr>
            </a:br>
            <a:r>
              <a:rPr lang="en-US" b="0">
                <a:solidFill>
                  <a:schemeClr val="accent1">
                    <a:lumMod val="20000"/>
                    <a:lumOff val="80000"/>
                  </a:schemeClr>
                </a:solidFill>
                <a:latin typeface="Grandview" panose="020B0502040204020203" pitchFamily="34" charset="0"/>
              </a:rPr>
              <a:t>necessitating new sales &amp; marketing strategies </a:t>
            </a:r>
          </a:p>
        </p:txBody>
      </p:sp>
      <p:sp>
        <p:nvSpPr>
          <p:cNvPr id="6" name="Rounded Rectangle 6">
            <a:extLst>
              <a:ext uri="{FF2B5EF4-FFF2-40B4-BE49-F238E27FC236}">
                <a16:creationId xmlns:a16="http://schemas.microsoft.com/office/drawing/2014/main" id="{3B54864B-0644-A582-7414-1ED6EC4F6710}"/>
              </a:ext>
              <a:ext uri="{C183D7F6-B498-43B3-948B-1728B52AA6E4}">
                <adec:decorative xmlns:adec="http://schemas.microsoft.com/office/drawing/2017/decorative" val="1"/>
              </a:ext>
            </a:extLst>
          </p:cNvPr>
          <p:cNvSpPr/>
          <p:nvPr/>
        </p:nvSpPr>
        <p:spPr>
          <a:xfrm>
            <a:off x="4423256" y="496341"/>
            <a:ext cx="6911639" cy="6027504"/>
          </a:xfrm>
          <a:prstGeom prst="roundRect">
            <a:avLst>
              <a:gd name="adj" fmla="val 4223"/>
            </a:avLst>
          </a:prstGeom>
          <a:solidFill>
            <a:schemeClr val="bg1">
              <a:alpha val="20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ndview" panose="020B0502040204020203" pitchFamily="34" charset="0"/>
            </a:endParaRPr>
          </a:p>
        </p:txBody>
      </p:sp>
      <p:grpSp>
        <p:nvGrpSpPr>
          <p:cNvPr id="30" name="Group 29">
            <a:extLst>
              <a:ext uri="{FF2B5EF4-FFF2-40B4-BE49-F238E27FC236}">
                <a16:creationId xmlns:a16="http://schemas.microsoft.com/office/drawing/2014/main" id="{68EF35D6-4437-2B78-702E-BE11241C5F07}"/>
              </a:ext>
            </a:extLst>
          </p:cNvPr>
          <p:cNvGrpSpPr/>
          <p:nvPr/>
        </p:nvGrpSpPr>
        <p:grpSpPr>
          <a:xfrm>
            <a:off x="4509521" y="961488"/>
            <a:ext cx="6825374" cy="1109248"/>
            <a:chOff x="4440509" y="861763"/>
            <a:chExt cx="6825374" cy="1109248"/>
          </a:xfrm>
        </p:grpSpPr>
        <p:sp>
          <p:nvSpPr>
            <p:cNvPr id="7" name="TextBox 6">
              <a:extLst>
                <a:ext uri="{FF2B5EF4-FFF2-40B4-BE49-F238E27FC236}">
                  <a16:creationId xmlns:a16="http://schemas.microsoft.com/office/drawing/2014/main" id="{A1021236-C7D9-85A4-9E75-C29CE3834DB6}"/>
                </a:ext>
              </a:extLst>
            </p:cNvPr>
            <p:cNvSpPr txBox="1"/>
            <p:nvPr/>
          </p:nvSpPr>
          <p:spPr>
            <a:xfrm>
              <a:off x="4440509" y="861763"/>
              <a:ext cx="6122870" cy="198452"/>
            </a:xfrm>
            <a:prstGeom prst="rect">
              <a:avLst/>
            </a:prstGeom>
            <a:noFill/>
          </p:spPr>
          <p:txBody>
            <a:bodyPr wrap="square" lIns="274320" tIns="0" rIns="0" bIns="0" rtlCol="0">
              <a:spAutoFit/>
            </a:bodyPr>
            <a:lstStyle/>
            <a:p>
              <a:pPr marL="0" marR="0" lvl="0" indent="0" defTabSz="914400" rtl="0" eaLnBrk="1" fontAlgn="auto" latinLnBrk="0" hangingPunct="1">
                <a:lnSpc>
                  <a:spcPct val="80000"/>
                </a:lnSpc>
                <a:spcBef>
                  <a:spcPts val="0"/>
                </a:spcBef>
                <a:spcAft>
                  <a:spcPts val="0"/>
                </a:spcAft>
                <a:buClrTx/>
                <a:buSzTx/>
                <a:buFontTx/>
                <a:buNone/>
                <a:tabLst/>
                <a:defRPr/>
              </a:pPr>
              <a:r>
                <a:rPr kumimoji="0" lang="en-US" sz="1600" b="1" i="1" u="none" strike="noStrike" kern="1200" cap="none" spc="0" normalizeH="0" baseline="0" noProof="0">
                  <a:ln>
                    <a:noFill/>
                  </a:ln>
                  <a:solidFill>
                    <a:schemeClr val="bg1"/>
                  </a:solidFill>
                  <a:effectLst/>
                  <a:uLnTx/>
                  <a:uFillTx/>
                  <a:latin typeface="Grandview" panose="020B0502040204020203" pitchFamily="34" charset="0"/>
                </a:rPr>
                <a:t>Democratized Decision-Making</a:t>
              </a:r>
            </a:p>
          </p:txBody>
        </p:sp>
        <p:sp>
          <p:nvSpPr>
            <p:cNvPr id="5" name="TextBox 4">
              <a:extLst>
                <a:ext uri="{FF2B5EF4-FFF2-40B4-BE49-F238E27FC236}">
                  <a16:creationId xmlns:a16="http://schemas.microsoft.com/office/drawing/2014/main" id="{86F7B73F-D3FA-E0BE-380B-2EB07E855E9E}"/>
                </a:ext>
              </a:extLst>
            </p:cNvPr>
            <p:cNvSpPr txBox="1"/>
            <p:nvPr/>
          </p:nvSpPr>
          <p:spPr>
            <a:xfrm>
              <a:off x="8014941" y="986126"/>
              <a:ext cx="3250942" cy="98488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chemeClr val="bg1"/>
                  </a:solidFill>
                  <a:effectLst/>
                  <a:uLnTx/>
                  <a:uFillTx/>
                  <a:latin typeface="Grandview" panose="020B0502040204020203" pitchFamily="34" charset="0"/>
                </a:rPr>
                <a:t>72% </a:t>
              </a:r>
              <a:br>
                <a:rPr kumimoji="0" lang="en-US" sz="2000" b="0" i="0" u="none" strike="noStrike" kern="1200" cap="none" spc="0" normalizeH="0" baseline="0" noProof="0">
                  <a:ln>
                    <a:noFill/>
                  </a:ln>
                  <a:solidFill>
                    <a:schemeClr val="bg1"/>
                  </a:solidFill>
                  <a:effectLst/>
                  <a:uLnTx/>
                  <a:uFillTx/>
                  <a:latin typeface="Grandview" panose="020B0502040204020203" pitchFamily="34" charset="0"/>
                </a:rPr>
              </a:br>
              <a:r>
                <a:rPr kumimoji="0" lang="en-US" sz="1400" b="0" i="0" u="none" strike="noStrike" kern="1200" cap="none" spc="0" normalizeH="0" baseline="0" noProof="0">
                  <a:ln>
                    <a:noFill/>
                  </a:ln>
                  <a:solidFill>
                    <a:schemeClr val="accent1">
                      <a:lumMod val="20000"/>
                      <a:lumOff val="80000"/>
                    </a:schemeClr>
                  </a:solidFill>
                  <a:effectLst/>
                  <a:uLnTx/>
                  <a:uFillTx/>
                  <a:latin typeface="Grandview" panose="020B0502040204020203" pitchFamily="34" charset="0"/>
                </a:rPr>
                <a:t>of buying teams hire outside consultants to influence decisions</a:t>
              </a:r>
              <a:endParaRPr kumimoji="0" lang="en-US" sz="2000" b="0" i="0" u="none" strike="noStrike" kern="1200" cap="none" spc="0" normalizeH="0" baseline="0" noProof="0">
                <a:ln>
                  <a:noFill/>
                </a:ln>
                <a:solidFill>
                  <a:schemeClr val="accent1">
                    <a:lumMod val="20000"/>
                    <a:lumOff val="80000"/>
                  </a:schemeClr>
                </a:solidFill>
                <a:effectLst/>
                <a:uLnTx/>
                <a:uFillTx/>
                <a:latin typeface="Grandview" panose="020B0502040204020203" pitchFamily="34" charset="0"/>
              </a:endParaRPr>
            </a:p>
          </p:txBody>
        </p:sp>
        <p:sp>
          <p:nvSpPr>
            <p:cNvPr id="21" name="TextBox 20">
              <a:extLst>
                <a:ext uri="{FF2B5EF4-FFF2-40B4-BE49-F238E27FC236}">
                  <a16:creationId xmlns:a16="http://schemas.microsoft.com/office/drawing/2014/main" id="{6518FA6E-9134-DB0F-DFFF-9116FF0E83FF}"/>
                </a:ext>
              </a:extLst>
            </p:cNvPr>
            <p:cNvSpPr txBox="1"/>
            <p:nvPr/>
          </p:nvSpPr>
          <p:spPr>
            <a:xfrm>
              <a:off x="4717432" y="986126"/>
              <a:ext cx="2956852" cy="98488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chemeClr val="bg1"/>
                  </a:solidFill>
                  <a:effectLst/>
                  <a:uLnTx/>
                  <a:uFillTx/>
                  <a:latin typeface="Grandview" panose="020B0502040204020203" pitchFamily="34" charset="0"/>
                </a:rPr>
                <a:t>10-11 </a:t>
              </a:r>
              <a:br>
                <a:rPr kumimoji="0" lang="en-US" sz="2000" b="0" i="0" u="none" strike="noStrike" kern="1200" cap="none" spc="0" normalizeH="0" baseline="0" noProof="0">
                  <a:ln>
                    <a:noFill/>
                  </a:ln>
                  <a:solidFill>
                    <a:schemeClr val="bg1"/>
                  </a:solidFill>
                  <a:effectLst/>
                  <a:uLnTx/>
                  <a:uFillTx/>
                  <a:latin typeface="Grandview" panose="020B0502040204020203" pitchFamily="34" charset="0"/>
                </a:rPr>
              </a:br>
              <a:r>
                <a:rPr kumimoji="0" lang="en-US" sz="1400" b="0" i="0" u="none" strike="noStrike" kern="1200" cap="none" spc="0" normalizeH="0" baseline="0" noProof="0">
                  <a:ln>
                    <a:noFill/>
                  </a:ln>
                  <a:solidFill>
                    <a:schemeClr val="accent1">
                      <a:lumMod val="20000"/>
                      <a:lumOff val="80000"/>
                    </a:schemeClr>
                  </a:solidFill>
                  <a:effectLst/>
                  <a:uLnTx/>
                  <a:uFillTx/>
                  <a:latin typeface="Grandview" panose="020B0502040204020203" pitchFamily="34" charset="0"/>
                </a:rPr>
                <a:t>Average size of a business </a:t>
              </a:r>
              <a:br>
                <a:rPr kumimoji="0" lang="en-US" sz="1400" b="0" i="0" u="none" strike="noStrike" kern="1200" cap="none" spc="0" normalizeH="0" baseline="0" noProof="0">
                  <a:ln>
                    <a:noFill/>
                  </a:ln>
                  <a:solidFill>
                    <a:schemeClr val="accent1">
                      <a:lumMod val="20000"/>
                      <a:lumOff val="80000"/>
                    </a:schemeClr>
                  </a:solidFill>
                  <a:effectLst/>
                  <a:uLnTx/>
                  <a:uFillTx/>
                  <a:latin typeface="Grandview" panose="020B0502040204020203" pitchFamily="34" charset="0"/>
                </a:rPr>
              </a:br>
              <a:r>
                <a:rPr kumimoji="0" lang="en-US" sz="1400" b="0" i="0" u="none" strike="noStrike" kern="1200" cap="none" spc="0" normalizeH="0" baseline="0" noProof="0">
                  <a:ln>
                    <a:noFill/>
                  </a:ln>
                  <a:solidFill>
                    <a:schemeClr val="accent1">
                      <a:lumMod val="20000"/>
                      <a:lumOff val="80000"/>
                    </a:schemeClr>
                  </a:solidFill>
                  <a:effectLst/>
                  <a:uLnTx/>
                  <a:uFillTx/>
                  <a:latin typeface="Grandview" panose="020B0502040204020203" pitchFamily="34" charset="0"/>
                </a:rPr>
                <a:t>decision-making group</a:t>
              </a:r>
              <a:endParaRPr kumimoji="0" lang="en-US" sz="2000" b="0" i="0" u="none" strike="noStrike" kern="1200" cap="none" spc="0" normalizeH="0" baseline="0" noProof="0">
                <a:ln>
                  <a:noFill/>
                </a:ln>
                <a:solidFill>
                  <a:schemeClr val="accent1">
                    <a:lumMod val="20000"/>
                    <a:lumOff val="80000"/>
                  </a:schemeClr>
                </a:solidFill>
                <a:effectLst/>
                <a:uLnTx/>
                <a:uFillTx/>
                <a:latin typeface="Grandview" panose="020B0502040204020203" pitchFamily="34" charset="0"/>
              </a:endParaRPr>
            </a:p>
          </p:txBody>
        </p:sp>
      </p:grpSp>
      <p:grpSp>
        <p:nvGrpSpPr>
          <p:cNvPr id="29" name="Group 28">
            <a:extLst>
              <a:ext uri="{FF2B5EF4-FFF2-40B4-BE49-F238E27FC236}">
                <a16:creationId xmlns:a16="http://schemas.microsoft.com/office/drawing/2014/main" id="{1DC08C8C-C810-C464-6FE0-5307B6ED6905}"/>
              </a:ext>
            </a:extLst>
          </p:cNvPr>
          <p:cNvGrpSpPr/>
          <p:nvPr/>
        </p:nvGrpSpPr>
        <p:grpSpPr>
          <a:xfrm>
            <a:off x="4509521" y="2664587"/>
            <a:ext cx="5767670" cy="1327989"/>
            <a:chOff x="4440509" y="2925821"/>
            <a:chExt cx="5767670" cy="1327989"/>
          </a:xfrm>
        </p:grpSpPr>
        <p:sp>
          <p:nvSpPr>
            <p:cNvPr id="18" name="TextBox 17">
              <a:extLst>
                <a:ext uri="{FF2B5EF4-FFF2-40B4-BE49-F238E27FC236}">
                  <a16:creationId xmlns:a16="http://schemas.microsoft.com/office/drawing/2014/main" id="{98109232-61D1-594B-392F-3903F8FDAB93}"/>
                </a:ext>
              </a:extLst>
            </p:cNvPr>
            <p:cNvSpPr txBox="1"/>
            <p:nvPr/>
          </p:nvSpPr>
          <p:spPr>
            <a:xfrm>
              <a:off x="4440509" y="2925821"/>
              <a:ext cx="5514324" cy="198452"/>
            </a:xfrm>
            <a:prstGeom prst="rect">
              <a:avLst/>
            </a:prstGeom>
            <a:noFill/>
          </p:spPr>
          <p:txBody>
            <a:bodyPr wrap="square" lIns="274320" tIns="0" rIns="0" bIns="0" rtlCol="0">
              <a:spAutoFit/>
            </a:bodyPr>
            <a:lstStyle/>
            <a:p>
              <a:pPr marL="0" marR="0" lvl="0" indent="0" defTabSz="914400" rtl="0" eaLnBrk="1" fontAlgn="auto" latinLnBrk="0" hangingPunct="1">
                <a:lnSpc>
                  <a:spcPct val="80000"/>
                </a:lnSpc>
                <a:spcBef>
                  <a:spcPts val="0"/>
                </a:spcBef>
                <a:spcAft>
                  <a:spcPts val="0"/>
                </a:spcAft>
                <a:buClrTx/>
                <a:buSzTx/>
                <a:buFontTx/>
                <a:buNone/>
                <a:tabLst/>
                <a:defRPr/>
              </a:pPr>
              <a:r>
                <a:rPr kumimoji="0" lang="en-US" sz="1600" b="1" i="1" u="none" strike="noStrike" kern="1200" cap="none" spc="0" normalizeH="0" baseline="0" noProof="0">
                  <a:ln>
                    <a:noFill/>
                  </a:ln>
                  <a:solidFill>
                    <a:schemeClr val="bg1"/>
                  </a:solidFill>
                  <a:effectLst/>
                  <a:uLnTx/>
                  <a:uFillTx/>
                  <a:latin typeface="Grandview" panose="020B0502040204020203" pitchFamily="34" charset="0"/>
                </a:rPr>
                <a:t>Shrinking Shortlists</a:t>
              </a:r>
            </a:p>
          </p:txBody>
        </p:sp>
        <p:sp>
          <p:nvSpPr>
            <p:cNvPr id="20" name="TextBox 19">
              <a:extLst>
                <a:ext uri="{FF2B5EF4-FFF2-40B4-BE49-F238E27FC236}">
                  <a16:creationId xmlns:a16="http://schemas.microsoft.com/office/drawing/2014/main" id="{B89416EE-D531-ECE4-95C2-DE6AEE8215C8}"/>
                </a:ext>
              </a:extLst>
            </p:cNvPr>
            <p:cNvSpPr txBox="1"/>
            <p:nvPr/>
          </p:nvSpPr>
          <p:spPr>
            <a:xfrm>
              <a:off x="4723266" y="3053481"/>
              <a:ext cx="2641158" cy="120032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chemeClr val="bg1"/>
                  </a:solidFill>
                  <a:effectLst/>
                  <a:uLnTx/>
                  <a:uFillTx/>
                  <a:latin typeface="Grandview" panose="020B0502040204020203" pitchFamily="34" charset="0"/>
                </a:rPr>
                <a:t>49% </a:t>
              </a:r>
              <a:br>
                <a:rPr kumimoji="0" lang="en-US" sz="2000" b="0" i="0" u="none" strike="noStrike" kern="1200" cap="none" spc="0" normalizeH="0" baseline="0" noProof="0">
                  <a:ln>
                    <a:noFill/>
                  </a:ln>
                  <a:solidFill>
                    <a:schemeClr val="bg1"/>
                  </a:solidFill>
                  <a:effectLst/>
                  <a:uLnTx/>
                  <a:uFillTx/>
                  <a:latin typeface="Grandview" panose="020B0502040204020203" pitchFamily="34" charset="0"/>
                </a:rPr>
              </a:br>
              <a:r>
                <a:rPr kumimoji="0" lang="en-US" sz="1400" b="0" i="0" u="none" strike="noStrike" kern="1200" cap="none" spc="0" normalizeH="0" baseline="0" noProof="0">
                  <a:ln>
                    <a:noFill/>
                  </a:ln>
                  <a:solidFill>
                    <a:schemeClr val="accent1">
                      <a:lumMod val="20000"/>
                      <a:lumOff val="80000"/>
                    </a:schemeClr>
                  </a:solidFill>
                  <a:effectLst/>
                  <a:uLnTx/>
                  <a:uFillTx/>
                  <a:latin typeface="Grandview" panose="020B0502040204020203" pitchFamily="34" charset="0"/>
                </a:rPr>
                <a:t>of BDMs only consider 1-3 products per decision making cycle (up 16ppts YoY)</a:t>
              </a:r>
              <a:endParaRPr kumimoji="0" lang="en-US" sz="2000" b="0" i="0" u="none" strike="noStrike" kern="1200" cap="none" spc="0" normalizeH="0" baseline="0" noProof="0">
                <a:ln>
                  <a:noFill/>
                </a:ln>
                <a:solidFill>
                  <a:schemeClr val="accent1">
                    <a:lumMod val="20000"/>
                    <a:lumOff val="80000"/>
                  </a:schemeClr>
                </a:solidFill>
                <a:effectLst/>
                <a:uLnTx/>
                <a:uFillTx/>
                <a:latin typeface="Grandview" panose="020B0502040204020203" pitchFamily="34" charset="0"/>
              </a:endParaRPr>
            </a:p>
          </p:txBody>
        </p:sp>
        <p:sp>
          <p:nvSpPr>
            <p:cNvPr id="22" name="TextBox 21">
              <a:extLst>
                <a:ext uri="{FF2B5EF4-FFF2-40B4-BE49-F238E27FC236}">
                  <a16:creationId xmlns:a16="http://schemas.microsoft.com/office/drawing/2014/main" id="{0F1CFF8F-2C3B-F76C-2EC5-8962D9C5580A}"/>
                </a:ext>
              </a:extLst>
            </p:cNvPr>
            <p:cNvSpPr txBox="1"/>
            <p:nvPr/>
          </p:nvSpPr>
          <p:spPr>
            <a:xfrm>
              <a:off x="8020774" y="3053481"/>
              <a:ext cx="2187405" cy="120032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chemeClr val="bg1"/>
                  </a:solidFill>
                  <a:effectLst/>
                  <a:uLnTx/>
                  <a:uFillTx/>
                  <a:latin typeface="Grandview" panose="020B0502040204020203" pitchFamily="34" charset="0"/>
                </a:rPr>
                <a:t>80-90% </a:t>
              </a:r>
              <a:br>
                <a:rPr kumimoji="0" lang="en-US" sz="2000" b="0" i="0" u="none" strike="noStrike" kern="1200" cap="none" spc="0" normalizeH="0" baseline="0" noProof="0">
                  <a:ln>
                    <a:noFill/>
                  </a:ln>
                  <a:solidFill>
                    <a:schemeClr val="bg1"/>
                  </a:solidFill>
                  <a:effectLst/>
                  <a:uLnTx/>
                  <a:uFillTx/>
                  <a:latin typeface="Grandview" panose="020B0502040204020203" pitchFamily="34" charset="0"/>
                </a:rPr>
              </a:br>
              <a:r>
                <a:rPr kumimoji="0" lang="en-US" sz="1400" b="0" i="0" u="none" strike="noStrike" kern="1200" cap="none" spc="0" normalizeH="0" baseline="0" noProof="0">
                  <a:ln>
                    <a:noFill/>
                  </a:ln>
                  <a:solidFill>
                    <a:schemeClr val="accent1">
                      <a:lumMod val="20000"/>
                      <a:lumOff val="80000"/>
                    </a:schemeClr>
                  </a:solidFill>
                  <a:effectLst/>
                  <a:uLnTx/>
                  <a:uFillTx/>
                  <a:latin typeface="Grandview" panose="020B0502040204020203" pitchFamily="34" charset="0"/>
                </a:rPr>
                <a:t>of BDMs already have a vendor shortlist before the research process</a:t>
              </a:r>
              <a:endParaRPr kumimoji="0" lang="en-US" sz="2000" b="0" i="0" u="none" strike="noStrike" kern="1200" cap="none" spc="0" normalizeH="0" baseline="0" noProof="0">
                <a:ln>
                  <a:noFill/>
                </a:ln>
                <a:solidFill>
                  <a:schemeClr val="accent1">
                    <a:lumMod val="20000"/>
                    <a:lumOff val="80000"/>
                  </a:schemeClr>
                </a:solidFill>
                <a:effectLst/>
                <a:uLnTx/>
                <a:uFillTx/>
                <a:latin typeface="Grandview" panose="020B0502040204020203" pitchFamily="34" charset="0"/>
              </a:endParaRPr>
            </a:p>
          </p:txBody>
        </p:sp>
      </p:grpSp>
      <p:sp>
        <p:nvSpPr>
          <p:cNvPr id="26" name="TextBox 25">
            <a:extLst>
              <a:ext uri="{FF2B5EF4-FFF2-40B4-BE49-F238E27FC236}">
                <a16:creationId xmlns:a16="http://schemas.microsoft.com/office/drawing/2014/main" id="{5A1A764E-B692-1519-EB3B-0BE475C9779B}"/>
              </a:ext>
            </a:extLst>
          </p:cNvPr>
          <p:cNvSpPr txBox="1"/>
          <p:nvPr/>
        </p:nvSpPr>
        <p:spPr>
          <a:xfrm>
            <a:off x="612945" y="6476076"/>
            <a:ext cx="3116911" cy="246221"/>
          </a:xfrm>
          <a:prstGeom prst="rect">
            <a:avLst/>
          </a:prstGeom>
          <a:noFill/>
        </p:spPr>
        <p:txBody>
          <a:bodyPr wrap="square" lIns="0" tIns="0" rIns="0" bIns="0" rtlCol="0">
            <a:spAutoFit/>
          </a:bodyPr>
          <a:lstStyle/>
          <a:p>
            <a:pPr lvl="0">
              <a:defRPr/>
            </a:pPr>
            <a:r>
              <a:rPr kumimoji="0" lang="en-US" sz="700" b="0" i="1" u="none" strike="noStrike" kern="1200" cap="none" spc="0" normalizeH="0" baseline="0" noProof="0">
                <a:ln>
                  <a:noFill/>
                </a:ln>
                <a:solidFill>
                  <a:schemeClr val="bg1"/>
                </a:solidFill>
                <a:effectLst/>
                <a:uLnTx/>
                <a:uFillTx/>
                <a:latin typeface="Grandview" panose="020B0502040204020203" pitchFamily="34" charset="0"/>
              </a:rPr>
              <a:t>Source: 6Sense, G2, </a:t>
            </a:r>
            <a:r>
              <a:rPr kumimoji="0" lang="en-US" sz="700" b="0" i="1" u="none" strike="noStrike" kern="1200" cap="none" spc="0" normalizeH="0" baseline="0" noProof="0" err="1">
                <a:ln>
                  <a:noFill/>
                </a:ln>
                <a:solidFill>
                  <a:schemeClr val="bg1"/>
                </a:solidFill>
                <a:effectLst/>
                <a:uLnTx/>
                <a:uFillTx/>
                <a:latin typeface="Grandview" panose="020B0502040204020203" pitchFamily="34" charset="0"/>
              </a:rPr>
              <a:t>Corporatevisions</a:t>
            </a:r>
            <a:r>
              <a:rPr kumimoji="0" lang="en-US" sz="700" b="0" i="1" u="none" strike="noStrike" kern="1200" cap="none" spc="0" normalizeH="0" baseline="0" noProof="0">
                <a:ln>
                  <a:noFill/>
                </a:ln>
                <a:solidFill>
                  <a:schemeClr val="bg1"/>
                </a:solidFill>
                <a:effectLst/>
                <a:uLnTx/>
                <a:uFillTx/>
                <a:latin typeface="Grandview" panose="020B0502040204020203" pitchFamily="34" charset="0"/>
              </a:rPr>
              <a:t>, </a:t>
            </a:r>
            <a:r>
              <a:rPr lang="en-US" sz="800" i="1" err="1">
                <a:solidFill>
                  <a:schemeClr val="bg1"/>
                </a:solidFill>
                <a:latin typeface="Grandview" panose="020B0502040204020203" pitchFamily="34" charset="0"/>
              </a:rPr>
              <a:t>iSpot.tv</a:t>
            </a:r>
            <a:r>
              <a:rPr lang="en-US" sz="800" i="1">
                <a:solidFill>
                  <a:schemeClr val="bg1"/>
                </a:solidFill>
                <a:latin typeface="Grandview" panose="020B0502040204020203" pitchFamily="34" charset="0"/>
              </a:rPr>
              <a:t>, Mintel, NBCU Proprietary Research (BDMs), </a:t>
            </a:r>
            <a:r>
              <a:rPr lang="en-US" sz="800" i="1">
                <a:solidFill>
                  <a:schemeClr val="bg1"/>
                </a:solidFill>
                <a:latin typeface="Grandview" panose="020B0502040204020203" pitchFamily="34" charset="0"/>
                <a:hlinkClick r:id="rId3">
                  <a:extLst>
                    <a:ext uri="{A12FA001-AC4F-418D-AE19-62706E023703}">
                      <ahyp:hlinkClr xmlns:ahyp="http://schemas.microsoft.com/office/drawing/2018/hyperlinkcolor" val="tx"/>
                    </a:ext>
                  </a:extLst>
                </a:hlinkClick>
              </a:rPr>
              <a:t>LinkedIn B2B Institute</a:t>
            </a:r>
            <a:r>
              <a:rPr lang="en-US" sz="800" i="1">
                <a:solidFill>
                  <a:schemeClr val="bg1"/>
                </a:solidFill>
                <a:latin typeface="Grandview" panose="020B0502040204020203" pitchFamily="34" charset="0"/>
              </a:rPr>
              <a:t>, eMarketer 2025</a:t>
            </a:r>
            <a:endParaRPr kumimoji="0" lang="en-US" sz="700" b="0" i="1" u="none" strike="noStrike" kern="1200" cap="none" spc="0" normalizeH="0" baseline="0" noProof="0">
              <a:ln>
                <a:noFill/>
              </a:ln>
              <a:solidFill>
                <a:schemeClr val="bg1"/>
              </a:solidFill>
              <a:effectLst/>
              <a:uLnTx/>
              <a:uFillTx/>
              <a:latin typeface="Grandview" panose="020B0502040204020203" pitchFamily="34" charset="0"/>
            </a:endParaRPr>
          </a:p>
        </p:txBody>
      </p:sp>
      <p:grpSp>
        <p:nvGrpSpPr>
          <p:cNvPr id="31" name="Group 30">
            <a:extLst>
              <a:ext uri="{FF2B5EF4-FFF2-40B4-BE49-F238E27FC236}">
                <a16:creationId xmlns:a16="http://schemas.microsoft.com/office/drawing/2014/main" id="{0473B24E-8E2B-14EA-5C28-53471D5251BD}"/>
              </a:ext>
            </a:extLst>
          </p:cNvPr>
          <p:cNvGrpSpPr/>
          <p:nvPr/>
        </p:nvGrpSpPr>
        <p:grpSpPr>
          <a:xfrm>
            <a:off x="4509521" y="4534667"/>
            <a:ext cx="7239598" cy="1560672"/>
            <a:chOff x="4440509" y="4660170"/>
            <a:chExt cx="7239598" cy="1560672"/>
          </a:xfrm>
        </p:grpSpPr>
        <p:sp>
          <p:nvSpPr>
            <p:cNvPr id="12" name="TextBox 11">
              <a:extLst>
                <a:ext uri="{FF2B5EF4-FFF2-40B4-BE49-F238E27FC236}">
                  <a16:creationId xmlns:a16="http://schemas.microsoft.com/office/drawing/2014/main" id="{2FBAB4FC-8903-C916-5344-FF84CD4118CA}"/>
                </a:ext>
              </a:extLst>
            </p:cNvPr>
            <p:cNvSpPr txBox="1"/>
            <p:nvPr/>
          </p:nvSpPr>
          <p:spPr>
            <a:xfrm>
              <a:off x="4440509" y="4660170"/>
              <a:ext cx="7239598" cy="395429"/>
            </a:xfrm>
            <a:prstGeom prst="rect">
              <a:avLst/>
            </a:prstGeom>
            <a:noFill/>
          </p:spPr>
          <p:txBody>
            <a:bodyPr wrap="square" lIns="274320" tIns="0" rIns="0" bIns="0" rtlCol="0">
              <a:spAutoFit/>
            </a:bodyPr>
            <a:lstStyle/>
            <a:p>
              <a:pPr marL="0" marR="0" lvl="0" indent="0" defTabSz="914400" rtl="0" eaLnBrk="1" fontAlgn="auto" latinLnBrk="0" hangingPunct="1">
                <a:lnSpc>
                  <a:spcPct val="80000"/>
                </a:lnSpc>
                <a:spcBef>
                  <a:spcPts val="0"/>
                </a:spcBef>
                <a:spcAft>
                  <a:spcPts val="0"/>
                </a:spcAft>
                <a:buClrTx/>
                <a:buSzTx/>
                <a:buFontTx/>
                <a:buNone/>
                <a:tabLst/>
                <a:defRPr/>
              </a:pPr>
              <a:r>
                <a:rPr lang="en-US" sz="1600" b="1" i="1">
                  <a:solidFill>
                    <a:schemeClr val="bg1"/>
                  </a:solidFill>
                  <a:latin typeface="Grandview" panose="020B0502040204020203" pitchFamily="34" charset="0"/>
                </a:rPr>
                <a:t>Growing Prioritization </a:t>
              </a:r>
              <a:br>
                <a:rPr lang="en-US" sz="1600" b="1" i="1">
                  <a:solidFill>
                    <a:schemeClr val="bg1"/>
                  </a:solidFill>
                  <a:latin typeface="Grandview" panose="020B0502040204020203" pitchFamily="34" charset="0"/>
                </a:rPr>
              </a:br>
              <a:r>
                <a:rPr lang="en-US" sz="1600" b="1" i="1">
                  <a:solidFill>
                    <a:schemeClr val="bg1"/>
                  </a:solidFill>
                  <a:latin typeface="Grandview" panose="020B0502040204020203" pitchFamily="34" charset="0"/>
                </a:rPr>
                <a:t>of Brand Building</a:t>
              </a:r>
              <a:endParaRPr kumimoji="0" lang="en-US" sz="1600" b="1" i="1" u="none" strike="noStrike" kern="1200" cap="none" spc="0" normalizeH="0" baseline="0" noProof="0">
                <a:ln>
                  <a:noFill/>
                </a:ln>
                <a:solidFill>
                  <a:schemeClr val="bg1"/>
                </a:solidFill>
                <a:effectLst/>
                <a:uLnTx/>
                <a:uFillTx/>
                <a:latin typeface="Grandview" panose="020B0502040204020203" pitchFamily="34" charset="0"/>
              </a:endParaRPr>
            </a:p>
          </p:txBody>
        </p:sp>
        <p:sp>
          <p:nvSpPr>
            <p:cNvPr id="13" name="TextBox 12">
              <a:extLst>
                <a:ext uri="{FF2B5EF4-FFF2-40B4-BE49-F238E27FC236}">
                  <a16:creationId xmlns:a16="http://schemas.microsoft.com/office/drawing/2014/main" id="{D9339598-8179-68BF-91C0-6C2F1EF8B168}"/>
                </a:ext>
              </a:extLst>
            </p:cNvPr>
            <p:cNvSpPr txBox="1"/>
            <p:nvPr/>
          </p:nvSpPr>
          <p:spPr>
            <a:xfrm>
              <a:off x="4723265" y="5020513"/>
              <a:ext cx="2951019" cy="120032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chemeClr val="bg1"/>
                  </a:solidFill>
                  <a:effectLst/>
                  <a:uLnTx/>
                  <a:uFillTx/>
                  <a:latin typeface="Grandview" panose="020B0502040204020203" pitchFamily="34" charset="0"/>
                </a:rPr>
                <a:t>95%</a:t>
              </a:r>
              <a:br>
                <a:rPr kumimoji="0" lang="en-US" sz="2000" b="0" i="0" u="none" strike="noStrike" kern="1200" cap="none" spc="0" normalizeH="0" baseline="0" noProof="0">
                  <a:ln>
                    <a:noFill/>
                  </a:ln>
                  <a:solidFill>
                    <a:schemeClr val="bg1"/>
                  </a:solidFill>
                  <a:effectLst/>
                  <a:uLnTx/>
                  <a:uFillTx/>
                  <a:latin typeface="Grandview" panose="020B0502040204020203" pitchFamily="34" charset="0"/>
                </a:rPr>
              </a:br>
              <a:r>
                <a:rPr kumimoji="0" lang="en-US" sz="1400" b="0" i="0" u="none" strike="noStrike" kern="1200" cap="none" spc="0" normalizeH="0" baseline="0" noProof="0">
                  <a:ln>
                    <a:noFill/>
                  </a:ln>
                  <a:solidFill>
                    <a:schemeClr val="accent1">
                      <a:lumMod val="20000"/>
                      <a:lumOff val="80000"/>
                    </a:schemeClr>
                  </a:solidFill>
                  <a:effectLst/>
                  <a:uLnTx/>
                  <a:uFillTx/>
                  <a:latin typeface="Grandview" panose="020B0502040204020203" pitchFamily="34" charset="0"/>
                </a:rPr>
                <a:t>of BDMs are not in market now, but will be in the future while only 5% are projected to be in market now</a:t>
              </a:r>
              <a:endParaRPr kumimoji="0" lang="en-US" sz="2000" b="0" i="0" u="none" strike="noStrike" kern="1200" cap="none" spc="0" normalizeH="0" baseline="0" noProof="0">
                <a:ln>
                  <a:noFill/>
                </a:ln>
                <a:solidFill>
                  <a:schemeClr val="accent1">
                    <a:lumMod val="20000"/>
                    <a:lumOff val="80000"/>
                  </a:schemeClr>
                </a:solidFill>
                <a:effectLst/>
                <a:uLnTx/>
                <a:uFillTx/>
                <a:latin typeface="Grandview" panose="020B0502040204020203" pitchFamily="34" charset="0"/>
              </a:endParaRPr>
            </a:p>
          </p:txBody>
        </p:sp>
        <p:sp>
          <p:nvSpPr>
            <p:cNvPr id="14" name="TextBox 13">
              <a:extLst>
                <a:ext uri="{FF2B5EF4-FFF2-40B4-BE49-F238E27FC236}">
                  <a16:creationId xmlns:a16="http://schemas.microsoft.com/office/drawing/2014/main" id="{AA7E9085-AB63-1553-7BB6-9C518F6BCBEE}"/>
                </a:ext>
              </a:extLst>
            </p:cNvPr>
            <p:cNvSpPr txBox="1"/>
            <p:nvPr/>
          </p:nvSpPr>
          <p:spPr>
            <a:xfrm>
              <a:off x="8020774" y="5020513"/>
              <a:ext cx="2951019" cy="120032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a:solidFill>
                    <a:schemeClr val="bg1"/>
                  </a:solidFill>
                  <a:latin typeface="Grandview" panose="020B0502040204020203" pitchFamily="34" charset="0"/>
                </a:rPr>
                <a:t>45</a:t>
              </a:r>
              <a:r>
                <a:rPr kumimoji="0" lang="en-US" sz="3600" b="0" i="0" u="none" strike="noStrike" kern="1200" cap="none" spc="0" normalizeH="0" baseline="0" noProof="0">
                  <a:ln>
                    <a:noFill/>
                  </a:ln>
                  <a:solidFill>
                    <a:schemeClr val="bg1"/>
                  </a:solidFill>
                  <a:effectLst/>
                  <a:uLnTx/>
                  <a:uFillTx/>
                  <a:latin typeface="Grandview" panose="020B0502040204020203" pitchFamily="34" charset="0"/>
                </a:rPr>
                <a:t>%</a:t>
              </a:r>
              <a:br>
                <a:rPr kumimoji="0" lang="en-US" sz="2000" b="0" i="0" u="none" strike="noStrike" kern="1200" cap="none" spc="0" normalizeH="0" baseline="0" noProof="0">
                  <a:ln>
                    <a:noFill/>
                  </a:ln>
                  <a:solidFill>
                    <a:schemeClr val="bg1"/>
                  </a:solidFill>
                  <a:effectLst/>
                  <a:uLnTx/>
                  <a:uFillTx/>
                  <a:latin typeface="Grandview" panose="020B0502040204020203" pitchFamily="34" charset="0"/>
                </a:rPr>
              </a:br>
              <a:r>
                <a:rPr kumimoji="0" lang="en-US" sz="1400" b="0" i="0" u="none" strike="noStrike" kern="1200" cap="none" spc="0" normalizeH="0" baseline="0" noProof="0">
                  <a:ln>
                    <a:noFill/>
                  </a:ln>
                  <a:solidFill>
                    <a:schemeClr val="accent1">
                      <a:lumMod val="20000"/>
                      <a:lumOff val="80000"/>
                    </a:schemeClr>
                  </a:solidFill>
                  <a:effectLst/>
                  <a:uLnTx/>
                  <a:uFillTx/>
                  <a:latin typeface="Grandview" panose="020B0502040204020203" pitchFamily="34" charset="0"/>
                </a:rPr>
                <a:t>of B2B marketers would commit over half of marketing spend on brand if not for budget constraints</a:t>
              </a:r>
              <a:endParaRPr kumimoji="0" lang="en-US" sz="2000" b="0" i="0" u="none" strike="noStrike" kern="1200" cap="none" spc="0" normalizeH="0" baseline="0" noProof="0">
                <a:ln>
                  <a:noFill/>
                </a:ln>
                <a:solidFill>
                  <a:schemeClr val="accent1">
                    <a:lumMod val="20000"/>
                    <a:lumOff val="80000"/>
                  </a:schemeClr>
                </a:solidFill>
                <a:effectLst/>
                <a:uLnTx/>
                <a:uFillTx/>
                <a:latin typeface="Grandview" panose="020B0502040204020203" pitchFamily="34" charset="0"/>
              </a:endParaRPr>
            </a:p>
          </p:txBody>
        </p:sp>
      </p:grpSp>
      <p:cxnSp>
        <p:nvCxnSpPr>
          <p:cNvPr id="36" name="Straight Connector 35">
            <a:extLst>
              <a:ext uri="{FF2B5EF4-FFF2-40B4-BE49-F238E27FC236}">
                <a16:creationId xmlns:a16="http://schemas.microsoft.com/office/drawing/2014/main" id="{4D7BF292-5623-49DD-6C63-F3060A4D22F7}"/>
              </a:ext>
            </a:extLst>
          </p:cNvPr>
          <p:cNvCxnSpPr>
            <a:cxnSpLocks/>
          </p:cNvCxnSpPr>
          <p:nvPr/>
        </p:nvCxnSpPr>
        <p:spPr>
          <a:xfrm>
            <a:off x="4708762" y="2341782"/>
            <a:ext cx="6340626" cy="0"/>
          </a:xfrm>
          <a:prstGeom prst="line">
            <a:avLst/>
          </a:prstGeom>
          <a:ln w="12700">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5F5DC4F5-4392-FD7A-CA6F-4CE4C0EFC7F9}"/>
              </a:ext>
            </a:extLst>
          </p:cNvPr>
          <p:cNvCxnSpPr>
            <a:cxnSpLocks/>
          </p:cNvCxnSpPr>
          <p:nvPr/>
        </p:nvCxnSpPr>
        <p:spPr>
          <a:xfrm>
            <a:off x="4708762" y="4263622"/>
            <a:ext cx="6340626" cy="0"/>
          </a:xfrm>
          <a:prstGeom prst="line">
            <a:avLst/>
          </a:prstGeom>
          <a:ln w="12700">
            <a:solidFill>
              <a:schemeClr val="bg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0012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AB1C97-4B5F-3DDA-F1FB-0778F3117603}"/>
            </a:ext>
          </a:extLst>
        </p:cNvPr>
        <p:cNvGrpSpPr/>
        <p:nvPr/>
      </p:nvGrpSpPr>
      <p:grpSpPr>
        <a:xfrm>
          <a:off x="0" y="0"/>
          <a:ext cx="0" cy="0"/>
          <a:chOff x="0" y="0"/>
          <a:chExt cx="0" cy="0"/>
        </a:xfrm>
      </p:grpSpPr>
      <p:sp>
        <p:nvSpPr>
          <p:cNvPr id="13" name="Title 2">
            <a:extLst>
              <a:ext uri="{FF2B5EF4-FFF2-40B4-BE49-F238E27FC236}">
                <a16:creationId xmlns:a16="http://schemas.microsoft.com/office/drawing/2014/main" id="{09459212-1C28-B17E-2EE0-56DE413AA949}"/>
              </a:ext>
            </a:extLst>
          </p:cNvPr>
          <p:cNvSpPr>
            <a:spLocks noGrp="1"/>
          </p:cNvSpPr>
          <p:nvPr>
            <p:ph type="title"/>
          </p:nvPr>
        </p:nvSpPr>
        <p:spPr>
          <a:xfrm>
            <a:off x="838200" y="660960"/>
            <a:ext cx="11133321" cy="971062"/>
          </a:xfrm>
        </p:spPr>
        <p:txBody>
          <a:bodyPr/>
          <a:lstStyle/>
          <a:p>
            <a:r>
              <a:rPr lang="en-US" dirty="0">
                <a:solidFill>
                  <a:schemeClr val="tx1"/>
                </a:solidFill>
              </a:rPr>
              <a:t>This Changing Landscape </a:t>
            </a:r>
            <a:br>
              <a:rPr lang="en-US" dirty="0">
                <a:solidFill>
                  <a:schemeClr val="tx1"/>
                </a:solidFill>
              </a:rPr>
            </a:br>
            <a:r>
              <a:rPr lang="en-US" dirty="0">
                <a:solidFill>
                  <a:schemeClr val="tx1"/>
                </a:solidFill>
              </a:rPr>
              <a:t>Creates Distinct Challenges For Marketers </a:t>
            </a:r>
            <a:br>
              <a:rPr lang="en-US" sz="3000" b="0" dirty="0">
                <a:solidFill>
                  <a:schemeClr val="tx1"/>
                </a:solidFill>
              </a:rPr>
            </a:br>
            <a:r>
              <a:rPr lang="en-US" sz="1800" b="0" spc="0" dirty="0">
                <a:solidFill>
                  <a:schemeClr val="tx1"/>
                </a:solidFill>
              </a:rPr>
              <a:t>These challenges are not necessarily new, but are more important than ever to address</a:t>
            </a:r>
          </a:p>
        </p:txBody>
      </p:sp>
      <p:sp>
        <p:nvSpPr>
          <p:cNvPr id="6" name="Slide Number Placeholder 5">
            <a:extLst>
              <a:ext uri="{FF2B5EF4-FFF2-40B4-BE49-F238E27FC236}">
                <a16:creationId xmlns:a16="http://schemas.microsoft.com/office/drawing/2014/main" id="{08D93A51-42EF-D522-A4B7-13614DC2D57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F4C2C2-D810-4C4F-B43D-1CC8DBDFC0E5}" type="slidenum">
              <a:rPr kumimoji="0" lang="en-US" sz="700" b="0" i="0" u="none" strike="noStrike" kern="1200" cap="none" spc="0" normalizeH="0" baseline="0" noProof="0" smtClean="0">
                <a:ln>
                  <a:noFill/>
                </a:ln>
                <a:solidFill>
                  <a:srgbClr val="000000"/>
                </a:solidFill>
                <a:effectLst/>
                <a:uLnTx/>
                <a:uFillTx/>
                <a:latin typeface="Grandview"/>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700" b="0" i="0" u="none" strike="noStrike" kern="1200" cap="none" spc="0" normalizeH="0" baseline="0" noProof="0">
              <a:ln>
                <a:noFill/>
              </a:ln>
              <a:solidFill>
                <a:srgbClr val="000000"/>
              </a:solidFill>
              <a:effectLst/>
              <a:uLnTx/>
              <a:uFillTx/>
              <a:latin typeface="Grandview"/>
              <a:ea typeface="+mn-ea"/>
              <a:cs typeface="+mn-cs"/>
            </a:endParaRPr>
          </a:p>
        </p:txBody>
      </p:sp>
      <p:sp>
        <p:nvSpPr>
          <p:cNvPr id="5" name="Rounded Rectangle 7">
            <a:extLst>
              <a:ext uri="{FF2B5EF4-FFF2-40B4-BE49-F238E27FC236}">
                <a16:creationId xmlns:a16="http://schemas.microsoft.com/office/drawing/2014/main" id="{224473B7-90B2-2375-2188-D73B9794555F}"/>
              </a:ext>
            </a:extLst>
          </p:cNvPr>
          <p:cNvSpPr/>
          <p:nvPr/>
        </p:nvSpPr>
        <p:spPr>
          <a:xfrm>
            <a:off x="4556389" y="1965006"/>
            <a:ext cx="3160467" cy="4161912"/>
          </a:xfrm>
          <a:prstGeom prst="roundRect">
            <a:avLst>
              <a:gd name="adj" fmla="val 8138"/>
            </a:avLst>
          </a:prstGeom>
          <a:gradFill>
            <a:gsLst>
              <a:gs pos="86000">
                <a:srgbClr val="0A05CE"/>
              </a:gs>
              <a:gs pos="0">
                <a:srgbClr val="4C7FDE"/>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Grandview"/>
              <a:ea typeface="+mn-ea"/>
              <a:cs typeface="+mn-cs"/>
            </a:endParaRPr>
          </a:p>
        </p:txBody>
      </p:sp>
      <p:sp>
        <p:nvSpPr>
          <p:cNvPr id="10" name="Rounded Rectangle 9">
            <a:extLst>
              <a:ext uri="{FF2B5EF4-FFF2-40B4-BE49-F238E27FC236}">
                <a16:creationId xmlns:a16="http://schemas.microsoft.com/office/drawing/2014/main" id="{718DFB93-5A19-9998-9AC9-DC6591ACB463}"/>
              </a:ext>
            </a:extLst>
          </p:cNvPr>
          <p:cNvSpPr/>
          <p:nvPr/>
        </p:nvSpPr>
        <p:spPr>
          <a:xfrm>
            <a:off x="8189629" y="1965006"/>
            <a:ext cx="3160467" cy="4161912"/>
          </a:xfrm>
          <a:prstGeom prst="roundRect">
            <a:avLst>
              <a:gd name="adj" fmla="val 8138"/>
            </a:avLst>
          </a:prstGeom>
          <a:gradFill>
            <a:gsLst>
              <a:gs pos="86000">
                <a:srgbClr val="0A05CE"/>
              </a:gs>
              <a:gs pos="0">
                <a:srgbClr val="4C7FDE"/>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Grandview"/>
              <a:ea typeface="+mn-ea"/>
              <a:cs typeface="+mn-cs"/>
            </a:endParaRPr>
          </a:p>
        </p:txBody>
      </p:sp>
      <p:sp>
        <p:nvSpPr>
          <p:cNvPr id="12" name="Rounded Rectangle 7">
            <a:extLst>
              <a:ext uri="{FF2B5EF4-FFF2-40B4-BE49-F238E27FC236}">
                <a16:creationId xmlns:a16="http://schemas.microsoft.com/office/drawing/2014/main" id="{47D5CCA9-BBAE-98B7-6599-8634BB500D82}"/>
              </a:ext>
            </a:extLst>
          </p:cNvPr>
          <p:cNvSpPr/>
          <p:nvPr/>
        </p:nvSpPr>
        <p:spPr>
          <a:xfrm>
            <a:off x="866193" y="1965006"/>
            <a:ext cx="3160467" cy="4161912"/>
          </a:xfrm>
          <a:prstGeom prst="roundRect">
            <a:avLst>
              <a:gd name="adj" fmla="val 8138"/>
            </a:avLst>
          </a:prstGeom>
          <a:gradFill>
            <a:gsLst>
              <a:gs pos="86000">
                <a:srgbClr val="0A05CE"/>
              </a:gs>
              <a:gs pos="0">
                <a:srgbClr val="4C7FDE"/>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Grandview"/>
              <a:ea typeface="+mn-ea"/>
              <a:cs typeface="+mn-cs"/>
            </a:endParaRPr>
          </a:p>
        </p:txBody>
      </p:sp>
      <p:grpSp>
        <p:nvGrpSpPr>
          <p:cNvPr id="21" name="Group 20">
            <a:extLst>
              <a:ext uri="{FF2B5EF4-FFF2-40B4-BE49-F238E27FC236}">
                <a16:creationId xmlns:a16="http://schemas.microsoft.com/office/drawing/2014/main" id="{3F02A628-1D0D-CCEB-0C25-01A3FDF0AD05}"/>
              </a:ext>
            </a:extLst>
          </p:cNvPr>
          <p:cNvGrpSpPr/>
          <p:nvPr/>
        </p:nvGrpSpPr>
        <p:grpSpPr>
          <a:xfrm>
            <a:off x="8342918" y="2531459"/>
            <a:ext cx="2852382" cy="2937090"/>
            <a:chOff x="8177043" y="2220126"/>
            <a:chExt cx="2852382" cy="2937090"/>
          </a:xfrm>
          <a:solidFill>
            <a:srgbClr val="100FCF"/>
          </a:solidFill>
        </p:grpSpPr>
        <p:pic>
          <p:nvPicPr>
            <p:cNvPr id="23" name="Graphic 22">
              <a:extLst>
                <a:ext uri="{FF2B5EF4-FFF2-40B4-BE49-F238E27FC236}">
                  <a16:creationId xmlns:a16="http://schemas.microsoft.com/office/drawing/2014/main" id="{1968EFA6-6859-D8C4-FF68-255E002FCE3E}"/>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202474" y="2220126"/>
              <a:ext cx="801521" cy="1102091"/>
            </a:xfrm>
            <a:prstGeom prst="rect">
              <a:avLst/>
            </a:prstGeom>
          </p:spPr>
        </p:pic>
        <p:sp>
          <p:nvSpPr>
            <p:cNvPr id="24" name="Text Placeholder 10">
              <a:extLst>
                <a:ext uri="{FF2B5EF4-FFF2-40B4-BE49-F238E27FC236}">
                  <a16:creationId xmlns:a16="http://schemas.microsoft.com/office/drawing/2014/main" id="{AAE71CD4-45A5-EBC7-F9C7-6A2E0EDB06DD}"/>
                </a:ext>
              </a:extLst>
            </p:cNvPr>
            <p:cNvSpPr txBox="1">
              <a:spLocks/>
            </p:cNvSpPr>
            <p:nvPr/>
          </p:nvSpPr>
          <p:spPr>
            <a:xfrm>
              <a:off x="8177043" y="3951110"/>
              <a:ext cx="2852382" cy="1206106"/>
            </a:xfrm>
            <a:prstGeom prst="rect">
              <a:avLst/>
            </a:prstGeom>
            <a:noFill/>
          </p:spPr>
          <p:txBody>
            <a:bodyPr vert="horz" lIns="0" tIns="0" rIns="0" bIns="0" rtlCol="0">
              <a:noAutofit/>
            </a:bodyPr>
            <a:lstStyle>
              <a:lvl1pPr marL="177800" indent="-177800" algn="l" defTabSz="914400" rtl="0" eaLnBrk="1" latinLnBrk="0" hangingPunct="1">
                <a:lnSpc>
                  <a:spcPct val="110000"/>
                </a:lnSpc>
                <a:spcBef>
                  <a:spcPts val="600"/>
                </a:spcBef>
                <a:buFont typeface="Arial" panose="020B0604020202020204" pitchFamily="34" charset="0"/>
                <a:buChar char="•"/>
                <a:tabLst/>
                <a:defRPr sz="1400" kern="1200">
                  <a:solidFill>
                    <a:schemeClr val="tx2"/>
                  </a:solidFill>
                  <a:latin typeface="+mn-lt"/>
                  <a:ea typeface="+mn-ea"/>
                  <a:cs typeface="+mn-cs"/>
                </a:defRPr>
              </a:lvl1pPr>
              <a:lvl2pPr marL="287338" indent="-109538" algn="l" defTabSz="914400" rtl="0" eaLnBrk="1" latinLnBrk="0" hangingPunct="1">
                <a:lnSpc>
                  <a:spcPct val="110000"/>
                </a:lnSpc>
                <a:spcBef>
                  <a:spcPts val="600"/>
                </a:spcBef>
                <a:buFont typeface="Arial" panose="020B0604020202020204" pitchFamily="34" charset="0"/>
                <a:buChar char="•"/>
                <a:tabLst/>
                <a:defRPr sz="1400" kern="1200">
                  <a:solidFill>
                    <a:schemeClr val="tx2"/>
                  </a:solidFill>
                  <a:latin typeface="+mn-lt"/>
                  <a:ea typeface="+mn-ea"/>
                  <a:cs typeface="+mn-cs"/>
                </a:defRPr>
              </a:lvl2pPr>
              <a:lvl3pPr marL="465138" indent="-177800" algn="l" defTabSz="914400" rtl="0" eaLnBrk="1" latinLnBrk="0" hangingPunct="1">
                <a:lnSpc>
                  <a:spcPct val="110000"/>
                </a:lnSpc>
                <a:spcBef>
                  <a:spcPts val="600"/>
                </a:spcBef>
                <a:buFont typeface="Arial" panose="020B0604020202020204" pitchFamily="34" charset="0"/>
                <a:buChar char="•"/>
                <a:tabLst/>
                <a:defRPr sz="1400" kern="1200">
                  <a:solidFill>
                    <a:schemeClr val="tx2"/>
                  </a:solidFill>
                  <a:latin typeface="+mn-lt"/>
                  <a:ea typeface="+mn-ea"/>
                  <a:cs typeface="+mn-cs"/>
                </a:defRPr>
              </a:lvl3pPr>
              <a:lvl4pPr marL="635000" indent="-169863" algn="l" defTabSz="914400" rtl="0" eaLnBrk="1" latinLnBrk="0" hangingPunct="1">
                <a:lnSpc>
                  <a:spcPct val="110000"/>
                </a:lnSpc>
                <a:spcBef>
                  <a:spcPts val="600"/>
                </a:spcBef>
                <a:buFont typeface="Arial" panose="020B0604020202020204" pitchFamily="34" charset="0"/>
                <a:buChar char="•"/>
                <a:tabLst/>
                <a:defRPr sz="1400" kern="1200">
                  <a:solidFill>
                    <a:schemeClr val="tx2"/>
                  </a:solidFill>
                  <a:latin typeface="+mn-lt"/>
                  <a:ea typeface="+mn-ea"/>
                  <a:cs typeface="+mn-cs"/>
                </a:defRPr>
              </a:lvl4pPr>
              <a:lvl5pPr marL="803275" indent="-168275" algn="l" defTabSz="914400" rtl="0" eaLnBrk="1" latinLnBrk="0" hangingPunct="1">
                <a:lnSpc>
                  <a:spcPct val="110000"/>
                </a:lnSpc>
                <a:spcBef>
                  <a:spcPts val="600"/>
                </a:spcBef>
                <a:buFont typeface="Arial" panose="020B0604020202020204" pitchFamily="34" charset="0"/>
                <a:buChar char="•"/>
                <a:tabLst/>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1800" i="0" u="none" strike="noStrike" kern="1200" cap="none" spc="0" normalizeH="0" baseline="0" noProof="0">
                  <a:ln>
                    <a:noFill/>
                  </a:ln>
                  <a:solidFill>
                    <a:srgbClr val="FFFFFF"/>
                  </a:solidFill>
                  <a:effectLst/>
                  <a:uLnTx/>
                  <a:uFillTx/>
                  <a:latin typeface="Grandview"/>
                  <a:ea typeface="+mn-ea"/>
                  <a:cs typeface="+mn-cs"/>
                </a:rPr>
                <a:t>Navigating Complex Decision Journeys To</a:t>
              </a:r>
              <a:br>
                <a:rPr kumimoji="0" lang="en-US" sz="1800" b="1" i="0" u="none" strike="noStrike" kern="1200" cap="none" spc="0" normalizeH="0" baseline="0" noProof="0">
                  <a:ln>
                    <a:noFill/>
                  </a:ln>
                  <a:solidFill>
                    <a:srgbClr val="FFFFFF"/>
                  </a:solidFill>
                  <a:effectLst/>
                  <a:uLnTx/>
                  <a:uFillTx/>
                  <a:latin typeface="Grandview"/>
                  <a:ea typeface="+mn-ea"/>
                  <a:cs typeface="+mn-cs"/>
                </a:rPr>
              </a:br>
              <a:r>
                <a:rPr kumimoji="0" lang="en-US" sz="1800" b="1" i="0" u="none" strike="noStrike" kern="1200" cap="none" spc="0" normalizeH="0" baseline="0" noProof="0">
                  <a:ln>
                    <a:noFill/>
                  </a:ln>
                  <a:solidFill>
                    <a:srgbClr val="FFFFFF"/>
                  </a:solidFill>
                  <a:effectLst/>
                  <a:uLnTx/>
                  <a:uFillTx/>
                  <a:latin typeface="Grandview"/>
                  <a:ea typeface="+mn-ea"/>
                  <a:cs typeface="+mn-cs"/>
                </a:rPr>
                <a:t> </a:t>
              </a:r>
              <a:r>
                <a:rPr kumimoji="0" lang="en-US" sz="2400" b="1" i="0" u="none" strike="noStrike" kern="1200" cap="none" spc="0" normalizeH="0" baseline="0" noProof="0">
                  <a:ln>
                    <a:noFill/>
                  </a:ln>
                  <a:solidFill>
                    <a:srgbClr val="FFFFFF"/>
                  </a:solidFill>
                  <a:effectLst/>
                  <a:uLnTx/>
                  <a:uFillTx/>
                  <a:latin typeface="Grandview"/>
                  <a:ea typeface="+mn-ea"/>
                  <a:cs typeface="+mn-cs"/>
                </a:rPr>
                <a:t>Build Customer </a:t>
              </a:r>
              <a:br>
                <a:rPr kumimoji="0" lang="en-US" sz="2400" b="1" i="0" u="none" strike="noStrike" kern="1200" cap="none" spc="0" normalizeH="0" baseline="0" noProof="0">
                  <a:ln>
                    <a:noFill/>
                  </a:ln>
                  <a:solidFill>
                    <a:srgbClr val="FFFFFF"/>
                  </a:solidFill>
                  <a:effectLst/>
                  <a:uLnTx/>
                  <a:uFillTx/>
                  <a:latin typeface="Grandview"/>
                  <a:ea typeface="+mn-ea"/>
                  <a:cs typeface="+mn-cs"/>
                </a:rPr>
              </a:br>
              <a:r>
                <a:rPr kumimoji="0" lang="en-US" sz="2400" b="1" i="0" u="none" strike="noStrike" kern="1200" cap="none" spc="0" normalizeH="0" baseline="0" noProof="0">
                  <a:ln>
                    <a:noFill/>
                  </a:ln>
                  <a:solidFill>
                    <a:srgbClr val="FFFFFF"/>
                  </a:solidFill>
                  <a:effectLst/>
                  <a:uLnTx/>
                  <a:uFillTx/>
                  <a:latin typeface="Grandview"/>
                  <a:ea typeface="+mn-ea"/>
                  <a:cs typeface="+mn-cs"/>
                </a:rPr>
                <a:t>Lifetime Value</a:t>
              </a:r>
            </a:p>
          </p:txBody>
        </p:sp>
      </p:grpSp>
      <p:grpSp>
        <p:nvGrpSpPr>
          <p:cNvPr id="25" name="Group 24">
            <a:extLst>
              <a:ext uri="{FF2B5EF4-FFF2-40B4-BE49-F238E27FC236}">
                <a16:creationId xmlns:a16="http://schemas.microsoft.com/office/drawing/2014/main" id="{7983295A-904F-B362-AC26-89AD9E268E28}"/>
              </a:ext>
            </a:extLst>
          </p:cNvPr>
          <p:cNvGrpSpPr/>
          <p:nvPr/>
        </p:nvGrpSpPr>
        <p:grpSpPr>
          <a:xfrm>
            <a:off x="1146244" y="2526802"/>
            <a:ext cx="2613186" cy="2816609"/>
            <a:chOff x="1221842" y="2215469"/>
            <a:chExt cx="2613186" cy="2816609"/>
          </a:xfrm>
          <a:solidFill>
            <a:srgbClr val="100FCF"/>
          </a:solidFill>
        </p:grpSpPr>
        <p:sp>
          <p:nvSpPr>
            <p:cNvPr id="26" name="Text Placeholder 10">
              <a:extLst>
                <a:ext uri="{FF2B5EF4-FFF2-40B4-BE49-F238E27FC236}">
                  <a16:creationId xmlns:a16="http://schemas.microsoft.com/office/drawing/2014/main" id="{A97262C0-41A3-11A3-DCE0-8C05D5CE0061}"/>
                </a:ext>
              </a:extLst>
            </p:cNvPr>
            <p:cNvSpPr txBox="1">
              <a:spLocks/>
            </p:cNvSpPr>
            <p:nvPr/>
          </p:nvSpPr>
          <p:spPr>
            <a:xfrm>
              <a:off x="1221842" y="4076248"/>
              <a:ext cx="2613186" cy="955830"/>
            </a:xfrm>
            <a:prstGeom prst="rect">
              <a:avLst/>
            </a:prstGeom>
            <a:noFill/>
          </p:spPr>
          <p:txBody>
            <a:bodyPr vert="horz" lIns="0" tIns="0" rIns="0" bIns="0" rtlCol="0" anchor="t">
              <a:noAutofit/>
            </a:bodyPr>
            <a:lstStyle>
              <a:lvl1pPr marL="177800" indent="-177800" algn="l" defTabSz="914400" rtl="0" eaLnBrk="1" latinLnBrk="0" hangingPunct="1">
                <a:lnSpc>
                  <a:spcPct val="110000"/>
                </a:lnSpc>
                <a:spcBef>
                  <a:spcPts val="600"/>
                </a:spcBef>
                <a:buFont typeface="Arial" panose="020B0604020202020204" pitchFamily="34" charset="0"/>
                <a:buChar char="•"/>
                <a:tabLst/>
                <a:defRPr sz="1400" kern="1200">
                  <a:solidFill>
                    <a:schemeClr val="tx2"/>
                  </a:solidFill>
                  <a:latin typeface="+mn-lt"/>
                  <a:ea typeface="+mn-ea"/>
                  <a:cs typeface="+mn-cs"/>
                </a:defRPr>
              </a:lvl1pPr>
              <a:lvl2pPr marL="287338" indent="-109538" algn="l" defTabSz="914400" rtl="0" eaLnBrk="1" latinLnBrk="0" hangingPunct="1">
                <a:lnSpc>
                  <a:spcPct val="110000"/>
                </a:lnSpc>
                <a:spcBef>
                  <a:spcPts val="600"/>
                </a:spcBef>
                <a:buFont typeface="Arial" panose="020B0604020202020204" pitchFamily="34" charset="0"/>
                <a:buChar char="•"/>
                <a:tabLst/>
                <a:defRPr sz="1400" kern="1200">
                  <a:solidFill>
                    <a:schemeClr val="tx2"/>
                  </a:solidFill>
                  <a:latin typeface="+mn-lt"/>
                  <a:ea typeface="+mn-ea"/>
                  <a:cs typeface="+mn-cs"/>
                </a:defRPr>
              </a:lvl2pPr>
              <a:lvl3pPr marL="465138" indent="-177800" algn="l" defTabSz="914400" rtl="0" eaLnBrk="1" latinLnBrk="0" hangingPunct="1">
                <a:lnSpc>
                  <a:spcPct val="110000"/>
                </a:lnSpc>
                <a:spcBef>
                  <a:spcPts val="600"/>
                </a:spcBef>
                <a:buFont typeface="Arial" panose="020B0604020202020204" pitchFamily="34" charset="0"/>
                <a:buChar char="•"/>
                <a:tabLst/>
                <a:defRPr sz="1400" kern="1200">
                  <a:solidFill>
                    <a:schemeClr val="tx2"/>
                  </a:solidFill>
                  <a:latin typeface="+mn-lt"/>
                  <a:ea typeface="+mn-ea"/>
                  <a:cs typeface="+mn-cs"/>
                </a:defRPr>
              </a:lvl3pPr>
              <a:lvl4pPr marL="635000" indent="-169863" algn="l" defTabSz="914400" rtl="0" eaLnBrk="1" latinLnBrk="0" hangingPunct="1">
                <a:lnSpc>
                  <a:spcPct val="110000"/>
                </a:lnSpc>
                <a:spcBef>
                  <a:spcPts val="600"/>
                </a:spcBef>
                <a:buFont typeface="Arial" panose="020B0604020202020204" pitchFamily="34" charset="0"/>
                <a:buChar char="•"/>
                <a:tabLst/>
                <a:defRPr sz="1400" kern="1200">
                  <a:solidFill>
                    <a:schemeClr val="tx2"/>
                  </a:solidFill>
                  <a:latin typeface="+mn-lt"/>
                  <a:ea typeface="+mn-ea"/>
                  <a:cs typeface="+mn-cs"/>
                </a:defRPr>
              </a:lvl4pPr>
              <a:lvl5pPr marL="803275" indent="-168275" algn="l" defTabSz="914400" rtl="0" eaLnBrk="1" latinLnBrk="0" hangingPunct="1">
                <a:lnSpc>
                  <a:spcPct val="110000"/>
                </a:lnSpc>
                <a:spcBef>
                  <a:spcPts val="600"/>
                </a:spcBef>
                <a:buFont typeface="Arial" panose="020B0604020202020204" pitchFamily="34" charset="0"/>
                <a:buChar char="•"/>
                <a:tabLst/>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90000"/>
                </a:lnSpc>
                <a:buNone/>
                <a:defRPr/>
              </a:pPr>
              <a:r>
                <a:rPr lang="en-US" sz="1800">
                  <a:solidFill>
                    <a:srgbClr val="FFFFFF"/>
                  </a:solidFill>
                  <a:latin typeface="Grandview"/>
                </a:rPr>
                <a:t>Determining the right </a:t>
              </a:r>
              <a:r>
                <a:rPr kumimoji="0" lang="en-US" sz="2400" b="1" i="0" u="none" strike="noStrike" kern="1200" cap="none" spc="0" normalizeH="0" baseline="0" noProof="0">
                  <a:ln>
                    <a:noFill/>
                  </a:ln>
                  <a:solidFill>
                    <a:srgbClr val="FFFFFF"/>
                  </a:solidFill>
                  <a:effectLst/>
                  <a:uLnTx/>
                  <a:uFillTx/>
                  <a:latin typeface="Grandview"/>
                  <a:ea typeface="+mn-ea"/>
                  <a:cs typeface="+mn-cs"/>
                </a:rPr>
                <a:t>“Business Decision </a:t>
              </a:r>
              <a:br>
                <a:rPr kumimoji="0" lang="en-US" sz="2400" b="1" i="0" u="none" strike="noStrike" kern="1200" cap="none" spc="0" normalizeH="0" baseline="0" noProof="0">
                  <a:ln>
                    <a:noFill/>
                  </a:ln>
                  <a:solidFill>
                    <a:srgbClr val="FFFFFF"/>
                  </a:solidFill>
                  <a:effectLst/>
                  <a:uLnTx/>
                  <a:uFillTx/>
                  <a:latin typeface="Grandview"/>
                  <a:ea typeface="+mn-ea"/>
                  <a:cs typeface="+mn-cs"/>
                </a:rPr>
              </a:br>
              <a:r>
                <a:rPr kumimoji="0" lang="en-US" sz="2400" b="1" i="0" u="none" strike="noStrike" kern="1200" cap="none" spc="0" normalizeH="0" baseline="0" noProof="0">
                  <a:ln>
                    <a:noFill/>
                  </a:ln>
                  <a:solidFill>
                    <a:srgbClr val="FFFFFF"/>
                  </a:solidFill>
                  <a:effectLst/>
                  <a:uLnTx/>
                  <a:uFillTx/>
                  <a:latin typeface="Grandview"/>
                  <a:ea typeface="+mn-ea"/>
                  <a:cs typeface="+mn-cs"/>
                </a:rPr>
                <a:t>Maker” </a:t>
              </a:r>
              <a:r>
                <a:rPr lang="en-US" sz="2400" b="1">
                  <a:solidFill>
                    <a:srgbClr val="FFFFFF"/>
                  </a:solidFill>
                  <a:latin typeface="Grandview"/>
                </a:rPr>
                <a:t>Targets</a:t>
              </a:r>
              <a:endParaRPr kumimoji="0" lang="en-US" sz="2400" b="1" i="0" u="none" strike="noStrike" kern="1200" cap="none" spc="0" normalizeH="0" baseline="0" noProof="0">
                <a:ln>
                  <a:noFill/>
                </a:ln>
                <a:solidFill>
                  <a:srgbClr val="FFFFFF"/>
                </a:solidFill>
                <a:effectLst/>
                <a:uLnTx/>
                <a:uFillTx/>
                <a:latin typeface="Grandview"/>
                <a:ea typeface="+mn-ea"/>
                <a:cs typeface="+mn-cs"/>
              </a:endParaRPr>
            </a:p>
          </p:txBody>
        </p:sp>
        <p:pic>
          <p:nvPicPr>
            <p:cNvPr id="27" name="Graphic 26">
              <a:extLst>
                <a:ext uri="{FF2B5EF4-FFF2-40B4-BE49-F238E27FC236}">
                  <a16:creationId xmlns:a16="http://schemas.microsoft.com/office/drawing/2014/main" id="{294EE52B-E5C0-55CF-9327-D3D456667DF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941860" y="2215469"/>
              <a:ext cx="1173150" cy="1111405"/>
            </a:xfrm>
            <a:prstGeom prst="rect">
              <a:avLst/>
            </a:prstGeom>
          </p:spPr>
        </p:pic>
      </p:grpSp>
      <p:grpSp>
        <p:nvGrpSpPr>
          <p:cNvPr id="28" name="Group 27">
            <a:extLst>
              <a:ext uri="{FF2B5EF4-FFF2-40B4-BE49-F238E27FC236}">
                <a16:creationId xmlns:a16="http://schemas.microsoft.com/office/drawing/2014/main" id="{417794A6-20FF-6160-F1F7-1E08CBD11CB4}"/>
              </a:ext>
            </a:extLst>
          </p:cNvPr>
          <p:cNvGrpSpPr/>
          <p:nvPr/>
        </p:nvGrpSpPr>
        <p:grpSpPr>
          <a:xfrm>
            <a:off x="5057860" y="2488972"/>
            <a:ext cx="2115558" cy="3162457"/>
            <a:chOff x="5002569" y="2177639"/>
            <a:chExt cx="2115558" cy="3162457"/>
          </a:xfrm>
          <a:solidFill>
            <a:srgbClr val="100FCF"/>
          </a:solidFill>
        </p:grpSpPr>
        <p:sp>
          <p:nvSpPr>
            <p:cNvPr id="29" name="Text Placeholder 10">
              <a:extLst>
                <a:ext uri="{FF2B5EF4-FFF2-40B4-BE49-F238E27FC236}">
                  <a16:creationId xmlns:a16="http://schemas.microsoft.com/office/drawing/2014/main" id="{F9469CA1-5B1A-0B1B-E4DE-B66AD8E46FDC}"/>
                </a:ext>
              </a:extLst>
            </p:cNvPr>
            <p:cNvSpPr txBox="1">
              <a:spLocks/>
            </p:cNvSpPr>
            <p:nvPr/>
          </p:nvSpPr>
          <p:spPr>
            <a:xfrm>
              <a:off x="5002569" y="3768230"/>
              <a:ext cx="2115558" cy="1571866"/>
            </a:xfrm>
            <a:prstGeom prst="rect">
              <a:avLst/>
            </a:prstGeom>
            <a:noFill/>
          </p:spPr>
          <p:txBody>
            <a:bodyPr vert="horz" lIns="0" tIns="0" rIns="0" bIns="0" rtlCol="0" anchor="t">
              <a:noAutofit/>
            </a:bodyPr>
            <a:lstStyle>
              <a:lvl1pPr marL="177800" indent="-177800" algn="l" defTabSz="914400" rtl="0" eaLnBrk="1" latinLnBrk="0" hangingPunct="1">
                <a:lnSpc>
                  <a:spcPct val="110000"/>
                </a:lnSpc>
                <a:spcBef>
                  <a:spcPts val="600"/>
                </a:spcBef>
                <a:buFont typeface="Arial" panose="020B0604020202020204" pitchFamily="34" charset="0"/>
                <a:buChar char="•"/>
                <a:tabLst/>
                <a:defRPr sz="1400" kern="1200">
                  <a:solidFill>
                    <a:schemeClr val="tx2"/>
                  </a:solidFill>
                  <a:latin typeface="+mn-lt"/>
                  <a:ea typeface="+mn-ea"/>
                  <a:cs typeface="+mn-cs"/>
                </a:defRPr>
              </a:lvl1pPr>
              <a:lvl2pPr marL="287338" indent="-109538" algn="l" defTabSz="914400" rtl="0" eaLnBrk="1" latinLnBrk="0" hangingPunct="1">
                <a:lnSpc>
                  <a:spcPct val="110000"/>
                </a:lnSpc>
                <a:spcBef>
                  <a:spcPts val="600"/>
                </a:spcBef>
                <a:buFont typeface="Arial" panose="020B0604020202020204" pitchFamily="34" charset="0"/>
                <a:buChar char="•"/>
                <a:tabLst/>
                <a:defRPr sz="1400" kern="1200">
                  <a:solidFill>
                    <a:schemeClr val="tx2"/>
                  </a:solidFill>
                  <a:latin typeface="+mn-lt"/>
                  <a:ea typeface="+mn-ea"/>
                  <a:cs typeface="+mn-cs"/>
                </a:defRPr>
              </a:lvl2pPr>
              <a:lvl3pPr marL="465138" indent="-177800" algn="l" defTabSz="914400" rtl="0" eaLnBrk="1" latinLnBrk="0" hangingPunct="1">
                <a:lnSpc>
                  <a:spcPct val="110000"/>
                </a:lnSpc>
                <a:spcBef>
                  <a:spcPts val="600"/>
                </a:spcBef>
                <a:buFont typeface="Arial" panose="020B0604020202020204" pitchFamily="34" charset="0"/>
                <a:buChar char="•"/>
                <a:tabLst/>
                <a:defRPr sz="1400" kern="1200">
                  <a:solidFill>
                    <a:schemeClr val="tx2"/>
                  </a:solidFill>
                  <a:latin typeface="+mn-lt"/>
                  <a:ea typeface="+mn-ea"/>
                  <a:cs typeface="+mn-cs"/>
                </a:defRPr>
              </a:lvl3pPr>
              <a:lvl4pPr marL="635000" indent="-169863" algn="l" defTabSz="914400" rtl="0" eaLnBrk="1" latinLnBrk="0" hangingPunct="1">
                <a:lnSpc>
                  <a:spcPct val="110000"/>
                </a:lnSpc>
                <a:spcBef>
                  <a:spcPts val="600"/>
                </a:spcBef>
                <a:buFont typeface="Arial" panose="020B0604020202020204" pitchFamily="34" charset="0"/>
                <a:buChar char="•"/>
                <a:tabLst/>
                <a:defRPr sz="1400" kern="1200">
                  <a:solidFill>
                    <a:schemeClr val="tx2"/>
                  </a:solidFill>
                  <a:latin typeface="+mn-lt"/>
                  <a:ea typeface="+mn-ea"/>
                  <a:cs typeface="+mn-cs"/>
                </a:defRPr>
              </a:lvl4pPr>
              <a:lvl5pPr marL="803275" indent="-168275" algn="l" defTabSz="914400" rtl="0" eaLnBrk="1" latinLnBrk="0" hangingPunct="1">
                <a:lnSpc>
                  <a:spcPct val="110000"/>
                </a:lnSpc>
                <a:spcBef>
                  <a:spcPts val="600"/>
                </a:spcBef>
                <a:buFont typeface="Arial" panose="020B0604020202020204" pitchFamily="34" charset="0"/>
                <a:buChar char="•"/>
                <a:tabLst/>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90000"/>
                </a:lnSpc>
                <a:buNone/>
                <a:defRPr/>
              </a:pPr>
              <a:r>
                <a:rPr lang="en-US" sz="1800">
                  <a:solidFill>
                    <a:srgbClr val="FFFFFF"/>
                  </a:solidFill>
                  <a:latin typeface="Grandview"/>
                </a:rPr>
                <a:t>Finding the </a:t>
              </a:r>
            </a:p>
            <a:p>
              <a:pPr marL="0" indent="0" algn="ctr">
                <a:lnSpc>
                  <a:spcPct val="90000"/>
                </a:lnSpc>
                <a:spcBef>
                  <a:spcPts val="0"/>
                </a:spcBef>
                <a:buNone/>
                <a:defRPr/>
              </a:pPr>
              <a:r>
                <a:rPr lang="en-US" sz="1800">
                  <a:solidFill>
                    <a:srgbClr val="FFFFFF"/>
                  </a:solidFill>
                  <a:latin typeface="Grandview"/>
                </a:rPr>
                <a:t>Balance Between </a:t>
              </a:r>
              <a:br>
                <a:rPr lang="en-US" sz="1800" b="1" i="0" u="none" strike="noStrike" kern="1200" cap="none" spc="0" normalizeH="0" baseline="0" noProof="0">
                  <a:ln>
                    <a:noFill/>
                  </a:ln>
                  <a:effectLst/>
                  <a:uLnTx/>
                  <a:uFillTx/>
                  <a:latin typeface="Grandview"/>
                </a:rPr>
              </a:br>
              <a:r>
                <a:rPr kumimoji="0" lang="en-US" sz="2400" b="1" i="0" u="none" strike="noStrike" kern="1200" cap="none" spc="0" normalizeH="0" baseline="0" noProof="0">
                  <a:ln>
                    <a:noFill/>
                  </a:ln>
                  <a:solidFill>
                    <a:srgbClr val="FFFFFF"/>
                  </a:solidFill>
                  <a:effectLst/>
                  <a:uLnTx/>
                  <a:uFillTx/>
                  <a:latin typeface="Grandview"/>
                  <a:ea typeface="+mn-ea"/>
                  <a:cs typeface="+mn-cs"/>
                </a:rPr>
                <a:t>Brand &amp; Performance Strategies</a:t>
              </a:r>
            </a:p>
          </p:txBody>
        </p:sp>
        <p:pic>
          <p:nvPicPr>
            <p:cNvPr id="30" name="Graphic 29" descr="Seesaw outline">
              <a:extLst>
                <a:ext uri="{FF2B5EF4-FFF2-40B4-BE49-F238E27FC236}">
                  <a16:creationId xmlns:a16="http://schemas.microsoft.com/office/drawing/2014/main" id="{258DAA09-35AC-B46C-9705-450618A0C57E}"/>
                </a:ext>
              </a:extLst>
            </p:cNvPr>
            <p:cNvPicPr>
              <a:picLocks noChangeAspect="1"/>
            </p:cNvPicPr>
            <p:nvPr/>
          </p:nvPicPr>
          <p:blipFill rotWithShape="1">
            <a:blip>
              <a:extLst>
                <a:ext uri="{28A0092B-C50C-407E-A947-70E740481C1C}">
                  <a14:useLocalDpi xmlns:a14="http://schemas.microsoft.com/office/drawing/2010/main" val="0"/>
                </a:ext>
                <a:ext uri="{96DAC541-7B7A-43D3-8B79-37D633B846F1}">
                  <asvg:svgBlip xmlns:asvg="http://schemas.microsoft.com/office/drawing/2016/SVG/main" r:embed="rId5"/>
                </a:ext>
              </a:extLst>
            </a:blip>
            <a:srcRect t="20109" b="19916"/>
            <a:stretch/>
          </p:blipFill>
          <p:spPr>
            <a:xfrm>
              <a:off x="5070725" y="2177639"/>
              <a:ext cx="1979246" cy="1187065"/>
            </a:xfrm>
            <a:prstGeom prst="rect">
              <a:avLst/>
            </a:prstGeom>
          </p:spPr>
        </p:pic>
      </p:grpSp>
    </p:spTree>
    <p:extLst>
      <p:ext uri="{BB962C8B-B14F-4D97-AF65-F5344CB8AC3E}">
        <p14:creationId xmlns:p14="http://schemas.microsoft.com/office/powerpoint/2010/main" val="311375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3E3117-80BD-D94F-01CC-A16B63E1F578}"/>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3079003-2F4D-52B6-5E97-6CEC428FC7B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F4C2C2-D810-4C4F-B43D-1CC8DBDFC0E5}" type="slidenum">
              <a:rPr kumimoji="0" lang="en-US" sz="700" b="0" i="0" u="none" strike="noStrike" kern="1200" cap="none" spc="0" normalizeH="0" baseline="0" noProof="0" smtClean="0">
                <a:ln>
                  <a:noFill/>
                </a:ln>
                <a:solidFill>
                  <a:srgbClr val="000000"/>
                </a:solidFill>
                <a:effectLst/>
                <a:uLnTx/>
                <a:uFillTx/>
                <a:latin typeface="Grandview"/>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700" b="0" i="0" u="none" strike="noStrike" kern="1200" cap="none" spc="0" normalizeH="0" baseline="0" noProof="0">
              <a:ln>
                <a:noFill/>
              </a:ln>
              <a:solidFill>
                <a:srgbClr val="000000"/>
              </a:solidFill>
              <a:effectLst/>
              <a:uLnTx/>
              <a:uFillTx/>
              <a:latin typeface="Grandview"/>
              <a:ea typeface="+mn-ea"/>
              <a:cs typeface="+mn-cs"/>
            </a:endParaRPr>
          </a:p>
        </p:txBody>
      </p:sp>
      <p:sp>
        <p:nvSpPr>
          <p:cNvPr id="26" name="Rounded Rectangle 7">
            <a:extLst>
              <a:ext uri="{FF2B5EF4-FFF2-40B4-BE49-F238E27FC236}">
                <a16:creationId xmlns:a16="http://schemas.microsoft.com/office/drawing/2014/main" id="{BF5CC4F3-036D-FC17-906C-D8789AD5363F}"/>
              </a:ext>
            </a:extLst>
          </p:cNvPr>
          <p:cNvSpPr/>
          <p:nvPr/>
        </p:nvSpPr>
        <p:spPr>
          <a:xfrm>
            <a:off x="0" y="-1"/>
            <a:ext cx="4953000" cy="6858001"/>
          </a:xfrm>
          <a:prstGeom prst="roundRect">
            <a:avLst>
              <a:gd name="adj" fmla="val 0"/>
            </a:avLst>
          </a:prstGeom>
          <a:gradFill>
            <a:gsLst>
              <a:gs pos="86000">
                <a:srgbClr val="0A05CE"/>
              </a:gs>
              <a:gs pos="0">
                <a:srgbClr val="4C7FDE"/>
              </a:gs>
            </a:gsLst>
            <a:lin ang="3000000" scaled="0"/>
          </a:gradFill>
          <a:ln w="12700" cap="flat" cmpd="sng" algn="ctr">
            <a:noFill/>
            <a:prstDash val="solid"/>
            <a:miter lim="800000"/>
          </a:ln>
          <a:effectLst/>
        </p:spPr>
        <p:txBody>
          <a:bodyPr lIns="274320" rIns="274320" rtlCol="0" anchor="ctr"/>
          <a:lstStyle/>
          <a:p>
            <a:pPr marL="0" marR="0" lvl="0" indent="0" defTabSz="914400" eaLnBrk="1" fontAlgn="auto" latinLnBrk="0" hangingPunct="1">
              <a:lnSpc>
                <a:spcPct val="8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Grandview"/>
              <a:ea typeface="+mn-ea"/>
              <a:cs typeface="+mn-cs"/>
            </a:endParaRPr>
          </a:p>
        </p:txBody>
      </p:sp>
      <p:sp>
        <p:nvSpPr>
          <p:cNvPr id="27" name="Title 1">
            <a:extLst>
              <a:ext uri="{FF2B5EF4-FFF2-40B4-BE49-F238E27FC236}">
                <a16:creationId xmlns:a16="http://schemas.microsoft.com/office/drawing/2014/main" id="{5256AC87-5903-4124-292E-704C9883F56D}"/>
              </a:ext>
            </a:extLst>
          </p:cNvPr>
          <p:cNvSpPr txBox="1">
            <a:spLocks/>
          </p:cNvSpPr>
          <p:nvPr/>
        </p:nvSpPr>
        <p:spPr>
          <a:xfrm>
            <a:off x="817414" y="834162"/>
            <a:ext cx="3227798" cy="971062"/>
          </a:xfrm>
          <a:prstGeom prst="rect">
            <a:avLst/>
          </a:prstGeom>
        </p:spPr>
        <p:txBody>
          <a:bodyPr vert="horz" lIns="0" tIns="0" rIns="0" bIns="0" rtlCol="0" anchor="t" anchorCtr="0">
            <a:noAutofit/>
          </a:bodyPr>
          <a:lstStyle>
            <a:lvl1pPr algn="l" defTabSz="914400" rtl="0" eaLnBrk="1" latinLnBrk="0" hangingPunct="1">
              <a:lnSpc>
                <a:spcPct val="80000"/>
              </a:lnSpc>
              <a:spcBef>
                <a:spcPct val="0"/>
              </a:spcBef>
              <a:buNone/>
              <a:defRPr sz="2800" b="1" kern="1200" spc="-100" baseline="0">
                <a:solidFill>
                  <a:schemeClr val="bg1"/>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2800" b="1" i="0" u="none" strike="noStrike" kern="1200" cap="none" spc="-100" normalizeH="0" baseline="0" noProof="0">
                <a:ln>
                  <a:noFill/>
                </a:ln>
                <a:solidFill>
                  <a:srgbClr val="FFFFFF"/>
                </a:solidFill>
                <a:effectLst/>
                <a:uLnTx/>
                <a:uFillTx/>
                <a:latin typeface="Grandview"/>
                <a:ea typeface="+mj-ea"/>
                <a:cs typeface="+mj-cs"/>
              </a:rPr>
              <a:t>Determining the right “Business Decision Maker” targets</a:t>
            </a:r>
          </a:p>
        </p:txBody>
      </p:sp>
      <p:sp>
        <p:nvSpPr>
          <p:cNvPr id="28" name="TextBox 27">
            <a:extLst>
              <a:ext uri="{FF2B5EF4-FFF2-40B4-BE49-F238E27FC236}">
                <a16:creationId xmlns:a16="http://schemas.microsoft.com/office/drawing/2014/main" id="{CD814436-1041-DC8C-9EB8-C78E688EFB61}"/>
              </a:ext>
            </a:extLst>
          </p:cNvPr>
          <p:cNvSpPr txBox="1"/>
          <p:nvPr/>
        </p:nvSpPr>
        <p:spPr>
          <a:xfrm>
            <a:off x="817414" y="2043710"/>
            <a:ext cx="3757796" cy="1384995"/>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rPr>
              <a:t>In this changing landscape, decision-making stakeholders are moving targets consisting of different types of employees coming together in a matrix</a:t>
            </a:r>
          </a:p>
        </p:txBody>
      </p:sp>
      <p:grpSp>
        <p:nvGrpSpPr>
          <p:cNvPr id="29" name="Group 28">
            <a:extLst>
              <a:ext uri="{FF2B5EF4-FFF2-40B4-BE49-F238E27FC236}">
                <a16:creationId xmlns:a16="http://schemas.microsoft.com/office/drawing/2014/main" id="{03183600-025E-B853-5613-1ACD84BFD007}"/>
              </a:ext>
            </a:extLst>
          </p:cNvPr>
          <p:cNvGrpSpPr/>
          <p:nvPr/>
        </p:nvGrpSpPr>
        <p:grpSpPr>
          <a:xfrm>
            <a:off x="7485968" y="2684192"/>
            <a:ext cx="2287364" cy="2287364"/>
            <a:chOff x="7015397" y="3075072"/>
            <a:chExt cx="2287364" cy="2287364"/>
          </a:xfrm>
          <a:solidFill>
            <a:srgbClr val="100FCF"/>
          </a:solidFill>
        </p:grpSpPr>
        <p:sp>
          <p:nvSpPr>
            <p:cNvPr id="30" name="Oval 29">
              <a:extLst>
                <a:ext uri="{FF2B5EF4-FFF2-40B4-BE49-F238E27FC236}">
                  <a16:creationId xmlns:a16="http://schemas.microsoft.com/office/drawing/2014/main" id="{5B1B4CCA-AB08-8811-71DB-0CF8C2CADEEE}"/>
                </a:ext>
              </a:extLst>
            </p:cNvPr>
            <p:cNvSpPr/>
            <p:nvPr/>
          </p:nvSpPr>
          <p:spPr>
            <a:xfrm>
              <a:off x="7155227" y="3214902"/>
              <a:ext cx="2007704" cy="2007704"/>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Grandview"/>
                <a:ea typeface="+mn-ea"/>
                <a:cs typeface="+mn-cs"/>
              </a:endParaRPr>
            </a:p>
          </p:txBody>
        </p:sp>
        <p:cxnSp>
          <p:nvCxnSpPr>
            <p:cNvPr id="31" name="Straight Connector 30">
              <a:extLst>
                <a:ext uri="{FF2B5EF4-FFF2-40B4-BE49-F238E27FC236}">
                  <a16:creationId xmlns:a16="http://schemas.microsoft.com/office/drawing/2014/main" id="{7BE1378C-F708-1A15-B5A2-3C0A152822AE}"/>
                </a:ext>
              </a:extLst>
            </p:cNvPr>
            <p:cNvCxnSpPr>
              <a:cxnSpLocks/>
            </p:cNvCxnSpPr>
            <p:nvPr/>
          </p:nvCxnSpPr>
          <p:spPr>
            <a:xfrm>
              <a:off x="7015397" y="3075072"/>
              <a:ext cx="2287364" cy="2287364"/>
            </a:xfrm>
            <a:prstGeom prst="line">
              <a:avLst/>
            </a:prstGeom>
            <a:grpFill/>
            <a:ln w="19050" cap="flat" cmpd="sng" algn="ctr">
              <a:solidFill>
                <a:srgbClr val="100FCF"/>
              </a:solidFill>
              <a:prstDash val="solid"/>
              <a:miter lim="800000"/>
            </a:ln>
            <a:effectLst/>
          </p:spPr>
        </p:cxnSp>
        <p:cxnSp>
          <p:nvCxnSpPr>
            <p:cNvPr id="32" name="Straight Connector 31">
              <a:extLst>
                <a:ext uri="{FF2B5EF4-FFF2-40B4-BE49-F238E27FC236}">
                  <a16:creationId xmlns:a16="http://schemas.microsoft.com/office/drawing/2014/main" id="{9E7BF9BF-D272-0C41-2120-DD3BF25FF25D}"/>
                </a:ext>
              </a:extLst>
            </p:cNvPr>
            <p:cNvCxnSpPr>
              <a:cxnSpLocks/>
            </p:cNvCxnSpPr>
            <p:nvPr/>
          </p:nvCxnSpPr>
          <p:spPr>
            <a:xfrm flipH="1">
              <a:off x="7015397" y="3075072"/>
              <a:ext cx="2287364" cy="2287364"/>
            </a:xfrm>
            <a:prstGeom prst="line">
              <a:avLst/>
            </a:prstGeom>
            <a:grpFill/>
            <a:ln w="19050" cap="flat" cmpd="sng" algn="ctr">
              <a:solidFill>
                <a:srgbClr val="100FCF"/>
              </a:solidFill>
              <a:prstDash val="solid"/>
              <a:miter lim="800000"/>
            </a:ln>
            <a:effectLst/>
          </p:spPr>
        </p:cxnSp>
        <p:cxnSp>
          <p:nvCxnSpPr>
            <p:cNvPr id="33" name="Straight Connector 32">
              <a:extLst>
                <a:ext uri="{FF2B5EF4-FFF2-40B4-BE49-F238E27FC236}">
                  <a16:creationId xmlns:a16="http://schemas.microsoft.com/office/drawing/2014/main" id="{5123360D-BD30-7315-E526-90DE16EFEDA9}"/>
                </a:ext>
              </a:extLst>
            </p:cNvPr>
            <p:cNvCxnSpPr>
              <a:cxnSpLocks/>
            </p:cNvCxnSpPr>
            <p:nvPr/>
          </p:nvCxnSpPr>
          <p:spPr>
            <a:xfrm rot="2700000" flipH="1">
              <a:off x="7015397" y="3075072"/>
              <a:ext cx="2287364" cy="2287364"/>
            </a:xfrm>
            <a:prstGeom prst="line">
              <a:avLst/>
            </a:prstGeom>
            <a:grpFill/>
            <a:ln w="19050" cap="flat" cmpd="sng" algn="ctr">
              <a:solidFill>
                <a:srgbClr val="100FCF"/>
              </a:solidFill>
              <a:prstDash val="solid"/>
              <a:miter lim="800000"/>
            </a:ln>
            <a:effectLst/>
          </p:spPr>
        </p:cxnSp>
      </p:grpSp>
      <p:sp>
        <p:nvSpPr>
          <p:cNvPr id="34" name="TextBox 33">
            <a:extLst>
              <a:ext uri="{FF2B5EF4-FFF2-40B4-BE49-F238E27FC236}">
                <a16:creationId xmlns:a16="http://schemas.microsoft.com/office/drawing/2014/main" id="{BC9E20C9-D10E-15D6-4BCA-E06FCFD46E37}"/>
              </a:ext>
            </a:extLst>
          </p:cNvPr>
          <p:cNvSpPr txBox="1"/>
          <p:nvPr/>
        </p:nvSpPr>
        <p:spPr>
          <a:xfrm>
            <a:off x="5290855" y="2466375"/>
            <a:ext cx="1577083" cy="369332"/>
          </a:xfrm>
          <a:prstGeom prst="rect">
            <a:avLst/>
          </a:prstGeom>
          <a:noFill/>
        </p:spPr>
        <p:txBody>
          <a:bodyPr wrap="square" lIns="91440" rIns="91440" rtlCol="0" anchor="ctr">
            <a:spAutoFit/>
          </a:bodyPr>
          <a:lstStyle/>
          <a:p>
            <a:pPr algn="r">
              <a:defRPr/>
            </a:pPr>
            <a:r>
              <a:rPr lang="en-US" b="1">
                <a:solidFill>
                  <a:srgbClr val="000000"/>
                </a:solidFill>
                <a:cs typeface="Arial" panose="020B0604020202020204" pitchFamily="34" charset="0"/>
              </a:rPr>
              <a:t>Gatekeepers</a:t>
            </a:r>
          </a:p>
        </p:txBody>
      </p:sp>
      <p:pic>
        <p:nvPicPr>
          <p:cNvPr id="35" name="Picture 34" descr="Shape&#10;&#10;Description automatically generated with low confidence">
            <a:extLst>
              <a:ext uri="{FF2B5EF4-FFF2-40B4-BE49-F238E27FC236}">
                <a16:creationId xmlns:a16="http://schemas.microsoft.com/office/drawing/2014/main" id="{A7ECE21C-ED78-549D-81DA-8A3449F56903}"/>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100000"/>
                    </a14:imgEffect>
                  </a14:imgLayer>
                </a14:imgProps>
              </a:ext>
            </a:extLst>
          </a:blip>
          <a:srcRect t="4223" b="21252"/>
          <a:stretch/>
        </p:blipFill>
        <p:spPr>
          <a:xfrm>
            <a:off x="6748711" y="2359758"/>
            <a:ext cx="737257" cy="549437"/>
          </a:xfrm>
          <a:prstGeom prst="rect">
            <a:avLst/>
          </a:prstGeom>
          <a:noFill/>
        </p:spPr>
      </p:pic>
      <p:sp>
        <p:nvSpPr>
          <p:cNvPr id="36" name="TextBox 35">
            <a:extLst>
              <a:ext uri="{FF2B5EF4-FFF2-40B4-BE49-F238E27FC236}">
                <a16:creationId xmlns:a16="http://schemas.microsoft.com/office/drawing/2014/main" id="{F03402F7-B74E-91BC-1D7B-3EBCCDEB9FBE}"/>
              </a:ext>
            </a:extLst>
          </p:cNvPr>
          <p:cNvSpPr txBox="1"/>
          <p:nvPr/>
        </p:nvSpPr>
        <p:spPr>
          <a:xfrm>
            <a:off x="10406270" y="2466374"/>
            <a:ext cx="1685406" cy="369332"/>
          </a:xfrm>
          <a:prstGeom prst="rect">
            <a:avLst/>
          </a:prstGeom>
          <a:noFill/>
        </p:spPr>
        <p:txBody>
          <a:bodyPr wrap="square" lIns="91440" rIns="91440" rtlCol="0" anchor="ctr">
            <a:spAutoFit/>
          </a:bodyPr>
          <a:lstStyle/>
          <a:p>
            <a:pPr>
              <a:defRPr/>
            </a:pPr>
            <a:r>
              <a:rPr lang="en-US" b="1">
                <a:solidFill>
                  <a:srgbClr val="000000"/>
                </a:solidFill>
                <a:cs typeface="Arial" panose="020B0604020202020204" pitchFamily="34" charset="0"/>
              </a:rPr>
              <a:t>Procurement</a:t>
            </a:r>
          </a:p>
        </p:txBody>
      </p:sp>
      <p:pic>
        <p:nvPicPr>
          <p:cNvPr id="37" name="Picture 36" descr="Shape&#10;&#10;Description automatically generated with low confidence">
            <a:extLst>
              <a:ext uri="{FF2B5EF4-FFF2-40B4-BE49-F238E27FC236}">
                <a16:creationId xmlns:a16="http://schemas.microsoft.com/office/drawing/2014/main" id="{822FB8EB-91F8-2E80-E571-A5F8CA07D35A}"/>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100000"/>
                    </a14:imgEffect>
                  </a14:imgLayer>
                </a14:imgProps>
              </a:ext>
            </a:extLst>
          </a:blip>
          <a:srcRect b="14346"/>
          <a:stretch/>
        </p:blipFill>
        <p:spPr>
          <a:xfrm>
            <a:off x="6331484" y="3521216"/>
            <a:ext cx="716040" cy="613316"/>
          </a:xfrm>
          <a:prstGeom prst="rect">
            <a:avLst/>
          </a:prstGeom>
          <a:noFill/>
        </p:spPr>
      </p:pic>
      <p:sp>
        <p:nvSpPr>
          <p:cNvPr id="38" name="TextBox 37">
            <a:extLst>
              <a:ext uri="{FF2B5EF4-FFF2-40B4-BE49-F238E27FC236}">
                <a16:creationId xmlns:a16="http://schemas.microsoft.com/office/drawing/2014/main" id="{1E3C8402-7A0E-F9B5-9ACD-75EB21EFF4B9}"/>
              </a:ext>
            </a:extLst>
          </p:cNvPr>
          <p:cNvSpPr txBox="1"/>
          <p:nvPr/>
        </p:nvSpPr>
        <p:spPr>
          <a:xfrm>
            <a:off x="4920640" y="3643209"/>
            <a:ext cx="1529856" cy="369332"/>
          </a:xfrm>
          <a:prstGeom prst="rect">
            <a:avLst/>
          </a:prstGeom>
          <a:noFill/>
        </p:spPr>
        <p:txBody>
          <a:bodyPr wrap="square" rtlCol="0" anchor="ctr">
            <a:spAutoFit/>
          </a:bodyPr>
          <a:lstStyle/>
          <a:p>
            <a:pPr algn="r">
              <a:defRPr/>
            </a:pPr>
            <a:r>
              <a:rPr lang="en-US" b="1">
                <a:solidFill>
                  <a:srgbClr val="000000"/>
                </a:solidFill>
                <a:cs typeface="Arial" panose="020B0604020202020204" pitchFamily="34" charset="0"/>
              </a:rPr>
              <a:t>Influencers</a:t>
            </a:r>
          </a:p>
        </p:txBody>
      </p:sp>
      <p:pic>
        <p:nvPicPr>
          <p:cNvPr id="39" name="Picture 38" descr="Shape&#10;&#10;Description automatically generated with low confidence">
            <a:extLst>
              <a:ext uri="{FF2B5EF4-FFF2-40B4-BE49-F238E27FC236}">
                <a16:creationId xmlns:a16="http://schemas.microsoft.com/office/drawing/2014/main" id="{6A5731BD-2276-05F4-B5C8-E6C8FD610744}"/>
              </a:ext>
            </a:extLst>
          </p:cNvPr>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6038"/>
                    </a14:imgEffect>
                    <a14:imgEffect>
                      <a14:brightnessContrast bright="100000"/>
                    </a14:imgEffect>
                  </a14:imgLayer>
                </a14:imgProps>
              </a:ext>
            </a:extLst>
          </a:blip>
          <a:srcRect b="14346"/>
          <a:stretch/>
        </p:blipFill>
        <p:spPr>
          <a:xfrm>
            <a:off x="8155953" y="3072242"/>
            <a:ext cx="947394" cy="811480"/>
          </a:xfrm>
          <a:prstGeom prst="rect">
            <a:avLst/>
          </a:prstGeom>
          <a:solidFill>
            <a:srgbClr val="100FCF"/>
          </a:solidFill>
        </p:spPr>
      </p:pic>
      <p:sp>
        <p:nvSpPr>
          <p:cNvPr id="40" name="TextBox 39">
            <a:extLst>
              <a:ext uri="{FF2B5EF4-FFF2-40B4-BE49-F238E27FC236}">
                <a16:creationId xmlns:a16="http://schemas.microsoft.com/office/drawing/2014/main" id="{CEC449D2-FC14-97B8-AC48-EEF45121A3DE}"/>
              </a:ext>
            </a:extLst>
          </p:cNvPr>
          <p:cNvSpPr txBox="1"/>
          <p:nvPr/>
        </p:nvSpPr>
        <p:spPr>
          <a:xfrm>
            <a:off x="7917574" y="3863390"/>
            <a:ext cx="1478616" cy="584775"/>
          </a:xfrm>
          <a:prstGeom prst="rect">
            <a:avLst/>
          </a:prstGeom>
          <a:solidFill>
            <a:srgbClr val="100FCF"/>
          </a:solidFill>
        </p:spPr>
        <p:txBody>
          <a:bodyPr wrap="square" rtlCol="0">
            <a:spAutoFit/>
          </a:bodyPr>
          <a:lstStyle/>
          <a:p>
            <a:pPr algn="ctr">
              <a:defRPr/>
            </a:pPr>
            <a:r>
              <a:rPr lang="en-US" sz="1600" b="1">
                <a:solidFill>
                  <a:srgbClr val="FFFFFF"/>
                </a:solidFill>
                <a:cs typeface="Arial" panose="020B0604020202020204" pitchFamily="34" charset="0"/>
              </a:rPr>
              <a:t>Final Decision Maker</a:t>
            </a:r>
          </a:p>
        </p:txBody>
      </p:sp>
      <p:pic>
        <p:nvPicPr>
          <p:cNvPr id="41" name="Picture 40" descr="Shape&#10;&#10;Description automatically generated with low confidence">
            <a:extLst>
              <a:ext uri="{FF2B5EF4-FFF2-40B4-BE49-F238E27FC236}">
                <a16:creationId xmlns:a16="http://schemas.microsoft.com/office/drawing/2014/main" id="{E06FFCB5-EB50-2BEB-D5DD-3B9500FDD1F6}"/>
              </a:ext>
            </a:extLst>
          </p:cNvPr>
          <p:cNvPicPr>
            <a:picLocks noChangeAspect="1"/>
          </p:cNvPicPr>
          <p:nvPr/>
        </p:nvPicPr>
        <p:blipFill rotWithShape="1">
          <a:blip r:embed="rId9">
            <a:extLst>
              <a:ext uri="{BEBA8EAE-BF5A-486C-A8C5-ECC9F3942E4B}">
                <a14:imgProps xmlns:a14="http://schemas.microsoft.com/office/drawing/2010/main">
                  <a14:imgLayer r:embed="rId10">
                    <a14:imgEffect>
                      <a14:brightnessContrast bright="-100000"/>
                    </a14:imgEffect>
                  </a14:imgLayer>
                </a14:imgProps>
              </a:ext>
            </a:extLst>
          </a:blip>
          <a:srcRect b="16483"/>
          <a:stretch/>
        </p:blipFill>
        <p:spPr>
          <a:xfrm>
            <a:off x="9799431" y="2359758"/>
            <a:ext cx="697539" cy="582564"/>
          </a:xfrm>
          <a:prstGeom prst="rect">
            <a:avLst/>
          </a:prstGeom>
          <a:noFill/>
        </p:spPr>
      </p:pic>
      <p:sp>
        <p:nvSpPr>
          <p:cNvPr id="42" name="TextBox 41">
            <a:extLst>
              <a:ext uri="{FF2B5EF4-FFF2-40B4-BE49-F238E27FC236}">
                <a16:creationId xmlns:a16="http://schemas.microsoft.com/office/drawing/2014/main" id="{43790591-C8DF-9E9E-3964-92E946F5F628}"/>
              </a:ext>
            </a:extLst>
          </p:cNvPr>
          <p:cNvSpPr txBox="1"/>
          <p:nvPr/>
        </p:nvSpPr>
        <p:spPr>
          <a:xfrm>
            <a:off x="6198394" y="4795377"/>
            <a:ext cx="576467" cy="369332"/>
          </a:xfrm>
          <a:prstGeom prst="rect">
            <a:avLst/>
          </a:prstGeom>
          <a:noFill/>
        </p:spPr>
        <p:txBody>
          <a:bodyPr wrap="square" rtlCol="0" anchor="ctr">
            <a:spAutoFit/>
          </a:bodyPr>
          <a:lstStyle/>
          <a:p>
            <a:pPr algn="r">
              <a:defRPr/>
            </a:pPr>
            <a:r>
              <a:rPr lang="en-US" b="1">
                <a:solidFill>
                  <a:srgbClr val="000000"/>
                </a:solidFill>
                <a:cs typeface="Arial" panose="020B0604020202020204" pitchFamily="34" charset="0"/>
              </a:rPr>
              <a:t>IT</a:t>
            </a:r>
          </a:p>
        </p:txBody>
      </p:sp>
      <p:sp>
        <p:nvSpPr>
          <p:cNvPr id="43" name="TextBox 42">
            <a:extLst>
              <a:ext uri="{FF2B5EF4-FFF2-40B4-BE49-F238E27FC236}">
                <a16:creationId xmlns:a16="http://schemas.microsoft.com/office/drawing/2014/main" id="{F3872B59-8872-968E-0322-6CC5E316A979}"/>
              </a:ext>
            </a:extLst>
          </p:cNvPr>
          <p:cNvSpPr txBox="1"/>
          <p:nvPr/>
        </p:nvSpPr>
        <p:spPr>
          <a:xfrm>
            <a:off x="10944236" y="3521216"/>
            <a:ext cx="1040839" cy="646331"/>
          </a:xfrm>
          <a:prstGeom prst="rect">
            <a:avLst/>
          </a:prstGeom>
          <a:noFill/>
        </p:spPr>
        <p:txBody>
          <a:bodyPr wrap="square" rtlCol="0" anchor="ctr">
            <a:spAutoFit/>
          </a:bodyPr>
          <a:lstStyle/>
          <a:p>
            <a:pPr>
              <a:defRPr/>
            </a:pPr>
            <a:r>
              <a:rPr lang="en-US" b="1">
                <a:solidFill>
                  <a:srgbClr val="000000"/>
                </a:solidFill>
                <a:cs typeface="Arial" panose="020B0604020202020204" pitchFamily="34" charset="0"/>
              </a:rPr>
              <a:t>Product </a:t>
            </a:r>
            <a:br>
              <a:rPr lang="en-US" b="1">
                <a:solidFill>
                  <a:srgbClr val="000000"/>
                </a:solidFill>
                <a:cs typeface="Arial" panose="020B0604020202020204" pitchFamily="34" charset="0"/>
              </a:rPr>
            </a:br>
            <a:r>
              <a:rPr lang="en-US" b="1">
                <a:solidFill>
                  <a:srgbClr val="000000"/>
                </a:solidFill>
                <a:cs typeface="Arial" panose="020B0604020202020204" pitchFamily="34" charset="0"/>
              </a:rPr>
              <a:t>Users</a:t>
            </a:r>
          </a:p>
        </p:txBody>
      </p:sp>
      <p:sp>
        <p:nvSpPr>
          <p:cNvPr id="44" name="TextBox 43">
            <a:extLst>
              <a:ext uri="{FF2B5EF4-FFF2-40B4-BE49-F238E27FC236}">
                <a16:creationId xmlns:a16="http://schemas.microsoft.com/office/drawing/2014/main" id="{473336F3-9804-5899-564F-86FB104D8A4F}"/>
              </a:ext>
            </a:extLst>
          </p:cNvPr>
          <p:cNvSpPr txBox="1"/>
          <p:nvPr/>
        </p:nvSpPr>
        <p:spPr>
          <a:xfrm>
            <a:off x="10378761" y="4789742"/>
            <a:ext cx="1525548" cy="369332"/>
          </a:xfrm>
          <a:prstGeom prst="rect">
            <a:avLst/>
          </a:prstGeom>
          <a:noFill/>
        </p:spPr>
        <p:txBody>
          <a:bodyPr wrap="square" rtlCol="0" anchor="ctr">
            <a:spAutoFit/>
          </a:bodyPr>
          <a:lstStyle/>
          <a:p>
            <a:pPr>
              <a:defRPr/>
            </a:pPr>
            <a:r>
              <a:rPr lang="en-US" b="1">
                <a:solidFill>
                  <a:srgbClr val="000000"/>
                </a:solidFill>
                <a:cs typeface="Arial" panose="020B0604020202020204" pitchFamily="34" charset="0"/>
              </a:rPr>
              <a:t>Legal</a:t>
            </a:r>
          </a:p>
        </p:txBody>
      </p:sp>
      <p:pic>
        <p:nvPicPr>
          <p:cNvPr id="45" name="Graphic 44" descr="Programmer female outline">
            <a:extLst>
              <a:ext uri="{FF2B5EF4-FFF2-40B4-BE49-F238E27FC236}">
                <a16:creationId xmlns:a16="http://schemas.microsoft.com/office/drawing/2014/main" id="{63B5F5D1-8871-CFDE-8811-1B68CE5D2DB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325276" y="3499971"/>
            <a:ext cx="655807" cy="655807"/>
          </a:xfrm>
          <a:prstGeom prst="rect">
            <a:avLst/>
          </a:prstGeom>
        </p:spPr>
      </p:pic>
      <p:pic>
        <p:nvPicPr>
          <p:cNvPr id="46" name="Graphic 45" descr="USB outline">
            <a:extLst>
              <a:ext uri="{FF2B5EF4-FFF2-40B4-BE49-F238E27FC236}">
                <a16:creationId xmlns:a16="http://schemas.microsoft.com/office/drawing/2014/main" id="{13A5C4CD-9DFD-44EE-673C-2CA6A555569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827005" y="4688954"/>
            <a:ext cx="570907" cy="570907"/>
          </a:xfrm>
          <a:prstGeom prst="rect">
            <a:avLst/>
          </a:prstGeom>
        </p:spPr>
      </p:pic>
      <p:pic>
        <p:nvPicPr>
          <p:cNvPr id="47" name="Graphic 46" descr="Court outline">
            <a:extLst>
              <a:ext uri="{FF2B5EF4-FFF2-40B4-BE49-F238E27FC236}">
                <a16:creationId xmlns:a16="http://schemas.microsoft.com/office/drawing/2014/main" id="{41F6B04D-2452-F4C8-3B66-F0BC68683A6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850481" y="4676688"/>
            <a:ext cx="595439" cy="595439"/>
          </a:xfrm>
          <a:prstGeom prst="rect">
            <a:avLst/>
          </a:prstGeom>
        </p:spPr>
      </p:pic>
      <p:sp>
        <p:nvSpPr>
          <p:cNvPr id="48" name="TextBox 47">
            <a:extLst>
              <a:ext uri="{FF2B5EF4-FFF2-40B4-BE49-F238E27FC236}">
                <a16:creationId xmlns:a16="http://schemas.microsoft.com/office/drawing/2014/main" id="{6AE4227B-35A3-886B-55A0-E6CA5F744191}"/>
              </a:ext>
            </a:extLst>
          </p:cNvPr>
          <p:cNvSpPr txBox="1"/>
          <p:nvPr/>
        </p:nvSpPr>
        <p:spPr>
          <a:xfrm>
            <a:off x="822245" y="3996438"/>
            <a:ext cx="4647052" cy="1785104"/>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0" i="0" u="none" strike="noStrike" kern="0" cap="none" spc="0" normalizeH="0" baseline="0" noProof="0" dirty="0">
                <a:ln>
                  <a:noFill/>
                </a:ln>
                <a:solidFill>
                  <a:srgbClr val="FFFFFF"/>
                </a:solidFill>
                <a:effectLst/>
                <a:uLnTx/>
                <a:uFillTx/>
              </a:rPr>
              <a:t>10-11</a:t>
            </a:r>
            <a:r>
              <a:rPr kumimoji="0" lang="en-US" sz="4400" b="1" i="0" u="none" strike="noStrike" kern="0" cap="none" spc="0" normalizeH="0" baseline="0" noProof="0" dirty="0">
                <a:ln>
                  <a:noFill/>
                </a:ln>
                <a:solidFill>
                  <a:srgbClr val="FFFFFF"/>
                </a:solidFill>
                <a:effectLst/>
                <a:uLnTx/>
                <a:uFillTx/>
              </a:rPr>
              <a:t> </a:t>
            </a:r>
            <a:br>
              <a:rPr kumimoji="0" lang="en-US" sz="2000" b="0" i="0" u="none" strike="noStrike" kern="0" cap="none" spc="0" normalizeH="0" baseline="0" noProof="0" dirty="0">
                <a:ln>
                  <a:noFill/>
                </a:ln>
                <a:solidFill>
                  <a:srgbClr val="FFFFFF"/>
                </a:solidFill>
                <a:effectLst/>
                <a:uLnTx/>
                <a:uFillTx/>
              </a:rPr>
            </a:br>
            <a:r>
              <a:rPr kumimoji="0" lang="en-US" sz="1800" b="0" i="0" u="none" strike="noStrike" kern="0" cap="none" spc="0" normalizeH="0" baseline="0" noProof="0" dirty="0">
                <a:ln>
                  <a:noFill/>
                </a:ln>
                <a:solidFill>
                  <a:srgbClr val="FFFFFF"/>
                </a:solidFill>
                <a:effectLst/>
                <a:uLnTx/>
                <a:uFillTx/>
              </a:rPr>
              <a:t>Stakeholders involved in </a:t>
            </a:r>
            <a:br>
              <a:rPr kumimoji="0" lang="en-US" sz="1800" b="0" i="0" u="none" strike="noStrike" kern="0" cap="none" spc="0" normalizeH="0" baseline="0" noProof="0" dirty="0">
                <a:ln>
                  <a:noFill/>
                </a:ln>
                <a:solidFill>
                  <a:srgbClr val="FFFFFF"/>
                </a:solidFill>
                <a:effectLst/>
                <a:uLnTx/>
                <a:uFillTx/>
              </a:rPr>
            </a:br>
            <a:r>
              <a:rPr kumimoji="0" lang="en-US" sz="1800" b="0" i="0" u="none" strike="noStrike" kern="0" cap="none" spc="0" normalizeH="0" baseline="0" noProof="0" dirty="0">
                <a:ln>
                  <a:noFill/>
                </a:ln>
                <a:solidFill>
                  <a:srgbClr val="FFFFFF"/>
                </a:solidFill>
                <a:effectLst/>
                <a:uLnTx/>
                <a:uFillTx/>
              </a:rPr>
              <a:t>the decision-making process</a:t>
            </a:r>
            <a:endParaRPr kumimoji="0" lang="en-US" sz="2000" b="0" i="0" u="none" strike="noStrike" kern="0" cap="none" spc="0" normalizeH="0" baseline="0" noProof="0" dirty="0">
              <a:ln>
                <a:noFill/>
              </a:ln>
              <a:solidFill>
                <a:srgbClr val="FFFFFF"/>
              </a:solidFill>
              <a:effectLst/>
              <a:uLnTx/>
              <a:uFillTx/>
            </a:endParaRPr>
          </a:p>
        </p:txBody>
      </p:sp>
      <p:sp>
        <p:nvSpPr>
          <p:cNvPr id="49" name="TextBox 48">
            <a:extLst>
              <a:ext uri="{FF2B5EF4-FFF2-40B4-BE49-F238E27FC236}">
                <a16:creationId xmlns:a16="http://schemas.microsoft.com/office/drawing/2014/main" id="{D0D42FA2-DC87-4095-47D1-C94AB5C34C71}"/>
              </a:ext>
            </a:extLst>
          </p:cNvPr>
          <p:cNvSpPr txBox="1"/>
          <p:nvPr/>
        </p:nvSpPr>
        <p:spPr>
          <a:xfrm>
            <a:off x="5590627" y="1191246"/>
            <a:ext cx="8039100" cy="590931"/>
          </a:xfrm>
          <a:prstGeom prst="rect">
            <a:avLst/>
          </a:prstGeom>
          <a:noFill/>
        </p:spPr>
        <p:txBody>
          <a:bodyPr wrap="square" lIns="0" rIns="0" rtlCol="0">
            <a:spAutoFit/>
          </a:bodyPr>
          <a:lstStyle/>
          <a:p>
            <a:pPr marL="0" marR="0" lvl="0" indent="0" defTabSz="914400" rtl="0" eaLnBrk="1" fontAlgn="auto" latinLnBrk="0" hangingPunct="1">
              <a:lnSpc>
                <a:spcPct val="90000"/>
              </a:lnSpc>
              <a:spcBef>
                <a:spcPts val="0"/>
              </a:spcBef>
              <a:spcAft>
                <a:spcPts val="0"/>
              </a:spcAft>
              <a:buClrTx/>
              <a:buSzTx/>
              <a:buFontTx/>
              <a:buNone/>
              <a:tabLst/>
              <a:defRPr/>
            </a:pPr>
            <a:r>
              <a:rPr kumimoji="0" lang="en-US" sz="1800" b="1" i="0" u="none" strike="noStrike" kern="1200" cap="none" spc="0" normalizeH="0" baseline="0" noProof="0">
                <a:ln>
                  <a:noFill/>
                </a:ln>
                <a:effectLst/>
                <a:uLnTx/>
                <a:uFillTx/>
                <a:latin typeface="Grandview"/>
                <a:ea typeface="+mn-ea"/>
                <a:cs typeface="Arial" panose="020B0604020202020204" pitchFamily="34" charset="0"/>
              </a:rPr>
              <a:t>Decision-Making Stakeholder Matrix</a:t>
            </a:r>
          </a:p>
          <a:p>
            <a:pPr marL="0" marR="0" lvl="0" indent="0" defTabSz="914400" rtl="0" eaLnBrk="1" fontAlgn="auto" latinLnBrk="0" hangingPunct="1">
              <a:lnSpc>
                <a:spcPct val="90000"/>
              </a:lnSpc>
              <a:spcBef>
                <a:spcPts val="0"/>
              </a:spcBef>
              <a:spcAft>
                <a:spcPts val="0"/>
              </a:spcAft>
              <a:buClrTx/>
              <a:buSzTx/>
              <a:buFontTx/>
              <a:buNone/>
              <a:tabLst/>
              <a:defRPr/>
            </a:pPr>
            <a:r>
              <a:rPr lang="en-US">
                <a:latin typeface="Grandview"/>
                <a:cs typeface="Arial" panose="020B0604020202020204" pitchFamily="34" charset="0"/>
              </a:rPr>
              <a:t>Illustrative Example</a:t>
            </a:r>
            <a:r>
              <a:rPr kumimoji="0" lang="en-US" sz="1800" i="0" u="none" strike="noStrike" kern="1200" cap="none" spc="0" normalizeH="0" baseline="0" noProof="0">
                <a:ln>
                  <a:noFill/>
                </a:ln>
                <a:effectLst/>
                <a:uLnTx/>
                <a:uFillTx/>
                <a:latin typeface="Grandview"/>
                <a:ea typeface="+mn-ea"/>
                <a:cs typeface="Arial" panose="020B0604020202020204" pitchFamily="34" charset="0"/>
              </a:rPr>
              <a:t> </a:t>
            </a:r>
          </a:p>
        </p:txBody>
      </p:sp>
    </p:spTree>
    <p:extLst>
      <p:ext uri="{BB962C8B-B14F-4D97-AF65-F5344CB8AC3E}">
        <p14:creationId xmlns:p14="http://schemas.microsoft.com/office/powerpoint/2010/main" val="868493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2024 NBCU Media Group">
  <a:themeElements>
    <a:clrScheme name="Custom 2">
      <a:dk1>
        <a:srgbClr val="000000"/>
      </a:dk1>
      <a:lt1>
        <a:srgbClr val="FFFFFF"/>
      </a:lt1>
      <a:dk2>
        <a:srgbClr val="BF005E"/>
      </a:dk2>
      <a:lt2>
        <a:srgbClr val="FF0000"/>
      </a:lt2>
      <a:accent1>
        <a:srgbClr val="499BFC"/>
      </a:accent1>
      <a:accent2>
        <a:srgbClr val="0A05CE"/>
      </a:accent2>
      <a:accent3>
        <a:srgbClr val="FF8D04"/>
      </a:accent3>
      <a:accent4>
        <a:srgbClr val="007726"/>
      </a:accent4>
      <a:accent5>
        <a:srgbClr val="A02B93"/>
      </a:accent5>
      <a:accent6>
        <a:srgbClr val="4EA72E"/>
      </a:accent6>
      <a:hlink>
        <a:srgbClr val="467886"/>
      </a:hlink>
      <a:folHlink>
        <a:srgbClr val="96607D"/>
      </a:folHlink>
    </a:clrScheme>
    <a:fontScheme name="NBCU 2022 - Fall">
      <a:majorFont>
        <a:latin typeface="Grandview"/>
        <a:ea typeface=""/>
        <a:cs typeface=""/>
      </a:majorFont>
      <a:minorFont>
        <a:latin typeface="Grandvie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prstDash val="solid"/>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z="1400" dirty="0">
            <a:solidFill>
              <a:srgbClr val="000000"/>
            </a:solidFill>
            <a:latin typeface="Grandview" panose="020B0502040204020203"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NBCU 2024 Template NEW">
    <a:dk1>
      <a:srgbClr val="000000"/>
    </a:dk1>
    <a:lt1>
      <a:srgbClr val="FFFFFF"/>
    </a:lt1>
    <a:dk2>
      <a:srgbClr val="444444"/>
    </a:dk2>
    <a:lt2>
      <a:srgbClr val="DDDDDD"/>
    </a:lt2>
    <a:accent1>
      <a:srgbClr val="FF8A37"/>
    </a:accent1>
    <a:accent2>
      <a:srgbClr val="FF2F00"/>
    </a:accent2>
    <a:accent3>
      <a:srgbClr val="DF1D7C"/>
    </a:accent3>
    <a:accent4>
      <a:srgbClr val="5857D7"/>
    </a:accent4>
    <a:accent5>
      <a:srgbClr val="32AEE6"/>
    </a:accent5>
    <a:accent6>
      <a:srgbClr val="249E45"/>
    </a:accent6>
    <a:hlink>
      <a:srgbClr val="32AEE5"/>
    </a:hlink>
    <a:folHlink>
      <a:srgbClr val="5857D7"/>
    </a:folHlink>
  </a:clrScheme>
  <a:fontScheme name="NBCU 2022 - Fall">
    <a:majorFont>
      <a:latin typeface="Grandview"/>
      <a:ea typeface=""/>
      <a:cs typeface=""/>
    </a:majorFont>
    <a:minorFont>
      <a:latin typeface="Grandvie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NBCU - 2023 Template">
    <a:dk1>
      <a:srgbClr val="000000"/>
    </a:dk1>
    <a:lt1>
      <a:srgbClr val="FFFFFF"/>
    </a:lt1>
    <a:dk2>
      <a:srgbClr val="444444"/>
    </a:dk2>
    <a:lt2>
      <a:srgbClr val="DDDDDD"/>
    </a:lt2>
    <a:accent1>
      <a:srgbClr val="E9B34B"/>
    </a:accent1>
    <a:accent2>
      <a:srgbClr val="DD8B3B"/>
    </a:accent2>
    <a:accent3>
      <a:srgbClr val="D5464B"/>
    </a:accent3>
    <a:accent4>
      <a:srgbClr val="A380C2"/>
    </a:accent4>
    <a:accent5>
      <a:srgbClr val="689FCA"/>
    </a:accent5>
    <a:accent6>
      <a:srgbClr val="0B797D"/>
    </a:accent6>
    <a:hlink>
      <a:srgbClr val="689FCA"/>
    </a:hlink>
    <a:folHlink>
      <a:srgbClr val="80699A"/>
    </a:folHlink>
  </a:clrScheme>
  <a:fontScheme name="NBCU 2022 - Fall">
    <a:majorFont>
      <a:latin typeface="Grandview"/>
      <a:ea typeface=""/>
      <a:cs typeface=""/>
    </a:majorFont>
    <a:minorFont>
      <a:latin typeface="Grandvie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3DA08757218DE419ACCD14253F7FD3F" ma:contentTypeVersion="30" ma:contentTypeDescription="Create a new document." ma:contentTypeScope="" ma:versionID="1fd936413362e7b3517e5e4af058fae0">
  <xsd:schema xmlns:xsd="http://www.w3.org/2001/XMLSchema" xmlns:xs="http://www.w3.org/2001/XMLSchema" xmlns:p="http://schemas.microsoft.com/office/2006/metadata/properties" xmlns:ns2="f7548469-b75f-43e1-ba10-4e5f7ff2902b" xmlns:ns3="a00e0ea8-95bc-46b3-ba5f-41be711416e8" targetNamespace="http://schemas.microsoft.com/office/2006/metadata/properties" ma:root="true" ma:fieldsID="69b95fd9e70f18b8f2061ae5181a6f03" ns2:_="" ns3:_="">
    <xsd:import namespace="f7548469-b75f-43e1-ba10-4e5f7ff2902b"/>
    <xsd:import namespace="a00e0ea8-95bc-46b3-ba5f-41be711416e8"/>
    <xsd:element name="properties">
      <xsd:complexType>
        <xsd:sequence>
          <xsd:element name="documentManagement">
            <xsd:complexType>
              <xsd:all>
                <xsd:element ref="ns2:Category" minOccurs="0"/>
                <xsd:element ref="ns2:KeyWords" minOccurs="0"/>
                <xsd:element ref="ns2:ClientDeck" minOccurs="0"/>
                <xsd:element ref="ns2:OppHighlight" minOccurs="0"/>
                <xsd:element ref="ns2:Tile" minOccurs="0"/>
                <xsd:element ref="ns2:CSTools" minOccurs="0"/>
                <xsd:element ref="ns2:ThoughtLeadership" minOccurs="0"/>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AutoKeyPoints" minOccurs="0"/>
                <xsd:element ref="ns2:MediaServiceKeyPoints" minOccurs="0"/>
                <xsd:element ref="ns2:MediaServiceOCR"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548469-b75f-43e1-ba10-4e5f7ff2902b" elementFormDefault="qualified">
    <xsd:import namespace="http://schemas.microsoft.com/office/2006/documentManagement/types"/>
    <xsd:import namespace="http://schemas.microsoft.com/office/infopath/2007/PartnerControls"/>
    <xsd:element name="Category" ma:index="2" nillable="true" ma:displayName="Category" ma:format="Dropdown" ma:internalName="Category">
      <xsd:simpleType>
        <xsd:restriction base="dms:Choice">
          <xsd:enumeration value="Alcohol"/>
          <xsd:enumeration value="Auto"/>
          <xsd:enumeration value="Beverage"/>
          <xsd:enumeration value="CPG"/>
          <xsd:enumeration value="Finance"/>
          <xsd:enumeration value="Insurance"/>
          <xsd:enumeration value="Luxury"/>
          <xsd:enumeration value="Pharma"/>
          <xsd:enumeration value="Restaurant"/>
          <xsd:enumeration value="Retail"/>
          <xsd:enumeration value="Travel"/>
          <xsd:enumeration value="Tech"/>
          <xsd:enumeration value="Telco"/>
          <xsd:enumeration value="Entertainment"/>
        </xsd:restriction>
      </xsd:simpleType>
    </xsd:element>
    <xsd:element name="KeyWords" ma:index="3" nillable="true" ma:displayName="Key Words" ma:format="Dropdown" ma:internalName="KeyWords" ma:readOnly="false">
      <xsd:simpleType>
        <xsd:restriction base="dms:Text">
          <xsd:maxLength value="255"/>
        </xsd:restriction>
      </xsd:simpleType>
    </xsd:element>
    <xsd:element name="ClientDeck" ma:index="4" nillable="true" ma:displayName="Client Deck" ma:default="0" ma:format="Dropdown" ma:internalName="ClientDeck" ma:readOnly="false">
      <xsd:simpleType>
        <xsd:restriction base="dms:Boolean"/>
      </xsd:simpleType>
    </xsd:element>
    <xsd:element name="OppHighlight" ma:index="5" nillable="true" ma:displayName="Opp Highlight" ma:default="0" ma:format="Dropdown" ma:internalName="OppHighlight" ma:readOnly="false">
      <xsd:simpleType>
        <xsd:restriction base="dms:Boolean"/>
      </xsd:simpleType>
    </xsd:element>
    <xsd:element name="Tile" ma:index="6" nillable="true" ma:displayName="Tile" ma:format="Dropdown" ma:internalName="Tile">
      <xsd:simpleType>
        <xsd:restriction base="dms:Choice">
          <xsd:enumeration value="Marketplace Intelligence"/>
          <xsd:enumeration value="Media Strategies"/>
          <xsd:enumeration value="Cultural Updates"/>
          <xsd:enumeration value="Content Strategies"/>
        </xsd:restriction>
      </xsd:simpleType>
    </xsd:element>
    <xsd:element name="CSTools" ma:index="7" nillable="true" ma:displayName="CS Tools" ma:default="0" ma:format="Dropdown" ma:internalName="CSTools" ma:readOnly="false">
      <xsd:simpleType>
        <xsd:restriction base="dms:Boolean"/>
      </xsd:simpleType>
    </xsd:element>
    <xsd:element name="ThoughtLeadership" ma:index="8" nillable="true" ma:displayName="Covid" ma:default="0" ma:format="Dropdown" ma:internalName="ThoughtLeadership" ma:readOnly="false">
      <xsd:simpleType>
        <xsd:restriction base="dms:Boolean"/>
      </xsd:simpleType>
    </xsd:element>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hidden="true"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hidden="true" ma:internalName="MediaServiceKeyPoints" ma:readOnly="true">
      <xsd:simpleType>
        <xsd:restriction base="dms:Note"/>
      </xsd:simpleType>
    </xsd:element>
    <xsd:element name="MediaServiceOCR" ma:index="25" nillable="true" ma:displayName="Extracted Text" ma:internalName="MediaServiceOCR" ma:readOnly="true">
      <xsd:simpleType>
        <xsd:restriction base="dms:Note">
          <xsd:maxLength value="255"/>
        </xsd:restriction>
      </xsd:simpleType>
    </xsd:element>
    <xsd:element name="MediaLengthInSeconds" ma:index="26" nillable="true" ma:displayName="MediaLengthInSeconds" ma:hidden="true" ma:internalName="MediaLengthInSeconds" ma:readOnly="true">
      <xsd:simpleType>
        <xsd:restriction base="dms:Unknown"/>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30a8953a-0f76-4065-aa02-9ef2a37d284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0" nillable="true" ma:displayName="MediaServiceObjectDetectorVersions" ma:hidden="true" ma:indexed="true" ma:internalName="MediaServiceObjectDetectorVersions" ma:readOnly="true">
      <xsd:simpleType>
        <xsd:restriction base="dms:Text"/>
      </xsd:simpleType>
    </xsd:element>
    <xsd:element name="MediaServiceSearchProperties" ma:index="31" nillable="true" ma:displayName="MediaServiceSearchProperties" ma:hidden="true" ma:internalName="MediaServiceSearchProperties" ma:readOnly="true">
      <xsd:simpleType>
        <xsd:restriction base="dms:Note"/>
      </xsd:simpleType>
    </xsd:element>
    <xsd:element name="MediaServiceBillingMetadata" ma:index="3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00e0ea8-95bc-46b3-ba5f-41be711416e8" elementFormDefault="qualified">
    <xsd:import namespace="http://schemas.microsoft.com/office/2006/documentManagement/types"/>
    <xsd:import namespace="http://schemas.microsoft.com/office/infopath/2007/PartnerControls"/>
    <xsd:element name="SharedWithUsers" ma:index="18"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hidden="true" ma:internalName="SharedWithDetails" ma:readOnly="true">
      <xsd:simpleType>
        <xsd:restriction base="dms:Note"/>
      </xsd:simpleType>
    </xsd:element>
    <xsd:element name="TaxCatchAll" ma:index="29" nillable="true" ma:displayName="Taxonomy Catch All Column" ma:hidden="true" ma:list="{07fb8246-001f-43b5-ba47-abde290160e9}" ma:internalName="TaxCatchAll" ma:showField="CatchAllData" ma:web="a00e0ea8-95bc-46b3-ba5f-41be711416e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a00e0ea8-95bc-46b3-ba5f-41be711416e8" xsi:nil="true"/>
    <lcf76f155ced4ddcb4097134ff3c332f xmlns="f7548469-b75f-43e1-ba10-4e5f7ff2902b">
      <Terms xmlns="http://schemas.microsoft.com/office/infopath/2007/PartnerControls"/>
    </lcf76f155ced4ddcb4097134ff3c332f>
    <SharedWithUsers xmlns="a00e0ea8-95bc-46b3-ba5f-41be711416e8">
      <UserInfo>
        <DisplayName>Haimm, Lindsay (NBCUniversal)</DisplayName>
        <AccountId>7035</AccountId>
        <AccountType/>
      </UserInfo>
    </SharedWithUsers>
    <OppHighlight xmlns="f7548469-b75f-43e1-ba10-4e5f7ff2902b">true</OppHighlight>
    <CSTools xmlns="f7548469-b75f-43e1-ba10-4e5f7ff2902b">false</CSTools>
    <ThoughtLeadership xmlns="f7548469-b75f-43e1-ba10-4e5f7ff2902b">false</ThoughtLeadership>
    <Tile xmlns="f7548469-b75f-43e1-ba10-4e5f7ff2902b" xsi:nil="true"/>
    <ClientDeck xmlns="f7548469-b75f-43e1-ba10-4e5f7ff2902b">false</ClientDeck>
    <KeyWords xmlns="f7548469-b75f-43e1-ba10-4e5f7ff2902b" xsi:nil="true"/>
    <Category xmlns="f7548469-b75f-43e1-ba10-4e5f7ff2902b" xsi:nil="true"/>
  </documentManagement>
</p:properties>
</file>

<file path=customXml/itemProps1.xml><?xml version="1.0" encoding="utf-8"?>
<ds:datastoreItem xmlns:ds="http://schemas.openxmlformats.org/officeDocument/2006/customXml" ds:itemID="{829C13D4-65F8-4EA3-B153-7FB9E3C6FCEC}">
  <ds:schemaRefs>
    <ds:schemaRef ds:uri="http://schemas.microsoft.com/sharepoint/v3/contenttype/forms"/>
  </ds:schemaRefs>
</ds:datastoreItem>
</file>

<file path=customXml/itemProps2.xml><?xml version="1.0" encoding="utf-8"?>
<ds:datastoreItem xmlns:ds="http://schemas.openxmlformats.org/officeDocument/2006/customXml" ds:itemID="{EBA99E28-E5BA-4CB3-9D87-AAACB100885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7548469-b75f-43e1-ba10-4e5f7ff2902b"/>
    <ds:schemaRef ds:uri="a00e0ea8-95bc-46b3-ba5f-41be711416e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3106B59-87A3-4C50-A48C-D539192E6FEF}">
  <ds:schemaRefs>
    <ds:schemaRef ds:uri="http://schemas.microsoft.com/office/2006/documentManagement/types"/>
    <ds:schemaRef ds:uri="http://purl.org/dc/elements/1.1/"/>
    <ds:schemaRef ds:uri="a00e0ea8-95bc-46b3-ba5f-41be711416e8"/>
    <ds:schemaRef ds:uri="http://schemas.microsoft.com/office/infopath/2007/PartnerControls"/>
    <ds:schemaRef ds:uri="http://purl.org/dc/terms/"/>
    <ds:schemaRef ds:uri="http://schemas.openxmlformats.org/package/2006/metadata/core-properties"/>
    <ds:schemaRef ds:uri="f7548469-b75f-43e1-ba10-4e5f7ff2902b"/>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171</TotalTime>
  <Words>5490</Words>
  <Application>Microsoft Office PowerPoint</Application>
  <PresentationFormat>Widescreen</PresentationFormat>
  <Paragraphs>707</Paragraphs>
  <Slides>50</Slides>
  <Notes>44</Notes>
  <HiddenSlides>0</HiddenSlides>
  <MMClips>0</MMClip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2024 NBCU Media Group</vt:lpstr>
      <vt:lpstr>PowerPoint Presentation</vt:lpstr>
      <vt:lpstr>PowerPoint Presentation</vt:lpstr>
      <vt:lpstr>NBCU’s B2B Toolkit</vt:lpstr>
      <vt:lpstr>B2B Category Trends &amp; Insights</vt:lpstr>
      <vt:lpstr>PowerPoint Presentation</vt:lpstr>
      <vt:lpstr>The ‘Business  of Business’  continues to grow </vt:lpstr>
      <vt:lpstr>And today’s decision-making process has grown more complex  necessitating new sales &amp; marketing strategies </vt:lpstr>
      <vt:lpstr>This Changing Landscape  Creates Distinct Challenges For Marketers  These challenges are not necessarily new, but are more important than ever to address</vt:lpstr>
      <vt:lpstr>PowerPoint Presentation</vt:lpstr>
      <vt:lpstr>Today’s business leaders are younger and more diverse –  B2B storytelling must evolve accordingly to authentically speak to them</vt:lpstr>
      <vt:lpstr>Navigating  complex decision journeys to  build customer  lifetime value</vt:lpstr>
      <vt:lpstr>PowerPoint Presentation</vt:lpstr>
      <vt:lpstr>PowerPoint Presentation</vt:lpstr>
      <vt:lpstr>Strategic B2B Audiences @ NBCU</vt:lpstr>
      <vt:lpstr>PowerPoint Presentation</vt:lpstr>
      <vt:lpstr>PowerPoint Presentation</vt:lpstr>
      <vt:lpstr>PowerPoint Presentation</vt:lpstr>
      <vt:lpstr>PowerPoint Presentation</vt:lpstr>
      <vt:lpstr>PowerPoint Presentation</vt:lpstr>
      <vt:lpstr>PowerPoint Presentation</vt:lpstr>
      <vt:lpstr>A data-driven,  audience strategy maximizes reach &amp; impact for B2B brands</vt:lpstr>
      <vt:lpstr>Activate your audiences your way with flexible, always-on options to meet your objectives</vt:lpstr>
      <vt:lpstr>B2B brands leveraging a data-driven approach with NBCU have already found success</vt:lpstr>
      <vt:lpstr>NBCU Tech  B2B Spend  1H’25 v. 1H’24 </vt:lpstr>
      <vt:lpstr>PowerPoint Presentation</vt:lpstr>
      <vt:lpstr>PowerPoint Presentation</vt:lpstr>
      <vt:lpstr>PowerPoint Presentation</vt:lpstr>
      <vt:lpstr>PowerPoint Presentation</vt:lpstr>
      <vt:lpstr>The Power  of Premium  (Live + Sports)</vt:lpstr>
      <vt:lpstr>PowerPoint Presentation</vt:lpstr>
      <vt:lpstr>The Power  of Peacock /  NBCU Streaming</vt:lpstr>
      <vt:lpstr>PowerPoint Presentation</vt:lpstr>
      <vt:lpstr>Why News</vt:lpstr>
      <vt:lpstr>We Are A News Studio For Brands</vt:lpstr>
      <vt:lpstr>B2B Case Studies  &amp; Benchmarks</vt:lpstr>
      <vt:lpstr>PowerPoint Presentation</vt:lpstr>
      <vt:lpstr>PowerPoint Presentation</vt:lpstr>
      <vt:lpstr>PowerPoint Presentation</vt:lpstr>
      <vt:lpstr>PowerPoint Presentation</vt:lpstr>
      <vt:lpstr>NBCUniversal is also the right partner  to make an impact of decision makers</vt:lpstr>
      <vt:lpstr>NBCUniversal is also the right partner  to make an impact of decision makers</vt:lpstr>
      <vt:lpstr>NBCUniversal is also the right partner  to make an impact of decision makers</vt:lpstr>
      <vt:lpstr>Campaigns across more than one platform are more effective</vt:lpstr>
      <vt:lpstr>Campaigns across more than one platform are more effective</vt:lpstr>
      <vt:lpstr>Campaigns Across More than One Platform Are More Effective</vt:lpstr>
      <vt:lpstr>Tech (Peacock) Proven impact across client KPIs</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2025-26 NBCU B2B Toolkit</dc:title>
  <dc:creator>Kenny, Paul (NBCUniversal)</dc:creator>
  <cp:lastModifiedBy>Lee1, Nicole (NBCUniversal)</cp:lastModifiedBy>
  <cp:revision>7</cp:revision>
  <dcterms:created xsi:type="dcterms:W3CDTF">2021-03-19T21:22:34Z</dcterms:created>
  <dcterms:modified xsi:type="dcterms:W3CDTF">2026-04-14T22:25:49Z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0x01010023DA08757218DE419ACCD14253F7FD3F</vt:lpwstr>
  </property>
</Properties>
</file>